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5" r:id="rId1"/>
  </p:sldMasterIdLst>
  <p:sldIdLst>
    <p:sldId id="256" r:id="rId2"/>
    <p:sldId id="258" r:id="rId3"/>
    <p:sldId id="259" r:id="rId4"/>
    <p:sldId id="260" r:id="rId5"/>
    <p:sldId id="261" r:id="rId6"/>
    <p:sldId id="262"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83" r:id="rId20"/>
    <p:sldId id="276" r:id="rId21"/>
    <p:sldId id="277" r:id="rId22"/>
    <p:sldId id="278" r:id="rId23"/>
    <p:sldId id="279" r:id="rId24"/>
    <p:sldId id="280" r:id="rId25"/>
    <p:sldId id="281" r:id="rId26"/>
    <p:sldId id="282" r:id="rId27"/>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66" y="6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2740112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286343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64767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Two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500" b="1" i="0">
                <a:solidFill>
                  <a:schemeClr val="bg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4/11/2022</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3019979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1647103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3952651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269591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t>4/11/2022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4215797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410016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4/11/2022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3149166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626536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dirty="0"/>
          </a:p>
        </p:txBody>
      </p:sp>
    </p:spTree>
    <p:extLst>
      <p:ext uri="{BB962C8B-B14F-4D97-AF65-F5344CB8AC3E}">
        <p14:creationId xmlns:p14="http://schemas.microsoft.com/office/powerpoint/2010/main" val="2583973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t>4/11/2022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t>‹#›</a:t>
            </a:fld>
            <a:endParaRPr lang="en-US" dirty="0"/>
          </a:p>
        </p:txBody>
      </p:sp>
    </p:spTree>
    <p:extLst>
      <p:ext uri="{BB962C8B-B14F-4D97-AF65-F5344CB8AC3E}">
        <p14:creationId xmlns:p14="http://schemas.microsoft.com/office/powerpoint/2010/main" val="3646001179"/>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www.cms.gov/CCIIO/Resources/Fact-Sheets-and-FAQs/Downloads/FAQs-Part-49.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ms.gov/CCIIO/Resources/Fact-Sheets-and-FAQs/Downloads/FAQs-Part-49.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irs.gov/pub/irs-drop/n-21-15.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cms.gov/CCIIO/Resources/Fact-Sheets-and-FAQs/Downloads/FAQs-Part-49.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cms.gov/CCIIO/Resources/Fact-Sheets-and-FAQs/Downloads/FAQs-Part-49.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dol.gov/sites/dolgov/files/EBSA/about-ebsa/our-activities/resource-center/faqs/aca-part-45.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cms.gov/CCIIO/Resources/Fact-Sheets-and-FAQs/Downloads/FAQs-Part-49.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cms.gov/CCIIO/Resources/Fact-Sheets-and-FAQs/Downloads/FAQs-Part-49.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ms.gov/CCIIO/Resources/Fact-Sheets-and-FAQs/Downloads/FAQs-Part-49.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cms.gov/CCIIO/Resources/Fact-Sheets-and-FAQs/Downloads/FAQs-Part-49.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cms.gov/files/zip/cms-10780.zip" TargetMode="External"/><Relationship Id="rId2" Type="http://schemas.openxmlformats.org/officeDocument/2006/relationships/hyperlink" Target="https://www.federalregister.gov/documents/2021/07/13/2021-14379/requirements-related-to-surprise-billing-part-i"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ms.gov/CCIIO/Resources/Fact-Sheets-and-FAQs/Downloads/FAQs-Part-49.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object 2"/>
          <p:cNvSpPr txBox="1"/>
          <p:nvPr/>
        </p:nvSpPr>
        <p:spPr>
          <a:xfrm>
            <a:off x="914400" y="3050452"/>
            <a:ext cx="10783614" cy="2062744"/>
          </a:xfrm>
          <a:prstGeom prst="rect">
            <a:avLst/>
          </a:prstGeom>
        </p:spPr>
        <p:txBody>
          <a:bodyPr vert="horz" wrap="square" lIns="0" tIns="74295" rIns="0" bIns="0" rtlCol="0">
            <a:spAutoFit/>
          </a:bodyPr>
          <a:lstStyle/>
          <a:p>
            <a:pPr marL="12700" marR="5080" algn="ctr">
              <a:lnSpc>
                <a:spcPts val="3890"/>
              </a:lnSpc>
              <a:spcBef>
                <a:spcPts val="585"/>
              </a:spcBef>
            </a:pPr>
            <a:r>
              <a:rPr lang="en-US" sz="3600" spc="-5" dirty="0" smtClean="0">
                <a:solidFill>
                  <a:srgbClr val="002C6C"/>
                </a:solidFill>
                <a:latin typeface="Arial"/>
                <a:cs typeface="Arial"/>
              </a:rPr>
              <a:t>The </a:t>
            </a:r>
            <a:r>
              <a:rPr sz="3600" spc="-5" dirty="0" smtClean="0">
                <a:solidFill>
                  <a:srgbClr val="002C6C"/>
                </a:solidFill>
                <a:latin typeface="Arial"/>
                <a:cs typeface="Arial"/>
              </a:rPr>
              <a:t>Consolidated</a:t>
            </a:r>
            <a:r>
              <a:rPr sz="3600" spc="-229" dirty="0" smtClean="0">
                <a:solidFill>
                  <a:srgbClr val="002C6C"/>
                </a:solidFill>
                <a:latin typeface="Arial"/>
                <a:cs typeface="Arial"/>
              </a:rPr>
              <a:t> </a:t>
            </a:r>
            <a:r>
              <a:rPr sz="3600" spc="-5" dirty="0">
                <a:solidFill>
                  <a:srgbClr val="002C6C"/>
                </a:solidFill>
                <a:latin typeface="Arial"/>
                <a:cs typeface="Arial"/>
              </a:rPr>
              <a:t>Appropriations</a:t>
            </a:r>
            <a:r>
              <a:rPr sz="3600" spc="-229" dirty="0">
                <a:solidFill>
                  <a:srgbClr val="002C6C"/>
                </a:solidFill>
                <a:latin typeface="Arial"/>
                <a:cs typeface="Arial"/>
              </a:rPr>
              <a:t> </a:t>
            </a:r>
            <a:r>
              <a:rPr sz="3600" spc="-5" dirty="0" smtClean="0">
                <a:solidFill>
                  <a:srgbClr val="002C6C"/>
                </a:solidFill>
                <a:latin typeface="Arial"/>
                <a:cs typeface="Arial"/>
              </a:rPr>
              <a:t>Act</a:t>
            </a:r>
            <a:r>
              <a:rPr lang="en-US" sz="3600" spc="-5" dirty="0" smtClean="0">
                <a:solidFill>
                  <a:srgbClr val="002C6C"/>
                </a:solidFill>
                <a:latin typeface="Arial"/>
                <a:cs typeface="Arial"/>
              </a:rPr>
              <a:t> (CAA)</a:t>
            </a:r>
          </a:p>
          <a:p>
            <a:pPr marL="12700" marR="5080" algn="ctr">
              <a:lnSpc>
                <a:spcPts val="3890"/>
              </a:lnSpc>
              <a:spcBef>
                <a:spcPts val="585"/>
              </a:spcBef>
            </a:pPr>
            <a:r>
              <a:rPr lang="en-US" sz="3600" spc="-5" dirty="0" smtClean="0">
                <a:solidFill>
                  <a:srgbClr val="002C6C"/>
                </a:solidFill>
                <a:latin typeface="Arial"/>
                <a:cs typeface="Arial"/>
              </a:rPr>
              <a:t>&amp; </a:t>
            </a:r>
          </a:p>
          <a:p>
            <a:pPr marL="12700" marR="5080" algn="ctr">
              <a:lnSpc>
                <a:spcPts val="3890"/>
              </a:lnSpc>
              <a:spcBef>
                <a:spcPts val="585"/>
              </a:spcBef>
            </a:pPr>
            <a:r>
              <a:rPr lang="en-US" sz="3600" spc="-5" dirty="0" smtClean="0">
                <a:solidFill>
                  <a:srgbClr val="002C6C"/>
                </a:solidFill>
                <a:latin typeface="Arial"/>
                <a:cs typeface="Arial"/>
              </a:rPr>
              <a:t>Transparency in Coverage (</a:t>
            </a:r>
            <a:r>
              <a:rPr lang="en-US" sz="3600" spc="-5" dirty="0" err="1" smtClean="0">
                <a:solidFill>
                  <a:srgbClr val="002C6C"/>
                </a:solidFill>
                <a:latin typeface="Arial"/>
                <a:cs typeface="Arial"/>
              </a:rPr>
              <a:t>TiC</a:t>
            </a:r>
            <a:r>
              <a:rPr lang="en-US" sz="3600" spc="-5" dirty="0" smtClean="0">
                <a:solidFill>
                  <a:srgbClr val="002C6C"/>
                </a:solidFill>
                <a:latin typeface="Arial"/>
                <a:cs typeface="Arial"/>
              </a:rPr>
              <a:t>) Rule</a:t>
            </a:r>
            <a:endParaRPr sz="3600" dirty="0" smtClean="0">
              <a:latin typeface="Arial"/>
              <a:cs typeface="Arial"/>
            </a:endParaRPr>
          </a:p>
          <a:p>
            <a:pPr marL="12700" algn="ctr">
              <a:lnSpc>
                <a:spcPts val="2570"/>
              </a:lnSpc>
            </a:pPr>
            <a:r>
              <a:rPr sz="2400" spc="-5" dirty="0" smtClean="0">
                <a:solidFill>
                  <a:srgbClr val="002C6C"/>
                </a:solidFill>
                <a:latin typeface="Arial"/>
                <a:cs typeface="Arial"/>
              </a:rPr>
              <a:t>Information</a:t>
            </a:r>
            <a:r>
              <a:rPr sz="2400" spc="-20" dirty="0" smtClean="0">
                <a:solidFill>
                  <a:srgbClr val="002C6C"/>
                </a:solidFill>
                <a:latin typeface="Arial"/>
                <a:cs typeface="Arial"/>
              </a:rPr>
              <a:t> </a:t>
            </a:r>
            <a:r>
              <a:rPr sz="2400" dirty="0">
                <a:solidFill>
                  <a:srgbClr val="002C6C"/>
                </a:solidFill>
                <a:latin typeface="Arial"/>
                <a:cs typeface="Arial"/>
              </a:rPr>
              <a:t>for</a:t>
            </a:r>
            <a:r>
              <a:rPr sz="2400" spc="-10" dirty="0">
                <a:solidFill>
                  <a:srgbClr val="002C6C"/>
                </a:solidFill>
                <a:latin typeface="Arial"/>
                <a:cs typeface="Arial"/>
              </a:rPr>
              <a:t> </a:t>
            </a:r>
            <a:r>
              <a:rPr sz="2400" spc="-5" dirty="0">
                <a:solidFill>
                  <a:srgbClr val="002C6C"/>
                </a:solidFill>
                <a:latin typeface="Arial"/>
                <a:cs typeface="Arial"/>
              </a:rPr>
              <a:t>Partners</a:t>
            </a:r>
            <a:r>
              <a:rPr sz="2400" spc="-15" dirty="0">
                <a:solidFill>
                  <a:srgbClr val="002C6C"/>
                </a:solidFill>
                <a:latin typeface="Arial"/>
                <a:cs typeface="Arial"/>
              </a:rPr>
              <a:t> </a:t>
            </a:r>
            <a:r>
              <a:rPr sz="2400" spc="-5" dirty="0">
                <a:solidFill>
                  <a:srgbClr val="002C6C"/>
                </a:solidFill>
                <a:latin typeface="Arial"/>
                <a:cs typeface="Arial"/>
              </a:rPr>
              <a:t>and</a:t>
            </a:r>
            <a:r>
              <a:rPr sz="2400" spc="5" dirty="0">
                <a:solidFill>
                  <a:srgbClr val="002C6C"/>
                </a:solidFill>
                <a:latin typeface="Arial"/>
                <a:cs typeface="Arial"/>
              </a:rPr>
              <a:t> </a:t>
            </a:r>
            <a:r>
              <a:rPr sz="2400" spc="-5" dirty="0">
                <a:solidFill>
                  <a:srgbClr val="002C6C"/>
                </a:solidFill>
                <a:latin typeface="Arial"/>
                <a:cs typeface="Arial"/>
              </a:rPr>
              <a:t>Employers</a:t>
            </a:r>
            <a:endParaRPr sz="2400" dirty="0">
              <a:latin typeface="Arial"/>
              <a:cs typeface="Arial"/>
            </a:endParaRPr>
          </a:p>
        </p:txBody>
      </p:sp>
      <p:sp>
        <p:nvSpPr>
          <p:cNvPr id="3" name="object 3"/>
          <p:cNvSpPr txBox="1"/>
          <p:nvPr/>
        </p:nvSpPr>
        <p:spPr>
          <a:xfrm>
            <a:off x="1066800" y="5745736"/>
            <a:ext cx="2580290" cy="289823"/>
          </a:xfrm>
          <a:prstGeom prst="rect">
            <a:avLst/>
          </a:prstGeom>
        </p:spPr>
        <p:txBody>
          <a:bodyPr vert="horz" wrap="square" lIns="0" tIns="12700" rIns="0" bIns="0" rtlCol="0">
            <a:spAutoFit/>
          </a:bodyPr>
          <a:lstStyle/>
          <a:p>
            <a:pPr marL="12700">
              <a:lnSpc>
                <a:spcPct val="100000"/>
              </a:lnSpc>
              <a:spcBef>
                <a:spcPts val="100"/>
              </a:spcBef>
            </a:pPr>
            <a:r>
              <a:rPr sz="1800" b="1" spc="-15" dirty="0" smtClean="0">
                <a:solidFill>
                  <a:srgbClr val="002C6C"/>
                </a:solidFill>
                <a:latin typeface="Arial"/>
                <a:cs typeface="Arial"/>
              </a:rPr>
              <a:t>A</a:t>
            </a:r>
            <a:r>
              <a:rPr lang="en-US" sz="1800" b="1" spc="-15" dirty="0" smtClean="0">
                <a:solidFill>
                  <a:srgbClr val="002C6C"/>
                </a:solidFill>
                <a:latin typeface="Arial"/>
                <a:cs typeface="Arial"/>
              </a:rPr>
              <a:t>pri</a:t>
            </a:r>
            <a:r>
              <a:rPr lang="en-US" b="1" spc="-15" dirty="0" smtClean="0">
                <a:solidFill>
                  <a:srgbClr val="002C6C"/>
                </a:solidFill>
                <a:latin typeface="Arial"/>
                <a:cs typeface="Arial"/>
              </a:rPr>
              <a:t>l 2022</a:t>
            </a:r>
            <a:r>
              <a:rPr lang="en-US" sz="1800" b="1" spc="-10" dirty="0" smtClean="0">
                <a:solidFill>
                  <a:srgbClr val="002C6C"/>
                </a:solidFill>
                <a:latin typeface="Arial"/>
                <a:cs typeface="Arial"/>
              </a:rPr>
              <a:t> </a:t>
            </a:r>
            <a:r>
              <a:rPr lang="en-US" sz="1800" b="1" spc="-10" dirty="0" smtClean="0">
                <a:solidFill>
                  <a:srgbClr val="002C6C"/>
                </a:solidFill>
                <a:latin typeface="Arial"/>
                <a:cs typeface="Arial"/>
              </a:rPr>
              <a:t>Update</a:t>
            </a:r>
            <a:endParaRPr sz="1800" dirty="0">
              <a:latin typeface="Arial"/>
              <a:cs typeface="Arial"/>
            </a:endParaRPr>
          </a:p>
        </p:txBody>
      </p:sp>
      <p:cxnSp>
        <p:nvCxnSpPr>
          <p:cNvPr id="8" name="Straight Connector 7"/>
          <p:cNvCxnSpPr/>
          <p:nvPr/>
        </p:nvCxnSpPr>
        <p:spPr>
          <a:xfrm>
            <a:off x="533400" y="533400"/>
            <a:ext cx="0" cy="6119233"/>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9" name="Flowchart: Decision 8"/>
          <p:cNvSpPr/>
          <p:nvPr/>
        </p:nvSpPr>
        <p:spPr>
          <a:xfrm rot="5400000">
            <a:off x="190500" y="1849334"/>
            <a:ext cx="685800" cy="612648"/>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lowchart: Decision 9"/>
          <p:cNvSpPr/>
          <p:nvPr/>
        </p:nvSpPr>
        <p:spPr>
          <a:xfrm rot="5582846">
            <a:off x="10546054" y="5563895"/>
            <a:ext cx="624892" cy="653503"/>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9578" y="381000"/>
            <a:ext cx="3297621" cy="1447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9930" y="533400"/>
            <a:ext cx="10216515" cy="513715"/>
          </a:xfrm>
          <a:prstGeom prst="rect">
            <a:avLst/>
          </a:prstGeom>
        </p:spPr>
        <p:txBody>
          <a:bodyPr vert="horz" wrap="square" lIns="0" tIns="13335" rIns="0" bIns="0" rtlCol="0">
            <a:spAutoFit/>
          </a:bodyPr>
          <a:lstStyle/>
          <a:p>
            <a:pPr marL="12700">
              <a:lnSpc>
                <a:spcPct val="100000"/>
              </a:lnSpc>
              <a:spcBef>
                <a:spcPts val="105"/>
              </a:spcBef>
            </a:pPr>
            <a:r>
              <a:rPr sz="3200" spc="-5" dirty="0">
                <a:solidFill>
                  <a:srgbClr val="002C6C"/>
                </a:solidFill>
              </a:rPr>
              <a:t>Advance</a:t>
            </a:r>
            <a:r>
              <a:rPr sz="3200" spc="-35" dirty="0">
                <a:solidFill>
                  <a:srgbClr val="002C6C"/>
                </a:solidFill>
              </a:rPr>
              <a:t> </a:t>
            </a:r>
            <a:r>
              <a:rPr sz="3200" spc="-5" dirty="0">
                <a:solidFill>
                  <a:srgbClr val="002C6C"/>
                </a:solidFill>
              </a:rPr>
              <a:t>Cost</a:t>
            </a:r>
            <a:r>
              <a:rPr sz="3200" spc="-15" dirty="0">
                <a:solidFill>
                  <a:srgbClr val="002C6C"/>
                </a:solidFill>
              </a:rPr>
              <a:t> </a:t>
            </a:r>
            <a:r>
              <a:rPr sz="3200" spc="-5" dirty="0">
                <a:solidFill>
                  <a:srgbClr val="002C6C"/>
                </a:solidFill>
              </a:rPr>
              <a:t>Estimates</a:t>
            </a:r>
            <a:r>
              <a:rPr sz="3200" spc="-15" dirty="0">
                <a:solidFill>
                  <a:srgbClr val="002C6C"/>
                </a:solidFill>
              </a:rPr>
              <a:t> </a:t>
            </a:r>
            <a:r>
              <a:rPr sz="3200" spc="-5" dirty="0">
                <a:solidFill>
                  <a:srgbClr val="002C6C"/>
                </a:solidFill>
              </a:rPr>
              <a:t>and</a:t>
            </a:r>
            <a:r>
              <a:rPr sz="3200" spc="-15" dirty="0">
                <a:solidFill>
                  <a:srgbClr val="002C6C"/>
                </a:solidFill>
              </a:rPr>
              <a:t> </a:t>
            </a:r>
            <a:r>
              <a:rPr sz="3200" spc="-5" dirty="0">
                <a:solidFill>
                  <a:srgbClr val="002C6C"/>
                </a:solidFill>
              </a:rPr>
              <a:t>Explanation</a:t>
            </a:r>
            <a:r>
              <a:rPr sz="3200" spc="-35" dirty="0">
                <a:solidFill>
                  <a:srgbClr val="002C6C"/>
                </a:solidFill>
              </a:rPr>
              <a:t> </a:t>
            </a:r>
            <a:r>
              <a:rPr sz="3200" spc="-5" dirty="0">
                <a:solidFill>
                  <a:srgbClr val="002C6C"/>
                </a:solidFill>
              </a:rPr>
              <a:t>of</a:t>
            </a:r>
            <a:r>
              <a:rPr sz="3200" spc="-15" dirty="0">
                <a:solidFill>
                  <a:srgbClr val="002C6C"/>
                </a:solidFill>
              </a:rPr>
              <a:t> </a:t>
            </a:r>
            <a:r>
              <a:rPr sz="3200" spc="-5" dirty="0">
                <a:solidFill>
                  <a:srgbClr val="002C6C"/>
                </a:solidFill>
              </a:rPr>
              <a:t>Benefits</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3358863750"/>
              </p:ext>
            </p:extLst>
          </p:nvPr>
        </p:nvGraphicFramePr>
        <p:xfrm>
          <a:off x="725168" y="1540770"/>
          <a:ext cx="10366375" cy="4754245"/>
        </p:xfrm>
        <a:graphic>
          <a:graphicData uri="http://schemas.openxmlformats.org/drawingml/2006/table">
            <a:tbl>
              <a:tblPr firstRow="1" bandRow="1">
                <a:tableStyleId>{2D5ABB26-0587-4C30-8999-92F81FD0307C}</a:tableStyleId>
              </a:tblPr>
              <a:tblGrid>
                <a:gridCol w="2743200">
                  <a:extLst>
                    <a:ext uri="{9D8B030D-6E8A-4147-A177-3AD203B41FA5}">
                      <a16:colId xmlns:a16="http://schemas.microsoft.com/office/drawing/2014/main" val="20000"/>
                    </a:ext>
                  </a:extLst>
                </a:gridCol>
                <a:gridCol w="7623175">
                  <a:extLst>
                    <a:ext uri="{9D8B030D-6E8A-4147-A177-3AD203B41FA5}">
                      <a16:colId xmlns:a16="http://schemas.microsoft.com/office/drawing/2014/main" val="20001"/>
                    </a:ext>
                  </a:extLst>
                </a:gridCol>
              </a:tblGrid>
              <a:tr h="640080">
                <a:tc>
                  <a:txBody>
                    <a:bodyPr/>
                    <a:lstStyle/>
                    <a:p>
                      <a:pPr marL="90805">
                        <a:lnSpc>
                          <a:spcPct val="100000"/>
                        </a:lnSpc>
                        <a:spcBef>
                          <a:spcPts val="310"/>
                        </a:spcBef>
                      </a:pPr>
                      <a:r>
                        <a:rPr sz="1800" b="1" spc="-5" dirty="0">
                          <a:solidFill>
                            <a:srgbClr val="232200"/>
                          </a:solidFill>
                          <a:latin typeface="Arial"/>
                          <a:cs typeface="Arial"/>
                        </a:rPr>
                        <a:t>Original</a:t>
                      </a:r>
                      <a:r>
                        <a:rPr sz="1800" b="1" spc="-35" dirty="0">
                          <a:solidFill>
                            <a:srgbClr val="232200"/>
                          </a:solidFill>
                          <a:latin typeface="Arial"/>
                          <a:cs typeface="Arial"/>
                        </a:rPr>
                        <a:t> </a:t>
                      </a:r>
                      <a:r>
                        <a:rPr sz="1800" b="1" spc="-10" dirty="0">
                          <a:solidFill>
                            <a:srgbClr val="232200"/>
                          </a:solidFill>
                          <a:latin typeface="Arial"/>
                          <a:cs typeface="Arial"/>
                        </a:rPr>
                        <a:t>Effective</a:t>
                      </a:r>
                      <a:r>
                        <a:rPr sz="1800" b="1" spc="25"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a:lnSpc>
                          <a:spcPct val="100000"/>
                        </a:lnSpc>
                        <a:spcBef>
                          <a:spcPts val="310"/>
                        </a:spcBef>
                      </a:pPr>
                      <a:r>
                        <a:rPr sz="1800" spc="-5" dirty="0">
                          <a:solidFill>
                            <a:srgbClr val="232200"/>
                          </a:solidFill>
                          <a:latin typeface="Arial"/>
                          <a:cs typeface="Arial"/>
                        </a:rPr>
                        <a:t>Plan</a:t>
                      </a:r>
                      <a:r>
                        <a:rPr sz="1800" dirty="0">
                          <a:solidFill>
                            <a:srgbClr val="232200"/>
                          </a:solidFill>
                          <a:latin typeface="Arial"/>
                          <a:cs typeface="Arial"/>
                        </a:rPr>
                        <a:t> </a:t>
                      </a:r>
                      <a:r>
                        <a:rPr sz="1800" spc="-5" dirty="0">
                          <a:solidFill>
                            <a:srgbClr val="232200"/>
                          </a:solidFill>
                          <a:latin typeface="Arial"/>
                          <a:cs typeface="Arial"/>
                        </a:rPr>
                        <a:t>or policy</a:t>
                      </a:r>
                      <a:r>
                        <a:rPr sz="1800" spc="10" dirty="0">
                          <a:solidFill>
                            <a:srgbClr val="232200"/>
                          </a:solidFill>
                          <a:latin typeface="Arial"/>
                          <a:cs typeface="Arial"/>
                        </a:rPr>
                        <a:t> </a:t>
                      </a:r>
                      <a:r>
                        <a:rPr sz="1800" spc="-10" dirty="0">
                          <a:solidFill>
                            <a:srgbClr val="232200"/>
                          </a:solidFill>
                          <a:latin typeface="Arial"/>
                          <a:cs typeface="Arial"/>
                        </a:rPr>
                        <a:t>years</a:t>
                      </a:r>
                      <a:r>
                        <a:rPr sz="1800" spc="25" dirty="0">
                          <a:solidFill>
                            <a:srgbClr val="232200"/>
                          </a:solidFill>
                          <a:latin typeface="Arial"/>
                          <a:cs typeface="Arial"/>
                        </a:rPr>
                        <a:t> </a:t>
                      </a:r>
                      <a:r>
                        <a:rPr sz="1800" spc="-10" dirty="0">
                          <a:solidFill>
                            <a:srgbClr val="232200"/>
                          </a:solidFill>
                          <a:latin typeface="Arial"/>
                          <a:cs typeface="Arial"/>
                        </a:rPr>
                        <a:t>beginning</a:t>
                      </a:r>
                      <a:r>
                        <a:rPr sz="1800" spc="25" dirty="0">
                          <a:solidFill>
                            <a:srgbClr val="232200"/>
                          </a:solidFill>
                          <a:latin typeface="Arial"/>
                          <a:cs typeface="Arial"/>
                        </a:rPr>
                        <a:t> </a:t>
                      </a:r>
                      <a:r>
                        <a:rPr sz="1800" spc="-5" dirty="0">
                          <a:solidFill>
                            <a:srgbClr val="232200"/>
                          </a:solidFill>
                          <a:latin typeface="Arial"/>
                          <a:cs typeface="Arial"/>
                        </a:rPr>
                        <a:t>on</a:t>
                      </a:r>
                      <a:r>
                        <a:rPr sz="1800" spc="-10" dirty="0">
                          <a:solidFill>
                            <a:srgbClr val="232200"/>
                          </a:solidFill>
                          <a:latin typeface="Arial"/>
                          <a:cs typeface="Arial"/>
                        </a:rPr>
                        <a:t> </a:t>
                      </a:r>
                      <a:r>
                        <a:rPr sz="1800" spc="-5" dirty="0">
                          <a:solidFill>
                            <a:srgbClr val="232200"/>
                          </a:solidFill>
                          <a:latin typeface="Arial"/>
                          <a:cs typeface="Arial"/>
                        </a:rPr>
                        <a:t>or after</a:t>
                      </a:r>
                      <a:r>
                        <a:rPr sz="1800" dirty="0">
                          <a:solidFill>
                            <a:srgbClr val="232200"/>
                          </a:solidFill>
                          <a:latin typeface="Arial"/>
                          <a:cs typeface="Arial"/>
                        </a:rPr>
                        <a:t> </a:t>
                      </a:r>
                      <a:r>
                        <a:rPr sz="1800" spc="-10" dirty="0">
                          <a:solidFill>
                            <a:srgbClr val="232200"/>
                          </a:solidFill>
                          <a:latin typeface="Arial"/>
                          <a:cs typeface="Arial"/>
                        </a:rPr>
                        <a:t>January</a:t>
                      </a:r>
                      <a:r>
                        <a:rPr sz="1800" spc="10" dirty="0">
                          <a:solidFill>
                            <a:srgbClr val="232200"/>
                          </a:solidFill>
                          <a:latin typeface="Arial"/>
                          <a:cs typeface="Arial"/>
                        </a:rPr>
                        <a:t> </a:t>
                      </a:r>
                      <a:r>
                        <a:rPr sz="1800" spc="-5" dirty="0">
                          <a:solidFill>
                            <a:srgbClr val="232200"/>
                          </a:solidFill>
                          <a:latin typeface="Arial"/>
                          <a:cs typeface="Arial"/>
                        </a:rPr>
                        <a:t>1,</a:t>
                      </a:r>
                      <a:r>
                        <a:rPr sz="1800" spc="-10" dirty="0">
                          <a:solidFill>
                            <a:srgbClr val="232200"/>
                          </a:solidFill>
                          <a:latin typeface="Arial"/>
                          <a:cs typeface="Arial"/>
                        </a:rPr>
                        <a:t> 2022.</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0"/>
                  </a:ext>
                </a:extLst>
              </a:tr>
              <a:tr h="639445">
                <a:tc>
                  <a:txBody>
                    <a:bodyPr/>
                    <a:lstStyle/>
                    <a:p>
                      <a:pPr marL="90805">
                        <a:lnSpc>
                          <a:spcPct val="100000"/>
                        </a:lnSpc>
                        <a:spcBef>
                          <a:spcPts val="310"/>
                        </a:spcBef>
                      </a:pPr>
                      <a:r>
                        <a:rPr sz="1800" b="1" spc="-5" dirty="0">
                          <a:solidFill>
                            <a:srgbClr val="232200"/>
                          </a:solidFill>
                          <a:latin typeface="Arial"/>
                          <a:cs typeface="Arial"/>
                        </a:rPr>
                        <a:t>New</a:t>
                      </a:r>
                      <a:r>
                        <a:rPr sz="1800" b="1" spc="-20" dirty="0">
                          <a:solidFill>
                            <a:srgbClr val="232200"/>
                          </a:solidFill>
                          <a:latin typeface="Arial"/>
                          <a:cs typeface="Arial"/>
                        </a:rPr>
                        <a:t> </a:t>
                      </a:r>
                      <a:r>
                        <a:rPr sz="1800" b="1" spc="-10" dirty="0">
                          <a:solidFill>
                            <a:srgbClr val="232200"/>
                          </a:solidFill>
                          <a:latin typeface="Arial"/>
                          <a:cs typeface="Arial"/>
                        </a:rPr>
                        <a:t>Effective</a:t>
                      </a:r>
                      <a:r>
                        <a:rPr sz="1800" b="1" spc="20"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a:lnSpc>
                          <a:spcPct val="100000"/>
                        </a:lnSpc>
                        <a:spcBef>
                          <a:spcPts val="310"/>
                        </a:spcBef>
                      </a:pPr>
                      <a:r>
                        <a:rPr sz="1800" dirty="0">
                          <a:solidFill>
                            <a:srgbClr val="232200"/>
                          </a:solidFill>
                          <a:latin typeface="Arial"/>
                          <a:cs typeface="Arial"/>
                        </a:rPr>
                        <a:t>On</a:t>
                      </a:r>
                      <a:r>
                        <a:rPr sz="1800" spc="-20" dirty="0">
                          <a:solidFill>
                            <a:srgbClr val="232200"/>
                          </a:solidFill>
                          <a:latin typeface="Arial"/>
                          <a:cs typeface="Arial"/>
                        </a:rPr>
                        <a:t> </a:t>
                      </a:r>
                      <a:r>
                        <a:rPr sz="1800" spc="-10" dirty="0">
                          <a:solidFill>
                            <a:srgbClr val="232200"/>
                          </a:solidFill>
                          <a:latin typeface="Arial"/>
                          <a:cs typeface="Arial"/>
                        </a:rPr>
                        <a:t>hold pending</a:t>
                      </a:r>
                      <a:r>
                        <a:rPr sz="1800" spc="10" dirty="0">
                          <a:solidFill>
                            <a:srgbClr val="232200"/>
                          </a:solidFill>
                          <a:latin typeface="Arial"/>
                          <a:cs typeface="Arial"/>
                        </a:rPr>
                        <a:t> </a:t>
                      </a:r>
                      <a:r>
                        <a:rPr sz="1800" spc="-10" dirty="0">
                          <a:solidFill>
                            <a:srgbClr val="232200"/>
                          </a:solidFill>
                          <a:latin typeface="Arial"/>
                          <a:cs typeface="Arial"/>
                        </a:rPr>
                        <a:t>rules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1"/>
                  </a:ext>
                </a:extLst>
              </a:tr>
              <a:tr h="1188720">
                <a:tc>
                  <a:txBody>
                    <a:bodyPr/>
                    <a:lstStyle/>
                    <a:p>
                      <a:pPr marL="90805">
                        <a:lnSpc>
                          <a:spcPct val="100000"/>
                        </a:lnSpc>
                        <a:spcBef>
                          <a:spcPts val="310"/>
                        </a:spcBef>
                      </a:pPr>
                      <a:r>
                        <a:rPr sz="1800" b="1" spc="-5" dirty="0">
                          <a:solidFill>
                            <a:srgbClr val="232200"/>
                          </a:solidFill>
                          <a:latin typeface="Arial"/>
                          <a:cs typeface="Arial"/>
                        </a:rPr>
                        <a:t>Rulemaking</a:t>
                      </a:r>
                      <a:r>
                        <a:rPr sz="1800" b="1" spc="-30" dirty="0">
                          <a:solidFill>
                            <a:srgbClr val="232200"/>
                          </a:solidFill>
                          <a:latin typeface="Arial"/>
                          <a:cs typeface="Arial"/>
                        </a:rPr>
                        <a:t> </a:t>
                      </a:r>
                      <a:r>
                        <a:rPr sz="1800" b="1" spc="-5" dirty="0">
                          <a:solidFill>
                            <a:srgbClr val="232200"/>
                          </a:solidFill>
                          <a:latin typeface="Arial"/>
                          <a:cs typeface="Arial"/>
                        </a:rPr>
                        <a:t>Status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146685">
                        <a:lnSpc>
                          <a:spcPct val="100000"/>
                        </a:lnSpc>
                        <a:spcBef>
                          <a:spcPts val="310"/>
                        </a:spcBef>
                      </a:pPr>
                      <a:r>
                        <a:rPr sz="1800" dirty="0">
                          <a:solidFill>
                            <a:srgbClr val="232200"/>
                          </a:solidFill>
                          <a:latin typeface="Arial"/>
                          <a:cs typeface="Arial"/>
                        </a:rPr>
                        <a:t>The</a:t>
                      </a:r>
                      <a:r>
                        <a:rPr sz="1800" spc="-60" dirty="0">
                          <a:solidFill>
                            <a:srgbClr val="232200"/>
                          </a:solidFill>
                          <a:latin typeface="Arial"/>
                          <a:cs typeface="Arial"/>
                        </a:rPr>
                        <a:t> </a:t>
                      </a:r>
                      <a:r>
                        <a:rPr sz="1800" spc="-10" dirty="0">
                          <a:solidFill>
                            <a:srgbClr val="232200"/>
                          </a:solidFill>
                          <a:latin typeface="Arial"/>
                          <a:cs typeface="Arial"/>
                        </a:rPr>
                        <a:t>Tri-Agencies</a:t>
                      </a:r>
                      <a:r>
                        <a:rPr sz="1800" spc="15" dirty="0">
                          <a:solidFill>
                            <a:srgbClr val="232200"/>
                          </a:solidFill>
                          <a:latin typeface="Arial"/>
                          <a:cs typeface="Arial"/>
                        </a:rPr>
                        <a:t> </a:t>
                      </a:r>
                      <a:r>
                        <a:rPr sz="1800" u="sng" spc="-25" dirty="0">
                          <a:solidFill>
                            <a:srgbClr val="0562C1"/>
                          </a:solidFill>
                          <a:uFill>
                            <a:solidFill>
                              <a:srgbClr val="0562C1"/>
                            </a:solidFill>
                          </a:uFill>
                          <a:latin typeface="Arial"/>
                          <a:cs typeface="Arial"/>
                          <a:hlinkClick r:id="rId2"/>
                        </a:rPr>
                        <a:t>FAQs</a:t>
                      </a:r>
                      <a:r>
                        <a:rPr sz="1800" spc="-15" dirty="0">
                          <a:solidFill>
                            <a:srgbClr val="0562C1"/>
                          </a:solidFill>
                          <a:latin typeface="Arial"/>
                          <a:cs typeface="Arial"/>
                          <a:hlinkClick r:id="rId2"/>
                        </a:rPr>
                        <a:t> </a:t>
                      </a:r>
                      <a:r>
                        <a:rPr sz="1800" spc="-5" dirty="0">
                          <a:solidFill>
                            <a:srgbClr val="232200"/>
                          </a:solidFill>
                          <a:latin typeface="Arial"/>
                          <a:cs typeface="Arial"/>
                        </a:rPr>
                        <a:t>issued</a:t>
                      </a:r>
                      <a:r>
                        <a:rPr sz="1800" spc="10" dirty="0">
                          <a:solidFill>
                            <a:srgbClr val="232200"/>
                          </a:solidFill>
                          <a:latin typeface="Arial"/>
                          <a:cs typeface="Arial"/>
                        </a:rPr>
                        <a:t> </a:t>
                      </a:r>
                      <a:r>
                        <a:rPr sz="1800" spc="-5" dirty="0">
                          <a:solidFill>
                            <a:srgbClr val="232200"/>
                          </a:solidFill>
                          <a:latin typeface="Arial"/>
                          <a:cs typeface="Arial"/>
                        </a:rPr>
                        <a:t>on</a:t>
                      </a:r>
                      <a:r>
                        <a:rPr sz="1800" spc="-100" dirty="0">
                          <a:solidFill>
                            <a:srgbClr val="232200"/>
                          </a:solidFill>
                          <a:latin typeface="Arial"/>
                          <a:cs typeface="Arial"/>
                        </a:rPr>
                        <a:t> </a:t>
                      </a:r>
                      <a:r>
                        <a:rPr sz="1800" spc="-10" dirty="0">
                          <a:solidFill>
                            <a:srgbClr val="232200"/>
                          </a:solidFill>
                          <a:latin typeface="Arial"/>
                          <a:cs typeface="Arial"/>
                        </a:rPr>
                        <a:t>August</a:t>
                      </a:r>
                      <a:r>
                        <a:rPr sz="1800" dirty="0">
                          <a:solidFill>
                            <a:srgbClr val="232200"/>
                          </a:solidFill>
                          <a:latin typeface="Arial"/>
                          <a:cs typeface="Arial"/>
                        </a:rPr>
                        <a:t> </a:t>
                      </a:r>
                      <a:r>
                        <a:rPr sz="1800" spc="-10" dirty="0">
                          <a:solidFill>
                            <a:srgbClr val="232200"/>
                          </a:solidFill>
                          <a:latin typeface="Arial"/>
                          <a:cs typeface="Arial"/>
                        </a:rPr>
                        <a:t>20,</a:t>
                      </a:r>
                      <a:r>
                        <a:rPr sz="1800" spc="5" dirty="0">
                          <a:solidFill>
                            <a:srgbClr val="232200"/>
                          </a:solidFill>
                          <a:latin typeface="Arial"/>
                          <a:cs typeface="Arial"/>
                        </a:rPr>
                        <a:t> </a:t>
                      </a:r>
                      <a:r>
                        <a:rPr sz="1800" spc="-10" dirty="0">
                          <a:solidFill>
                            <a:srgbClr val="232200"/>
                          </a:solidFill>
                          <a:latin typeface="Arial"/>
                          <a:cs typeface="Arial"/>
                        </a:rPr>
                        <a:t>2021</a:t>
                      </a:r>
                      <a:r>
                        <a:rPr sz="1800" spc="15" dirty="0">
                          <a:solidFill>
                            <a:srgbClr val="232200"/>
                          </a:solidFill>
                          <a:latin typeface="Arial"/>
                          <a:cs typeface="Arial"/>
                        </a:rPr>
                        <a:t> </a:t>
                      </a:r>
                      <a:r>
                        <a:rPr sz="1800" spc="-5" dirty="0">
                          <a:solidFill>
                            <a:srgbClr val="232200"/>
                          </a:solidFill>
                          <a:latin typeface="Arial"/>
                          <a:cs typeface="Arial"/>
                        </a:rPr>
                        <a:t>state that rules</a:t>
                      </a:r>
                      <a:r>
                        <a:rPr sz="1800" spc="10" dirty="0">
                          <a:solidFill>
                            <a:srgbClr val="232200"/>
                          </a:solidFill>
                          <a:latin typeface="Arial"/>
                          <a:cs typeface="Arial"/>
                        </a:rPr>
                        <a:t> </a:t>
                      </a:r>
                      <a:r>
                        <a:rPr sz="1800" spc="-15" dirty="0">
                          <a:solidFill>
                            <a:srgbClr val="232200"/>
                          </a:solidFill>
                          <a:latin typeface="Arial"/>
                          <a:cs typeface="Arial"/>
                        </a:rPr>
                        <a:t>will</a:t>
                      </a:r>
                      <a:r>
                        <a:rPr sz="1800" spc="45" dirty="0">
                          <a:solidFill>
                            <a:srgbClr val="232200"/>
                          </a:solidFill>
                          <a:latin typeface="Arial"/>
                          <a:cs typeface="Arial"/>
                        </a:rPr>
                        <a:t> </a:t>
                      </a:r>
                      <a:r>
                        <a:rPr sz="1800" spc="-10" dirty="0">
                          <a:solidFill>
                            <a:srgbClr val="232200"/>
                          </a:solidFill>
                          <a:latin typeface="Arial"/>
                          <a:cs typeface="Arial"/>
                        </a:rPr>
                        <a:t>be </a:t>
                      </a:r>
                      <a:r>
                        <a:rPr sz="1800" spc="-484" dirty="0">
                          <a:solidFill>
                            <a:srgbClr val="232200"/>
                          </a:solidFill>
                          <a:latin typeface="Arial"/>
                          <a:cs typeface="Arial"/>
                        </a:rPr>
                        <a:t> </a:t>
                      </a:r>
                      <a:r>
                        <a:rPr sz="1800" spc="-10" dirty="0">
                          <a:solidFill>
                            <a:srgbClr val="232200"/>
                          </a:solidFill>
                          <a:latin typeface="Arial"/>
                          <a:cs typeface="Arial"/>
                        </a:rPr>
                        <a:t>published </a:t>
                      </a:r>
                      <a:r>
                        <a:rPr sz="1800" spc="-5" dirty="0">
                          <a:solidFill>
                            <a:srgbClr val="232200"/>
                          </a:solidFill>
                          <a:latin typeface="Arial"/>
                          <a:cs typeface="Arial"/>
                        </a:rPr>
                        <a:t>after </a:t>
                      </a:r>
                      <a:r>
                        <a:rPr sz="1800" spc="-10" dirty="0">
                          <a:solidFill>
                            <a:srgbClr val="232200"/>
                          </a:solidFill>
                          <a:latin typeface="Arial"/>
                          <a:cs typeface="Arial"/>
                        </a:rPr>
                        <a:t>January </a:t>
                      </a:r>
                      <a:r>
                        <a:rPr sz="1800" spc="-5" dirty="0">
                          <a:solidFill>
                            <a:srgbClr val="232200"/>
                          </a:solidFill>
                          <a:latin typeface="Arial"/>
                          <a:cs typeface="Arial"/>
                        </a:rPr>
                        <a:t>1, </a:t>
                      </a:r>
                      <a:r>
                        <a:rPr sz="1800" spc="-10" dirty="0">
                          <a:solidFill>
                            <a:srgbClr val="232200"/>
                          </a:solidFill>
                          <a:latin typeface="Arial"/>
                          <a:cs typeface="Arial"/>
                        </a:rPr>
                        <a:t>2022, </a:t>
                      </a:r>
                      <a:r>
                        <a:rPr sz="1800" spc="-5" dirty="0">
                          <a:solidFill>
                            <a:srgbClr val="232200"/>
                          </a:solidFill>
                          <a:latin typeface="Arial"/>
                          <a:cs typeface="Arial"/>
                        </a:rPr>
                        <a:t>for </a:t>
                      </a:r>
                      <a:r>
                        <a:rPr sz="1800" spc="-10" dirty="0">
                          <a:solidFill>
                            <a:srgbClr val="232200"/>
                          </a:solidFill>
                          <a:latin typeface="Arial"/>
                          <a:cs typeface="Arial"/>
                        </a:rPr>
                        <a:t>Advance </a:t>
                      </a:r>
                      <a:r>
                        <a:rPr sz="1800" spc="-5" dirty="0">
                          <a:solidFill>
                            <a:srgbClr val="232200"/>
                          </a:solidFill>
                          <a:latin typeface="Arial"/>
                          <a:cs typeface="Arial"/>
                        </a:rPr>
                        <a:t>EOBs. </a:t>
                      </a:r>
                      <a:r>
                        <a:rPr sz="1800" dirty="0">
                          <a:solidFill>
                            <a:srgbClr val="232200"/>
                          </a:solidFill>
                          <a:latin typeface="Arial"/>
                          <a:cs typeface="Arial"/>
                        </a:rPr>
                        <a:t>The </a:t>
                      </a:r>
                      <a:r>
                        <a:rPr sz="1800" spc="-25" dirty="0">
                          <a:solidFill>
                            <a:srgbClr val="232200"/>
                          </a:solidFill>
                          <a:latin typeface="Arial"/>
                          <a:cs typeface="Arial"/>
                        </a:rPr>
                        <a:t>FAQs </a:t>
                      </a:r>
                      <a:r>
                        <a:rPr sz="1800" spc="-5" dirty="0">
                          <a:solidFill>
                            <a:srgbClr val="232200"/>
                          </a:solidFill>
                          <a:latin typeface="Arial"/>
                          <a:cs typeface="Arial"/>
                        </a:rPr>
                        <a:t>also </a:t>
                      </a:r>
                      <a:r>
                        <a:rPr sz="1800" dirty="0">
                          <a:solidFill>
                            <a:srgbClr val="232200"/>
                          </a:solidFill>
                          <a:latin typeface="Arial"/>
                          <a:cs typeface="Arial"/>
                        </a:rPr>
                        <a:t> </a:t>
                      </a:r>
                      <a:r>
                        <a:rPr sz="1800" spc="-5" dirty="0">
                          <a:solidFill>
                            <a:srgbClr val="232200"/>
                          </a:solidFill>
                          <a:latin typeface="Arial"/>
                          <a:cs typeface="Arial"/>
                        </a:rPr>
                        <a:t>indicate</a:t>
                      </a:r>
                      <a:r>
                        <a:rPr sz="1800" spc="5" dirty="0">
                          <a:solidFill>
                            <a:srgbClr val="232200"/>
                          </a:solidFill>
                          <a:latin typeface="Arial"/>
                          <a:cs typeface="Arial"/>
                        </a:rPr>
                        <a:t> </a:t>
                      </a:r>
                      <a:r>
                        <a:rPr sz="1800" spc="-5" dirty="0">
                          <a:solidFill>
                            <a:srgbClr val="232200"/>
                          </a:solidFill>
                          <a:latin typeface="Arial"/>
                          <a:cs typeface="Arial"/>
                        </a:rPr>
                        <a:t>rules</a:t>
                      </a:r>
                      <a:r>
                        <a:rPr sz="1800" spc="15" dirty="0">
                          <a:solidFill>
                            <a:srgbClr val="232200"/>
                          </a:solidFill>
                          <a:latin typeface="Arial"/>
                          <a:cs typeface="Arial"/>
                        </a:rPr>
                        <a:t> </a:t>
                      </a:r>
                      <a:r>
                        <a:rPr sz="1800" spc="-5" dirty="0">
                          <a:solidFill>
                            <a:srgbClr val="232200"/>
                          </a:solidFill>
                          <a:latin typeface="Arial"/>
                          <a:cs typeface="Arial"/>
                        </a:rPr>
                        <a:t>are </a:t>
                      </a:r>
                      <a:r>
                        <a:rPr sz="1800" spc="-10" dirty="0">
                          <a:solidFill>
                            <a:srgbClr val="232200"/>
                          </a:solidFill>
                          <a:latin typeface="Arial"/>
                          <a:cs typeface="Arial"/>
                        </a:rPr>
                        <a:t>intended</a:t>
                      </a:r>
                      <a:r>
                        <a:rPr sz="1800" spc="20" dirty="0">
                          <a:solidFill>
                            <a:srgbClr val="232200"/>
                          </a:solidFill>
                          <a:latin typeface="Arial"/>
                          <a:cs typeface="Arial"/>
                        </a:rPr>
                        <a:t> </a:t>
                      </a:r>
                      <a:r>
                        <a:rPr sz="1800" spc="-5" dirty="0">
                          <a:solidFill>
                            <a:srgbClr val="232200"/>
                          </a:solidFill>
                          <a:latin typeface="Arial"/>
                          <a:cs typeface="Arial"/>
                        </a:rPr>
                        <a:t>for</a:t>
                      </a:r>
                      <a:r>
                        <a:rPr sz="1800" spc="-105" dirty="0">
                          <a:solidFill>
                            <a:srgbClr val="232200"/>
                          </a:solidFill>
                          <a:latin typeface="Arial"/>
                          <a:cs typeface="Arial"/>
                        </a:rPr>
                        <a:t> </a:t>
                      </a:r>
                      <a:r>
                        <a:rPr sz="1800" spc="-10" dirty="0">
                          <a:solidFill>
                            <a:srgbClr val="232200"/>
                          </a:solidFill>
                          <a:latin typeface="Arial"/>
                          <a:cs typeface="Arial"/>
                        </a:rPr>
                        <a:t>Advance</a:t>
                      </a:r>
                      <a:r>
                        <a:rPr sz="1800" spc="5" dirty="0">
                          <a:solidFill>
                            <a:srgbClr val="232200"/>
                          </a:solidFill>
                          <a:latin typeface="Arial"/>
                          <a:cs typeface="Arial"/>
                        </a:rPr>
                        <a:t> </a:t>
                      </a:r>
                      <a:r>
                        <a:rPr sz="1800" spc="-5" dirty="0">
                          <a:solidFill>
                            <a:srgbClr val="232200"/>
                          </a:solidFill>
                          <a:latin typeface="Arial"/>
                          <a:cs typeface="Arial"/>
                        </a:rPr>
                        <a:t>Cost</a:t>
                      </a:r>
                      <a:r>
                        <a:rPr sz="1800" spc="5" dirty="0">
                          <a:solidFill>
                            <a:srgbClr val="232200"/>
                          </a:solidFill>
                          <a:latin typeface="Arial"/>
                          <a:cs typeface="Arial"/>
                        </a:rPr>
                        <a:t> </a:t>
                      </a:r>
                      <a:r>
                        <a:rPr sz="1800" spc="-5" dirty="0">
                          <a:solidFill>
                            <a:srgbClr val="232200"/>
                          </a:solidFill>
                          <a:latin typeface="Arial"/>
                          <a:cs typeface="Arial"/>
                        </a:rPr>
                        <a:t>Estimates,</a:t>
                      </a:r>
                      <a:r>
                        <a:rPr sz="1800" spc="5" dirty="0">
                          <a:solidFill>
                            <a:srgbClr val="232200"/>
                          </a:solidFill>
                          <a:latin typeface="Arial"/>
                          <a:cs typeface="Arial"/>
                        </a:rPr>
                        <a:t> </a:t>
                      </a:r>
                      <a:r>
                        <a:rPr sz="1800" spc="-10" dirty="0">
                          <a:solidFill>
                            <a:srgbClr val="232200"/>
                          </a:solidFill>
                          <a:latin typeface="Arial"/>
                          <a:cs typeface="Arial"/>
                        </a:rPr>
                        <a:t>but</a:t>
                      </a:r>
                      <a:r>
                        <a:rPr sz="1800" spc="5" dirty="0">
                          <a:solidFill>
                            <a:srgbClr val="232200"/>
                          </a:solidFill>
                          <a:latin typeface="Arial"/>
                          <a:cs typeface="Arial"/>
                        </a:rPr>
                        <a:t> </a:t>
                      </a:r>
                      <a:r>
                        <a:rPr sz="1800" dirty="0">
                          <a:solidFill>
                            <a:srgbClr val="232200"/>
                          </a:solidFill>
                          <a:latin typeface="Arial"/>
                          <a:cs typeface="Arial"/>
                        </a:rPr>
                        <a:t>a</a:t>
                      </a:r>
                      <a:r>
                        <a:rPr sz="1800" spc="-5" dirty="0">
                          <a:solidFill>
                            <a:srgbClr val="232200"/>
                          </a:solidFill>
                          <a:latin typeface="Arial"/>
                          <a:cs typeface="Arial"/>
                        </a:rPr>
                        <a:t> timeline</a:t>
                      </a:r>
                      <a:r>
                        <a:rPr sz="1800" spc="10" dirty="0">
                          <a:solidFill>
                            <a:srgbClr val="232200"/>
                          </a:solidFill>
                          <a:latin typeface="Arial"/>
                          <a:cs typeface="Arial"/>
                        </a:rPr>
                        <a:t> </a:t>
                      </a:r>
                      <a:r>
                        <a:rPr sz="1800" spc="-5" dirty="0">
                          <a:solidFill>
                            <a:srgbClr val="232200"/>
                          </a:solidFill>
                          <a:latin typeface="Arial"/>
                          <a:cs typeface="Arial"/>
                        </a:rPr>
                        <a:t>is </a:t>
                      </a:r>
                      <a:r>
                        <a:rPr sz="1800" dirty="0">
                          <a:solidFill>
                            <a:srgbClr val="232200"/>
                          </a:solidFill>
                          <a:latin typeface="Arial"/>
                          <a:cs typeface="Arial"/>
                        </a:rPr>
                        <a:t> </a:t>
                      </a:r>
                      <a:r>
                        <a:rPr sz="1800" spc="-10" dirty="0">
                          <a:solidFill>
                            <a:srgbClr val="232200"/>
                          </a:solidFill>
                          <a:latin typeface="Arial"/>
                          <a:cs typeface="Arial"/>
                        </a:rPr>
                        <a:t>not</a:t>
                      </a:r>
                      <a:r>
                        <a:rPr sz="1800" dirty="0">
                          <a:solidFill>
                            <a:srgbClr val="232200"/>
                          </a:solidFill>
                          <a:latin typeface="Arial"/>
                          <a:cs typeface="Arial"/>
                        </a:rPr>
                        <a:t> </a:t>
                      </a:r>
                      <a:r>
                        <a:rPr sz="1800" spc="-10" dirty="0">
                          <a:solidFill>
                            <a:srgbClr val="232200"/>
                          </a:solidFill>
                          <a:latin typeface="Arial"/>
                          <a:cs typeface="Arial"/>
                        </a:rPr>
                        <a:t>provided.</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2"/>
                  </a:ext>
                </a:extLst>
              </a:tr>
              <a:tr h="1645920">
                <a:tc>
                  <a:txBody>
                    <a:bodyPr/>
                    <a:lstStyle/>
                    <a:p>
                      <a:pPr marL="90805">
                        <a:lnSpc>
                          <a:spcPct val="100000"/>
                        </a:lnSpc>
                        <a:spcBef>
                          <a:spcPts val="310"/>
                        </a:spcBef>
                      </a:pPr>
                      <a:r>
                        <a:rPr sz="1800" b="1" spc="-5" dirty="0">
                          <a:solidFill>
                            <a:srgbClr val="232200"/>
                          </a:solidFill>
                          <a:latin typeface="Arial"/>
                          <a:cs typeface="Arial"/>
                        </a:rPr>
                        <a:t>Summary</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marR="219075">
                        <a:lnSpc>
                          <a:spcPct val="100000"/>
                        </a:lnSpc>
                        <a:spcBef>
                          <a:spcPts val="320"/>
                        </a:spcBef>
                      </a:pPr>
                      <a:r>
                        <a:rPr sz="1200" spc="-5" dirty="0">
                          <a:solidFill>
                            <a:srgbClr val="232200"/>
                          </a:solidFill>
                          <a:latin typeface="Arial"/>
                          <a:cs typeface="Arial"/>
                        </a:rPr>
                        <a:t>Upon being </a:t>
                      </a:r>
                      <a:r>
                        <a:rPr sz="1200" dirty="0">
                          <a:solidFill>
                            <a:srgbClr val="232200"/>
                          </a:solidFill>
                          <a:latin typeface="Arial"/>
                          <a:cs typeface="Arial"/>
                        </a:rPr>
                        <a:t>notified by a </a:t>
                      </a:r>
                      <a:r>
                        <a:rPr sz="1200" spc="-10" dirty="0">
                          <a:solidFill>
                            <a:srgbClr val="232200"/>
                          </a:solidFill>
                          <a:latin typeface="Arial"/>
                          <a:cs typeface="Arial"/>
                        </a:rPr>
                        <a:t>provider, </a:t>
                      </a:r>
                      <a:r>
                        <a:rPr sz="1200" spc="-5" dirty="0">
                          <a:solidFill>
                            <a:srgbClr val="232200"/>
                          </a:solidFill>
                          <a:latin typeface="Arial"/>
                          <a:cs typeface="Arial"/>
                        </a:rPr>
                        <a:t>requires individual </a:t>
                      </a:r>
                      <a:r>
                        <a:rPr sz="1200" dirty="0">
                          <a:solidFill>
                            <a:srgbClr val="232200"/>
                          </a:solidFill>
                          <a:latin typeface="Arial"/>
                          <a:cs typeface="Arial"/>
                        </a:rPr>
                        <a:t>and </a:t>
                      </a:r>
                      <a:r>
                        <a:rPr sz="1200" spc="-5" dirty="0">
                          <a:solidFill>
                            <a:srgbClr val="232200"/>
                          </a:solidFill>
                          <a:latin typeface="Arial"/>
                          <a:cs typeface="Arial"/>
                        </a:rPr>
                        <a:t>group health plans </a:t>
                      </a:r>
                      <a:r>
                        <a:rPr sz="1200" dirty="0">
                          <a:solidFill>
                            <a:srgbClr val="232200"/>
                          </a:solidFill>
                          <a:latin typeface="Arial"/>
                          <a:cs typeface="Arial"/>
                        </a:rPr>
                        <a:t>to </a:t>
                      </a:r>
                      <a:r>
                        <a:rPr sz="1200" spc="-5" dirty="0">
                          <a:solidFill>
                            <a:srgbClr val="232200"/>
                          </a:solidFill>
                          <a:latin typeface="Arial"/>
                          <a:cs typeface="Arial"/>
                        </a:rPr>
                        <a:t>provide </a:t>
                      </a:r>
                      <a:r>
                        <a:rPr sz="1200" dirty="0">
                          <a:solidFill>
                            <a:srgbClr val="232200"/>
                          </a:solidFill>
                          <a:latin typeface="Arial"/>
                          <a:cs typeface="Arial"/>
                        </a:rPr>
                        <a:t>an </a:t>
                      </a:r>
                      <a:r>
                        <a:rPr sz="1200" spc="-5" dirty="0">
                          <a:solidFill>
                            <a:srgbClr val="232200"/>
                          </a:solidFill>
                          <a:latin typeface="Arial"/>
                          <a:cs typeface="Arial"/>
                        </a:rPr>
                        <a:t>advance </a:t>
                      </a:r>
                      <a:r>
                        <a:rPr sz="1200" dirty="0">
                          <a:solidFill>
                            <a:srgbClr val="232200"/>
                          </a:solidFill>
                          <a:latin typeface="Arial"/>
                          <a:cs typeface="Arial"/>
                        </a:rPr>
                        <a:t>EOB for </a:t>
                      </a:r>
                      <a:r>
                        <a:rPr sz="1200" spc="5" dirty="0">
                          <a:solidFill>
                            <a:srgbClr val="232200"/>
                          </a:solidFill>
                          <a:latin typeface="Arial"/>
                          <a:cs typeface="Arial"/>
                        </a:rPr>
                        <a:t> </a:t>
                      </a:r>
                      <a:r>
                        <a:rPr sz="1200" spc="-5" dirty="0">
                          <a:solidFill>
                            <a:srgbClr val="232200"/>
                          </a:solidFill>
                          <a:latin typeface="Arial"/>
                          <a:cs typeface="Arial"/>
                        </a:rPr>
                        <a:t>scheduled services in three days (or if </a:t>
                      </a:r>
                      <a:r>
                        <a:rPr sz="1200" dirty="0">
                          <a:solidFill>
                            <a:srgbClr val="232200"/>
                          </a:solidFill>
                          <a:latin typeface="Arial"/>
                          <a:cs typeface="Arial"/>
                        </a:rPr>
                        <a:t>the </a:t>
                      </a:r>
                      <a:r>
                        <a:rPr sz="1200" spc="-5" dirty="0">
                          <a:solidFill>
                            <a:srgbClr val="232200"/>
                          </a:solidFill>
                          <a:latin typeface="Arial"/>
                          <a:cs typeface="Arial"/>
                        </a:rPr>
                        <a:t>scheduled service is less </a:t>
                      </a:r>
                      <a:r>
                        <a:rPr sz="1200" dirty="0">
                          <a:solidFill>
                            <a:srgbClr val="232200"/>
                          </a:solidFill>
                          <a:latin typeface="Arial"/>
                          <a:cs typeface="Arial"/>
                        </a:rPr>
                        <a:t>than 10 </a:t>
                      </a:r>
                      <a:r>
                        <a:rPr sz="1200" spc="-5" dirty="0">
                          <a:solidFill>
                            <a:srgbClr val="232200"/>
                          </a:solidFill>
                          <a:latin typeface="Arial"/>
                          <a:cs typeface="Arial"/>
                        </a:rPr>
                        <a:t>days </a:t>
                      </a:r>
                      <a:r>
                        <a:rPr sz="1200" spc="-25" dirty="0">
                          <a:solidFill>
                            <a:srgbClr val="232200"/>
                          </a:solidFill>
                          <a:latin typeface="Arial"/>
                          <a:cs typeface="Arial"/>
                        </a:rPr>
                        <a:t>away, </a:t>
                      </a:r>
                      <a:r>
                        <a:rPr sz="1200" spc="-5" dirty="0">
                          <a:solidFill>
                            <a:srgbClr val="232200"/>
                          </a:solidFill>
                          <a:latin typeface="Arial"/>
                          <a:cs typeface="Arial"/>
                        </a:rPr>
                        <a:t>in </a:t>
                      </a:r>
                      <a:r>
                        <a:rPr sz="1200" dirty="0">
                          <a:solidFill>
                            <a:srgbClr val="232200"/>
                          </a:solidFill>
                          <a:latin typeface="Arial"/>
                          <a:cs typeface="Arial"/>
                        </a:rPr>
                        <a:t>one </a:t>
                      </a:r>
                      <a:r>
                        <a:rPr sz="1200" spc="-5" dirty="0">
                          <a:solidFill>
                            <a:srgbClr val="232200"/>
                          </a:solidFill>
                          <a:latin typeface="Arial"/>
                          <a:cs typeface="Arial"/>
                        </a:rPr>
                        <a:t>business day) </a:t>
                      </a:r>
                      <a:r>
                        <a:rPr sz="1200" spc="-320" dirty="0">
                          <a:solidFill>
                            <a:srgbClr val="232200"/>
                          </a:solidFill>
                          <a:latin typeface="Arial"/>
                          <a:cs typeface="Arial"/>
                        </a:rPr>
                        <a:t> </a:t>
                      </a:r>
                      <a:r>
                        <a:rPr sz="1200" dirty="0">
                          <a:solidFill>
                            <a:srgbClr val="232200"/>
                          </a:solidFill>
                          <a:latin typeface="Arial"/>
                          <a:cs typeface="Arial"/>
                        </a:rPr>
                        <a:t>to</a:t>
                      </a:r>
                      <a:r>
                        <a:rPr sz="1200" spc="-5" dirty="0">
                          <a:solidFill>
                            <a:srgbClr val="232200"/>
                          </a:solidFill>
                          <a:latin typeface="Arial"/>
                          <a:cs typeface="Arial"/>
                        </a:rPr>
                        <a:t> </a:t>
                      </a:r>
                      <a:r>
                        <a:rPr sz="1200" spc="-10" dirty="0">
                          <a:solidFill>
                            <a:srgbClr val="232200"/>
                          </a:solidFill>
                          <a:latin typeface="Arial"/>
                          <a:cs typeface="Arial"/>
                        </a:rPr>
                        <a:t>give</a:t>
                      </a:r>
                      <a:r>
                        <a:rPr sz="1200" spc="15" dirty="0">
                          <a:solidFill>
                            <a:srgbClr val="232200"/>
                          </a:solidFill>
                          <a:latin typeface="Arial"/>
                          <a:cs typeface="Arial"/>
                        </a:rPr>
                        <a:t> </a:t>
                      </a:r>
                      <a:r>
                        <a:rPr sz="1200" spc="-5" dirty="0">
                          <a:solidFill>
                            <a:srgbClr val="232200"/>
                          </a:solidFill>
                          <a:latin typeface="Arial"/>
                          <a:cs typeface="Arial"/>
                        </a:rPr>
                        <a:t>patients</a:t>
                      </a:r>
                      <a:r>
                        <a:rPr sz="1200" spc="-35" dirty="0">
                          <a:solidFill>
                            <a:srgbClr val="232200"/>
                          </a:solidFill>
                          <a:latin typeface="Arial"/>
                          <a:cs typeface="Arial"/>
                        </a:rPr>
                        <a:t> </a:t>
                      </a:r>
                      <a:r>
                        <a:rPr sz="1200" spc="-5" dirty="0">
                          <a:solidFill>
                            <a:srgbClr val="232200"/>
                          </a:solidFill>
                          <a:latin typeface="Arial"/>
                          <a:cs typeface="Arial"/>
                        </a:rPr>
                        <a:t>transparency</a:t>
                      </a:r>
                      <a:r>
                        <a:rPr sz="1200" spc="-35" dirty="0">
                          <a:solidFill>
                            <a:srgbClr val="232200"/>
                          </a:solidFill>
                          <a:latin typeface="Arial"/>
                          <a:cs typeface="Arial"/>
                        </a:rPr>
                        <a:t> </a:t>
                      </a:r>
                      <a:r>
                        <a:rPr sz="1200" spc="-5" dirty="0">
                          <a:solidFill>
                            <a:srgbClr val="232200"/>
                          </a:solidFill>
                          <a:latin typeface="Arial"/>
                          <a:cs typeface="Arial"/>
                        </a:rPr>
                        <a:t>into:</a:t>
                      </a:r>
                      <a:endParaRPr sz="1200" dirty="0">
                        <a:latin typeface="Arial"/>
                        <a:cs typeface="Arial"/>
                      </a:endParaRPr>
                    </a:p>
                    <a:p>
                      <a:pPr marL="263525" indent="-173355">
                        <a:lnSpc>
                          <a:spcPct val="100000"/>
                        </a:lnSpc>
                        <a:spcBef>
                          <a:spcPts val="5"/>
                        </a:spcBef>
                        <a:buChar char="•"/>
                        <a:tabLst>
                          <a:tab pos="264160" algn="l"/>
                        </a:tabLst>
                      </a:pPr>
                      <a:r>
                        <a:rPr sz="1200" spc="-5" dirty="0">
                          <a:solidFill>
                            <a:srgbClr val="232200"/>
                          </a:solidFill>
                          <a:latin typeface="Arial"/>
                          <a:cs typeface="Arial"/>
                        </a:rPr>
                        <a:t>which</a:t>
                      </a:r>
                      <a:r>
                        <a:rPr sz="1200" dirty="0">
                          <a:solidFill>
                            <a:srgbClr val="232200"/>
                          </a:solidFill>
                          <a:latin typeface="Arial"/>
                          <a:cs typeface="Arial"/>
                        </a:rPr>
                        <a:t> </a:t>
                      </a:r>
                      <a:r>
                        <a:rPr sz="1200" spc="-5" dirty="0">
                          <a:solidFill>
                            <a:srgbClr val="232200"/>
                          </a:solidFill>
                          <a:latin typeface="Arial"/>
                          <a:cs typeface="Arial"/>
                        </a:rPr>
                        <a:t>providers are</a:t>
                      </a:r>
                      <a:r>
                        <a:rPr sz="1200" dirty="0">
                          <a:solidFill>
                            <a:srgbClr val="232200"/>
                          </a:solidFill>
                          <a:latin typeface="Arial"/>
                          <a:cs typeface="Arial"/>
                        </a:rPr>
                        <a:t> </a:t>
                      </a:r>
                      <a:r>
                        <a:rPr sz="1200" spc="-5" dirty="0">
                          <a:solidFill>
                            <a:srgbClr val="232200"/>
                          </a:solidFill>
                          <a:latin typeface="Arial"/>
                          <a:cs typeface="Arial"/>
                        </a:rPr>
                        <a:t>expected</a:t>
                      </a:r>
                      <a:r>
                        <a:rPr sz="1200" spc="-25" dirty="0">
                          <a:solidFill>
                            <a:srgbClr val="232200"/>
                          </a:solidFill>
                          <a:latin typeface="Arial"/>
                          <a:cs typeface="Arial"/>
                        </a:rPr>
                        <a:t> </a:t>
                      </a:r>
                      <a:r>
                        <a:rPr sz="1200" dirty="0">
                          <a:solidFill>
                            <a:srgbClr val="232200"/>
                          </a:solidFill>
                          <a:latin typeface="Arial"/>
                          <a:cs typeface="Arial"/>
                        </a:rPr>
                        <a:t>to </a:t>
                      </a:r>
                      <a:r>
                        <a:rPr sz="1200" spc="-5" dirty="0">
                          <a:solidFill>
                            <a:srgbClr val="232200"/>
                          </a:solidFill>
                          <a:latin typeface="Arial"/>
                          <a:cs typeface="Arial"/>
                        </a:rPr>
                        <a:t>provide</a:t>
                      </a:r>
                      <a:r>
                        <a:rPr sz="1200" dirty="0">
                          <a:solidFill>
                            <a:srgbClr val="232200"/>
                          </a:solidFill>
                          <a:latin typeface="Arial"/>
                          <a:cs typeface="Arial"/>
                        </a:rPr>
                        <a:t> </a:t>
                      </a:r>
                      <a:r>
                        <a:rPr sz="1200" spc="-5" dirty="0">
                          <a:solidFill>
                            <a:srgbClr val="232200"/>
                          </a:solidFill>
                          <a:latin typeface="Arial"/>
                          <a:cs typeface="Arial"/>
                        </a:rPr>
                        <a:t>treatment</a:t>
                      </a:r>
                      <a:r>
                        <a:rPr sz="1200" spc="-15" dirty="0">
                          <a:solidFill>
                            <a:srgbClr val="232200"/>
                          </a:solidFill>
                          <a:latin typeface="Arial"/>
                          <a:cs typeface="Arial"/>
                        </a:rPr>
                        <a:t> </a:t>
                      </a:r>
                      <a:r>
                        <a:rPr sz="1200" dirty="0">
                          <a:solidFill>
                            <a:srgbClr val="232200"/>
                          </a:solidFill>
                          <a:latin typeface="Arial"/>
                          <a:cs typeface="Arial"/>
                        </a:rPr>
                        <a:t>and</a:t>
                      </a:r>
                      <a:r>
                        <a:rPr sz="1200" spc="-25" dirty="0">
                          <a:solidFill>
                            <a:srgbClr val="232200"/>
                          </a:solidFill>
                          <a:latin typeface="Arial"/>
                          <a:cs typeface="Arial"/>
                        </a:rPr>
                        <a:t> </a:t>
                      </a:r>
                      <a:r>
                        <a:rPr sz="1200" spc="-5" dirty="0">
                          <a:solidFill>
                            <a:srgbClr val="232200"/>
                          </a:solidFill>
                          <a:latin typeface="Arial"/>
                          <a:cs typeface="Arial"/>
                        </a:rPr>
                        <a:t>their</a:t>
                      </a:r>
                      <a:r>
                        <a:rPr sz="1200" spc="-10" dirty="0">
                          <a:solidFill>
                            <a:srgbClr val="232200"/>
                          </a:solidFill>
                          <a:latin typeface="Arial"/>
                          <a:cs typeface="Arial"/>
                        </a:rPr>
                        <a:t> </a:t>
                      </a:r>
                      <a:r>
                        <a:rPr sz="1200" spc="-5" dirty="0">
                          <a:solidFill>
                            <a:srgbClr val="232200"/>
                          </a:solidFill>
                          <a:latin typeface="Arial"/>
                          <a:cs typeface="Arial"/>
                        </a:rPr>
                        <a:t>network status;</a:t>
                      </a:r>
                      <a:endParaRPr sz="1200" dirty="0">
                        <a:latin typeface="Arial"/>
                        <a:cs typeface="Arial"/>
                      </a:endParaRPr>
                    </a:p>
                    <a:p>
                      <a:pPr marL="263525" marR="460375" indent="-172720">
                        <a:lnSpc>
                          <a:spcPct val="100000"/>
                        </a:lnSpc>
                        <a:buChar char="•"/>
                        <a:tabLst>
                          <a:tab pos="264160" algn="l"/>
                        </a:tabLst>
                      </a:pPr>
                      <a:r>
                        <a:rPr sz="1200" spc="-5" dirty="0">
                          <a:solidFill>
                            <a:srgbClr val="232200"/>
                          </a:solidFill>
                          <a:latin typeface="Arial"/>
                          <a:cs typeface="Arial"/>
                        </a:rPr>
                        <a:t>good </a:t>
                      </a:r>
                      <a:r>
                        <a:rPr sz="1200" dirty="0">
                          <a:solidFill>
                            <a:srgbClr val="232200"/>
                          </a:solidFill>
                          <a:latin typeface="Arial"/>
                          <a:cs typeface="Arial"/>
                        </a:rPr>
                        <a:t>faith </a:t>
                      </a:r>
                      <a:r>
                        <a:rPr sz="1200" spc="-5" dirty="0">
                          <a:solidFill>
                            <a:srgbClr val="232200"/>
                          </a:solidFill>
                          <a:latin typeface="Arial"/>
                          <a:cs typeface="Arial"/>
                        </a:rPr>
                        <a:t>estimates </a:t>
                      </a:r>
                      <a:r>
                        <a:rPr sz="1200" dirty="0">
                          <a:solidFill>
                            <a:srgbClr val="232200"/>
                          </a:solidFill>
                          <a:latin typeface="Arial"/>
                          <a:cs typeface="Arial"/>
                        </a:rPr>
                        <a:t>of </a:t>
                      </a:r>
                      <a:r>
                        <a:rPr sz="1200" spc="-5" dirty="0">
                          <a:solidFill>
                            <a:srgbClr val="232200"/>
                          </a:solidFill>
                          <a:latin typeface="Arial"/>
                          <a:cs typeface="Arial"/>
                        </a:rPr>
                        <a:t>cost, cost-sharing </a:t>
                      </a:r>
                      <a:r>
                        <a:rPr sz="1200" dirty="0">
                          <a:solidFill>
                            <a:srgbClr val="232200"/>
                          </a:solidFill>
                          <a:latin typeface="Arial"/>
                          <a:cs typeface="Arial"/>
                        </a:rPr>
                        <a:t>and </a:t>
                      </a:r>
                      <a:r>
                        <a:rPr sz="1200" spc="-5" dirty="0">
                          <a:solidFill>
                            <a:srgbClr val="232200"/>
                          </a:solidFill>
                          <a:latin typeface="Arial"/>
                          <a:cs typeface="Arial"/>
                        </a:rPr>
                        <a:t>progress towards </a:t>
                      </a:r>
                      <a:r>
                        <a:rPr sz="1200" dirty="0">
                          <a:solidFill>
                            <a:srgbClr val="232200"/>
                          </a:solidFill>
                          <a:latin typeface="Arial"/>
                          <a:cs typeface="Arial"/>
                        </a:rPr>
                        <a:t>meeting </a:t>
                      </a:r>
                      <a:r>
                        <a:rPr sz="1200" spc="-5" dirty="0">
                          <a:solidFill>
                            <a:srgbClr val="232200"/>
                          </a:solidFill>
                          <a:latin typeface="Arial"/>
                          <a:cs typeface="Arial"/>
                        </a:rPr>
                        <a:t>deductibles </a:t>
                      </a:r>
                      <a:r>
                        <a:rPr sz="1200" dirty="0">
                          <a:solidFill>
                            <a:srgbClr val="232200"/>
                          </a:solidFill>
                          <a:latin typeface="Arial"/>
                          <a:cs typeface="Arial"/>
                        </a:rPr>
                        <a:t>and </a:t>
                      </a:r>
                      <a:r>
                        <a:rPr sz="1200" spc="-5" dirty="0">
                          <a:solidFill>
                            <a:srgbClr val="232200"/>
                          </a:solidFill>
                          <a:latin typeface="Arial"/>
                          <a:cs typeface="Arial"/>
                        </a:rPr>
                        <a:t>out-of-pocket </a:t>
                      </a:r>
                      <a:r>
                        <a:rPr sz="1200" spc="-320" dirty="0">
                          <a:solidFill>
                            <a:srgbClr val="232200"/>
                          </a:solidFill>
                          <a:latin typeface="Arial"/>
                          <a:cs typeface="Arial"/>
                        </a:rPr>
                        <a:t> </a:t>
                      </a:r>
                      <a:r>
                        <a:rPr sz="1200" spc="-5" dirty="0">
                          <a:solidFill>
                            <a:srgbClr val="232200"/>
                          </a:solidFill>
                          <a:latin typeface="Arial"/>
                          <a:cs typeface="Arial"/>
                        </a:rPr>
                        <a:t>maximums;</a:t>
                      </a:r>
                      <a:r>
                        <a:rPr sz="1200" spc="-25" dirty="0">
                          <a:solidFill>
                            <a:srgbClr val="232200"/>
                          </a:solidFill>
                          <a:latin typeface="Arial"/>
                          <a:cs typeface="Arial"/>
                        </a:rPr>
                        <a:t> </a:t>
                      </a:r>
                      <a:r>
                        <a:rPr sz="1200" dirty="0">
                          <a:solidFill>
                            <a:srgbClr val="232200"/>
                          </a:solidFill>
                          <a:latin typeface="Arial"/>
                          <a:cs typeface="Arial"/>
                        </a:rPr>
                        <a:t>and</a:t>
                      </a:r>
                      <a:endParaRPr sz="1200" dirty="0">
                        <a:latin typeface="Arial"/>
                        <a:cs typeface="Arial"/>
                      </a:endParaRPr>
                    </a:p>
                    <a:p>
                      <a:pPr marL="263525" indent="-172720">
                        <a:lnSpc>
                          <a:spcPct val="100000"/>
                        </a:lnSpc>
                        <a:buChar char="•"/>
                        <a:tabLst>
                          <a:tab pos="264160" algn="l"/>
                        </a:tabLst>
                      </a:pPr>
                      <a:r>
                        <a:rPr sz="1200" spc="-5" dirty="0">
                          <a:solidFill>
                            <a:srgbClr val="232200"/>
                          </a:solidFill>
                          <a:latin typeface="Arial"/>
                          <a:cs typeface="Arial"/>
                        </a:rPr>
                        <a:t>if</a:t>
                      </a:r>
                      <a:r>
                        <a:rPr sz="1200" spc="5" dirty="0">
                          <a:solidFill>
                            <a:srgbClr val="232200"/>
                          </a:solidFill>
                          <a:latin typeface="Arial"/>
                          <a:cs typeface="Arial"/>
                        </a:rPr>
                        <a:t> </a:t>
                      </a:r>
                      <a:r>
                        <a:rPr sz="1200" dirty="0">
                          <a:solidFill>
                            <a:srgbClr val="232200"/>
                          </a:solidFill>
                          <a:latin typeface="Arial"/>
                          <a:cs typeface="Arial"/>
                        </a:rPr>
                        <a:t>a </a:t>
                      </a:r>
                      <a:r>
                        <a:rPr sz="1200" spc="-5" dirty="0">
                          <a:solidFill>
                            <a:srgbClr val="232200"/>
                          </a:solidFill>
                          <a:latin typeface="Arial"/>
                          <a:cs typeface="Arial"/>
                        </a:rPr>
                        <a:t>service</a:t>
                      </a:r>
                      <a:r>
                        <a:rPr sz="1200" spc="10" dirty="0">
                          <a:solidFill>
                            <a:srgbClr val="232200"/>
                          </a:solidFill>
                          <a:latin typeface="Arial"/>
                          <a:cs typeface="Arial"/>
                        </a:rPr>
                        <a:t> </a:t>
                      </a:r>
                      <a:r>
                        <a:rPr sz="1200" spc="-5" dirty="0">
                          <a:solidFill>
                            <a:srgbClr val="232200"/>
                          </a:solidFill>
                          <a:latin typeface="Arial"/>
                          <a:cs typeface="Arial"/>
                        </a:rPr>
                        <a:t>is</a:t>
                      </a:r>
                      <a:r>
                        <a:rPr sz="1200" spc="5" dirty="0">
                          <a:solidFill>
                            <a:srgbClr val="232200"/>
                          </a:solidFill>
                          <a:latin typeface="Arial"/>
                          <a:cs typeface="Arial"/>
                        </a:rPr>
                        <a:t> </a:t>
                      </a:r>
                      <a:r>
                        <a:rPr sz="1200" spc="-5" dirty="0">
                          <a:solidFill>
                            <a:srgbClr val="232200"/>
                          </a:solidFill>
                          <a:latin typeface="Arial"/>
                          <a:cs typeface="Arial"/>
                        </a:rPr>
                        <a:t>subject</a:t>
                      </a:r>
                      <a:r>
                        <a:rPr sz="1200" spc="-20" dirty="0">
                          <a:solidFill>
                            <a:srgbClr val="232200"/>
                          </a:solidFill>
                          <a:latin typeface="Arial"/>
                          <a:cs typeface="Arial"/>
                        </a:rPr>
                        <a:t> </a:t>
                      </a:r>
                      <a:r>
                        <a:rPr sz="1200" dirty="0">
                          <a:solidFill>
                            <a:srgbClr val="232200"/>
                          </a:solidFill>
                          <a:latin typeface="Arial"/>
                          <a:cs typeface="Arial"/>
                        </a:rPr>
                        <a:t>to medical</a:t>
                      </a:r>
                      <a:r>
                        <a:rPr sz="1200" spc="-35" dirty="0">
                          <a:solidFill>
                            <a:srgbClr val="232200"/>
                          </a:solidFill>
                          <a:latin typeface="Arial"/>
                          <a:cs typeface="Arial"/>
                        </a:rPr>
                        <a:t> </a:t>
                      </a:r>
                      <a:r>
                        <a:rPr sz="1200" spc="-5" dirty="0">
                          <a:solidFill>
                            <a:srgbClr val="232200"/>
                          </a:solidFill>
                          <a:latin typeface="Arial"/>
                          <a:cs typeface="Arial"/>
                        </a:rPr>
                        <a:t>management</a:t>
                      </a:r>
                      <a:r>
                        <a:rPr sz="1200" spc="-15" dirty="0">
                          <a:solidFill>
                            <a:srgbClr val="232200"/>
                          </a:solidFill>
                          <a:latin typeface="Arial"/>
                          <a:cs typeface="Arial"/>
                        </a:rPr>
                        <a:t> </a:t>
                      </a:r>
                      <a:r>
                        <a:rPr sz="1200" dirty="0">
                          <a:solidFill>
                            <a:srgbClr val="232200"/>
                          </a:solidFill>
                          <a:latin typeface="Arial"/>
                          <a:cs typeface="Arial"/>
                        </a:rPr>
                        <a:t>and</a:t>
                      </a:r>
                      <a:r>
                        <a:rPr sz="1200" spc="-30" dirty="0">
                          <a:solidFill>
                            <a:srgbClr val="232200"/>
                          </a:solidFill>
                          <a:latin typeface="Arial"/>
                          <a:cs typeface="Arial"/>
                        </a:rPr>
                        <a:t> </a:t>
                      </a:r>
                      <a:r>
                        <a:rPr sz="1200" spc="-5" dirty="0">
                          <a:solidFill>
                            <a:srgbClr val="232200"/>
                          </a:solidFill>
                          <a:latin typeface="Arial"/>
                          <a:cs typeface="Arial"/>
                        </a:rPr>
                        <a:t>relevant disclaimers</a:t>
                      </a:r>
                      <a:r>
                        <a:rPr sz="1200" spc="-20" dirty="0">
                          <a:solidFill>
                            <a:srgbClr val="232200"/>
                          </a:solidFill>
                          <a:latin typeface="Arial"/>
                          <a:cs typeface="Arial"/>
                        </a:rPr>
                        <a:t> </a:t>
                      </a:r>
                      <a:r>
                        <a:rPr sz="1200" dirty="0">
                          <a:solidFill>
                            <a:srgbClr val="232200"/>
                          </a:solidFill>
                          <a:latin typeface="Arial"/>
                          <a:cs typeface="Arial"/>
                        </a:rPr>
                        <a:t>of</a:t>
                      </a:r>
                      <a:r>
                        <a:rPr sz="1200" spc="-5" dirty="0">
                          <a:solidFill>
                            <a:srgbClr val="232200"/>
                          </a:solidFill>
                          <a:latin typeface="Arial"/>
                          <a:cs typeface="Arial"/>
                        </a:rPr>
                        <a:t> estimates.</a:t>
                      </a:r>
                      <a:endParaRPr sz="1200" dirty="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3"/>
                  </a:ext>
                </a:extLst>
              </a:tr>
              <a:tr h="640080">
                <a:tc>
                  <a:txBody>
                    <a:bodyPr/>
                    <a:lstStyle/>
                    <a:p>
                      <a:pPr marL="90805" marR="817244">
                        <a:lnSpc>
                          <a:spcPct val="100000"/>
                        </a:lnSpc>
                        <a:spcBef>
                          <a:spcPts val="310"/>
                        </a:spcBef>
                      </a:pPr>
                      <a:r>
                        <a:rPr lang="en-US" sz="1800" b="1" spc="-5" dirty="0" smtClean="0">
                          <a:solidFill>
                            <a:srgbClr val="232200"/>
                          </a:solidFill>
                          <a:latin typeface="Arial"/>
                          <a:cs typeface="Arial"/>
                        </a:rPr>
                        <a:t>PAI</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464820" lvl="0" indent="0" algn="l" defTabSz="914400" rtl="0" eaLnBrk="1" fontAlgn="auto" latinLnBrk="0" hangingPunct="1">
                        <a:lnSpc>
                          <a:spcPct val="100000"/>
                        </a:lnSpc>
                        <a:spcBef>
                          <a:spcPts val="310"/>
                        </a:spcBef>
                        <a:spcAft>
                          <a:spcPts val="0"/>
                        </a:spcAft>
                        <a:buClrTx/>
                        <a:buSzTx/>
                        <a:buFontTx/>
                        <a:buNone/>
                        <a:tabLst/>
                        <a:defRPr/>
                      </a:pPr>
                      <a:r>
                        <a:rPr lang="en-US" sz="1800" b="0" spc="-5" dirty="0" smtClean="0">
                          <a:solidFill>
                            <a:srgbClr val="232200"/>
                          </a:solidFill>
                          <a:latin typeface="Arial"/>
                          <a:cs typeface="Arial"/>
                        </a:rPr>
                        <a:t>PAI </a:t>
                      </a:r>
                      <a:r>
                        <a:rPr sz="1800" spc="-5" dirty="0" smtClean="0">
                          <a:solidFill>
                            <a:srgbClr val="232200"/>
                          </a:solidFill>
                          <a:latin typeface="Arial"/>
                          <a:cs typeface="Arial"/>
                        </a:rPr>
                        <a:t>is</a:t>
                      </a:r>
                      <a:r>
                        <a:rPr sz="1800" spc="15" dirty="0" smtClean="0">
                          <a:solidFill>
                            <a:srgbClr val="232200"/>
                          </a:solidFill>
                          <a:latin typeface="Arial"/>
                          <a:cs typeface="Arial"/>
                        </a:rPr>
                        <a:t> </a:t>
                      </a:r>
                      <a:r>
                        <a:rPr sz="1800" spc="-5" dirty="0">
                          <a:solidFill>
                            <a:srgbClr val="232200"/>
                          </a:solidFill>
                          <a:latin typeface="Arial"/>
                          <a:cs typeface="Arial"/>
                        </a:rPr>
                        <a:t>in</a:t>
                      </a:r>
                      <a:r>
                        <a:rPr sz="1800" spc="5" dirty="0">
                          <a:solidFill>
                            <a:srgbClr val="232200"/>
                          </a:solidFill>
                          <a:latin typeface="Arial"/>
                          <a:cs typeface="Arial"/>
                        </a:rPr>
                        <a:t> </a:t>
                      </a:r>
                      <a:r>
                        <a:rPr sz="1800" spc="-5" dirty="0">
                          <a:solidFill>
                            <a:srgbClr val="232200"/>
                          </a:solidFill>
                          <a:latin typeface="Arial"/>
                          <a:cs typeface="Arial"/>
                        </a:rPr>
                        <a:t>the</a:t>
                      </a:r>
                      <a:r>
                        <a:rPr sz="1800" spc="5" dirty="0">
                          <a:solidFill>
                            <a:srgbClr val="232200"/>
                          </a:solidFill>
                          <a:latin typeface="Arial"/>
                          <a:cs typeface="Arial"/>
                        </a:rPr>
                        <a:t> </a:t>
                      </a:r>
                      <a:r>
                        <a:rPr sz="1800" spc="-10" dirty="0">
                          <a:solidFill>
                            <a:srgbClr val="232200"/>
                          </a:solidFill>
                          <a:latin typeface="Arial"/>
                          <a:cs typeface="Arial"/>
                        </a:rPr>
                        <a:t>process</a:t>
                      </a:r>
                      <a:r>
                        <a:rPr sz="1800" spc="25" dirty="0">
                          <a:solidFill>
                            <a:srgbClr val="232200"/>
                          </a:solidFill>
                          <a:latin typeface="Arial"/>
                          <a:cs typeface="Arial"/>
                        </a:rPr>
                        <a:t> </a:t>
                      </a:r>
                      <a:r>
                        <a:rPr sz="1800" spc="-5" dirty="0">
                          <a:solidFill>
                            <a:srgbClr val="232200"/>
                          </a:solidFill>
                          <a:latin typeface="Arial"/>
                          <a:cs typeface="Arial"/>
                        </a:rPr>
                        <a:t>of</a:t>
                      </a:r>
                      <a:r>
                        <a:rPr sz="1800" spc="15" dirty="0">
                          <a:solidFill>
                            <a:srgbClr val="232200"/>
                          </a:solidFill>
                          <a:latin typeface="Arial"/>
                          <a:cs typeface="Arial"/>
                        </a:rPr>
                        <a:t> </a:t>
                      </a:r>
                      <a:r>
                        <a:rPr sz="1800" spc="-10" dirty="0">
                          <a:solidFill>
                            <a:srgbClr val="232200"/>
                          </a:solidFill>
                          <a:latin typeface="Arial"/>
                          <a:cs typeface="Arial"/>
                        </a:rPr>
                        <a:t>updating</a:t>
                      </a:r>
                      <a:r>
                        <a:rPr sz="1800" spc="15" dirty="0">
                          <a:solidFill>
                            <a:srgbClr val="232200"/>
                          </a:solidFill>
                          <a:latin typeface="Arial"/>
                          <a:cs typeface="Arial"/>
                        </a:rPr>
                        <a:t> </a:t>
                      </a:r>
                      <a:r>
                        <a:rPr sz="1800" spc="-5" dirty="0">
                          <a:solidFill>
                            <a:srgbClr val="232200"/>
                          </a:solidFill>
                          <a:latin typeface="Arial"/>
                          <a:cs typeface="Arial"/>
                        </a:rPr>
                        <a:t>its</a:t>
                      </a:r>
                      <a:r>
                        <a:rPr sz="1800" spc="10" dirty="0">
                          <a:solidFill>
                            <a:srgbClr val="232200"/>
                          </a:solidFill>
                          <a:latin typeface="Arial"/>
                          <a:cs typeface="Arial"/>
                        </a:rPr>
                        <a:t> </a:t>
                      </a:r>
                      <a:r>
                        <a:rPr sz="1800" spc="-10" dirty="0">
                          <a:solidFill>
                            <a:srgbClr val="232200"/>
                          </a:solidFill>
                          <a:latin typeface="Arial"/>
                          <a:cs typeface="Arial"/>
                        </a:rPr>
                        <a:t>internal</a:t>
                      </a:r>
                      <a:r>
                        <a:rPr sz="1800" spc="20" dirty="0">
                          <a:solidFill>
                            <a:srgbClr val="232200"/>
                          </a:solidFill>
                          <a:latin typeface="Arial"/>
                          <a:cs typeface="Arial"/>
                        </a:rPr>
                        <a:t> </a:t>
                      </a:r>
                      <a:r>
                        <a:rPr sz="1800" spc="-10" dirty="0">
                          <a:solidFill>
                            <a:srgbClr val="232200"/>
                          </a:solidFill>
                          <a:latin typeface="Arial"/>
                          <a:cs typeface="Arial"/>
                        </a:rPr>
                        <a:t>processes</a:t>
                      </a:r>
                      <a:r>
                        <a:rPr sz="1800" spc="30" dirty="0">
                          <a:solidFill>
                            <a:srgbClr val="232200"/>
                          </a:solidFill>
                          <a:latin typeface="Arial"/>
                          <a:cs typeface="Arial"/>
                        </a:rPr>
                        <a:t> </a:t>
                      </a:r>
                      <a:r>
                        <a:rPr sz="1800" dirty="0">
                          <a:solidFill>
                            <a:srgbClr val="232200"/>
                          </a:solidFill>
                          <a:latin typeface="Arial"/>
                          <a:cs typeface="Arial"/>
                        </a:rPr>
                        <a:t>to </a:t>
                      </a:r>
                      <a:r>
                        <a:rPr sz="1800" spc="-484" dirty="0">
                          <a:solidFill>
                            <a:srgbClr val="232200"/>
                          </a:solidFill>
                          <a:latin typeface="Arial"/>
                          <a:cs typeface="Arial"/>
                        </a:rPr>
                        <a:t> </a:t>
                      </a:r>
                      <a:r>
                        <a:rPr sz="1800" spc="-5" dirty="0">
                          <a:solidFill>
                            <a:srgbClr val="232200"/>
                          </a:solidFill>
                          <a:latin typeface="Arial"/>
                          <a:cs typeface="Arial"/>
                        </a:rPr>
                        <a:t>meet</a:t>
                      </a:r>
                      <a:r>
                        <a:rPr sz="1800" dirty="0">
                          <a:solidFill>
                            <a:srgbClr val="232200"/>
                          </a:solidFill>
                          <a:latin typeface="Arial"/>
                          <a:cs typeface="Arial"/>
                        </a:rPr>
                        <a:t> </a:t>
                      </a:r>
                      <a:r>
                        <a:rPr sz="1800" spc="-5" dirty="0">
                          <a:solidFill>
                            <a:srgbClr val="232200"/>
                          </a:solidFill>
                          <a:latin typeface="Arial"/>
                          <a:cs typeface="Arial"/>
                        </a:rPr>
                        <a:t>the </a:t>
                      </a:r>
                      <a:r>
                        <a:rPr sz="1800" spc="-10" dirty="0">
                          <a:solidFill>
                            <a:srgbClr val="232200"/>
                          </a:solidFill>
                          <a:latin typeface="Arial"/>
                          <a:cs typeface="Arial"/>
                        </a:rPr>
                        <a:t>requirements</a:t>
                      </a:r>
                      <a:r>
                        <a:rPr sz="1800" spc="25" dirty="0">
                          <a:solidFill>
                            <a:srgbClr val="232200"/>
                          </a:solidFill>
                          <a:latin typeface="Arial"/>
                          <a:cs typeface="Arial"/>
                        </a:rPr>
                        <a:t> </a:t>
                      </a:r>
                      <a:r>
                        <a:rPr sz="1800" spc="-5" dirty="0">
                          <a:solidFill>
                            <a:srgbClr val="232200"/>
                          </a:solidFill>
                          <a:latin typeface="Arial"/>
                          <a:cs typeface="Arial"/>
                        </a:rPr>
                        <a:t>of this</a:t>
                      </a:r>
                      <a:r>
                        <a:rPr sz="1800" dirty="0">
                          <a:solidFill>
                            <a:srgbClr val="232200"/>
                          </a:solidFill>
                          <a:latin typeface="Arial"/>
                          <a:cs typeface="Arial"/>
                        </a:rPr>
                        <a:t> </a:t>
                      </a:r>
                      <a:r>
                        <a:rPr sz="1800" spc="-10" dirty="0">
                          <a:solidFill>
                            <a:srgbClr val="232200"/>
                          </a:solidFill>
                          <a:latin typeface="Arial"/>
                          <a:cs typeface="Arial"/>
                        </a:rPr>
                        <a:t>section.</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9" y="548132"/>
            <a:ext cx="9519920" cy="513715"/>
          </a:xfrm>
          <a:prstGeom prst="rect">
            <a:avLst/>
          </a:prstGeom>
        </p:spPr>
        <p:txBody>
          <a:bodyPr vert="horz" wrap="square" lIns="0" tIns="13335" rIns="0" bIns="0" rtlCol="0">
            <a:spAutoFit/>
          </a:bodyPr>
          <a:lstStyle/>
          <a:p>
            <a:pPr marL="12700">
              <a:lnSpc>
                <a:spcPct val="100000"/>
              </a:lnSpc>
              <a:spcBef>
                <a:spcPts val="105"/>
              </a:spcBef>
            </a:pPr>
            <a:r>
              <a:rPr sz="3200" spc="-5" dirty="0">
                <a:solidFill>
                  <a:srgbClr val="002C6C"/>
                </a:solidFill>
              </a:rPr>
              <a:t>Broker</a:t>
            </a:r>
            <a:r>
              <a:rPr sz="3200" spc="-20" dirty="0">
                <a:solidFill>
                  <a:srgbClr val="002C6C"/>
                </a:solidFill>
              </a:rPr>
              <a:t> </a:t>
            </a:r>
            <a:r>
              <a:rPr sz="3200" spc="-5" dirty="0">
                <a:solidFill>
                  <a:srgbClr val="002C6C"/>
                </a:solidFill>
              </a:rPr>
              <a:t>and</a:t>
            </a:r>
            <a:r>
              <a:rPr sz="3200" spc="-20" dirty="0">
                <a:solidFill>
                  <a:srgbClr val="002C6C"/>
                </a:solidFill>
              </a:rPr>
              <a:t> </a:t>
            </a:r>
            <a:r>
              <a:rPr sz="3200" spc="-5" dirty="0">
                <a:solidFill>
                  <a:srgbClr val="002C6C"/>
                </a:solidFill>
              </a:rPr>
              <a:t>Consultant</a:t>
            </a:r>
            <a:r>
              <a:rPr sz="3200" spc="-45" dirty="0">
                <a:solidFill>
                  <a:srgbClr val="002C6C"/>
                </a:solidFill>
              </a:rPr>
              <a:t> </a:t>
            </a:r>
            <a:r>
              <a:rPr sz="3200" spc="-5" dirty="0">
                <a:solidFill>
                  <a:srgbClr val="002C6C"/>
                </a:solidFill>
              </a:rPr>
              <a:t>Compensation</a:t>
            </a:r>
            <a:r>
              <a:rPr sz="3200" spc="-45" dirty="0">
                <a:solidFill>
                  <a:srgbClr val="002C6C"/>
                </a:solidFill>
              </a:rPr>
              <a:t> </a:t>
            </a:r>
            <a:r>
              <a:rPr sz="3200" spc="-5" dirty="0">
                <a:solidFill>
                  <a:srgbClr val="002C6C"/>
                </a:solidFill>
              </a:rPr>
              <a:t>Disclosure</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4037428533"/>
              </p:ext>
            </p:extLst>
          </p:nvPr>
        </p:nvGraphicFramePr>
        <p:xfrm>
          <a:off x="725168" y="1540770"/>
          <a:ext cx="10366375" cy="4356735"/>
        </p:xfrm>
        <a:graphic>
          <a:graphicData uri="http://schemas.openxmlformats.org/drawingml/2006/table">
            <a:tbl>
              <a:tblPr firstRow="1" bandRow="1">
                <a:tableStyleId>{2D5ABB26-0587-4C30-8999-92F81FD0307C}</a:tableStyleId>
              </a:tblPr>
              <a:tblGrid>
                <a:gridCol w="2743200">
                  <a:extLst>
                    <a:ext uri="{9D8B030D-6E8A-4147-A177-3AD203B41FA5}">
                      <a16:colId xmlns:a16="http://schemas.microsoft.com/office/drawing/2014/main" val="20000"/>
                    </a:ext>
                  </a:extLst>
                </a:gridCol>
                <a:gridCol w="7623175">
                  <a:extLst>
                    <a:ext uri="{9D8B030D-6E8A-4147-A177-3AD203B41FA5}">
                      <a16:colId xmlns:a16="http://schemas.microsoft.com/office/drawing/2014/main" val="20001"/>
                    </a:ext>
                  </a:extLst>
                </a:gridCol>
              </a:tblGrid>
              <a:tr h="640080">
                <a:tc>
                  <a:txBody>
                    <a:bodyPr/>
                    <a:lstStyle/>
                    <a:p>
                      <a:pPr marL="90805">
                        <a:lnSpc>
                          <a:spcPct val="100000"/>
                        </a:lnSpc>
                        <a:spcBef>
                          <a:spcPts val="310"/>
                        </a:spcBef>
                      </a:pPr>
                      <a:r>
                        <a:rPr sz="1800" b="1" spc="-5" dirty="0">
                          <a:solidFill>
                            <a:srgbClr val="232200"/>
                          </a:solidFill>
                          <a:latin typeface="Arial"/>
                          <a:cs typeface="Arial"/>
                        </a:rPr>
                        <a:t>Original</a:t>
                      </a:r>
                      <a:r>
                        <a:rPr sz="1800" b="1" spc="-35" dirty="0">
                          <a:solidFill>
                            <a:srgbClr val="232200"/>
                          </a:solidFill>
                          <a:latin typeface="Arial"/>
                          <a:cs typeface="Arial"/>
                        </a:rPr>
                        <a:t> </a:t>
                      </a:r>
                      <a:r>
                        <a:rPr sz="1800" b="1" spc="-10" dirty="0">
                          <a:solidFill>
                            <a:srgbClr val="232200"/>
                          </a:solidFill>
                          <a:latin typeface="Arial"/>
                          <a:cs typeface="Arial"/>
                        </a:rPr>
                        <a:t>Effective</a:t>
                      </a:r>
                      <a:r>
                        <a:rPr sz="1800" b="1" spc="25"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a:lnSpc>
                          <a:spcPct val="100000"/>
                        </a:lnSpc>
                        <a:spcBef>
                          <a:spcPts val="310"/>
                        </a:spcBef>
                      </a:pPr>
                      <a:r>
                        <a:rPr sz="1800" spc="-10" dirty="0">
                          <a:solidFill>
                            <a:srgbClr val="232200"/>
                          </a:solidFill>
                          <a:latin typeface="Arial"/>
                          <a:cs typeface="Arial"/>
                        </a:rPr>
                        <a:t>December</a:t>
                      </a:r>
                      <a:r>
                        <a:rPr sz="1800" spc="-5" dirty="0">
                          <a:solidFill>
                            <a:srgbClr val="232200"/>
                          </a:solidFill>
                          <a:latin typeface="Arial"/>
                          <a:cs typeface="Arial"/>
                        </a:rPr>
                        <a:t> </a:t>
                      </a:r>
                      <a:r>
                        <a:rPr sz="1800" spc="-10" dirty="0">
                          <a:solidFill>
                            <a:srgbClr val="232200"/>
                          </a:solidFill>
                          <a:latin typeface="Arial"/>
                          <a:cs typeface="Arial"/>
                        </a:rPr>
                        <a:t>27,</a:t>
                      </a:r>
                      <a:r>
                        <a:rPr sz="1800" spc="-15" dirty="0">
                          <a:solidFill>
                            <a:srgbClr val="232200"/>
                          </a:solidFill>
                          <a:latin typeface="Arial"/>
                          <a:cs typeface="Arial"/>
                        </a:rPr>
                        <a:t> </a:t>
                      </a:r>
                      <a:r>
                        <a:rPr sz="1800" spc="-10" dirty="0">
                          <a:solidFill>
                            <a:srgbClr val="232200"/>
                          </a:solidFill>
                          <a:latin typeface="Arial"/>
                          <a:cs typeface="Arial"/>
                        </a:rPr>
                        <a:t>2021</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0"/>
                  </a:ext>
                </a:extLst>
              </a:tr>
              <a:tr h="639445">
                <a:tc>
                  <a:txBody>
                    <a:bodyPr/>
                    <a:lstStyle/>
                    <a:p>
                      <a:pPr marL="90805">
                        <a:lnSpc>
                          <a:spcPct val="100000"/>
                        </a:lnSpc>
                        <a:spcBef>
                          <a:spcPts val="310"/>
                        </a:spcBef>
                      </a:pPr>
                      <a:r>
                        <a:rPr sz="1800" b="1" spc="-5" dirty="0">
                          <a:solidFill>
                            <a:srgbClr val="232200"/>
                          </a:solidFill>
                          <a:latin typeface="Arial"/>
                          <a:cs typeface="Arial"/>
                        </a:rPr>
                        <a:t>New</a:t>
                      </a:r>
                      <a:r>
                        <a:rPr sz="1800" b="1" spc="-20" dirty="0">
                          <a:solidFill>
                            <a:srgbClr val="232200"/>
                          </a:solidFill>
                          <a:latin typeface="Arial"/>
                          <a:cs typeface="Arial"/>
                        </a:rPr>
                        <a:t> </a:t>
                      </a:r>
                      <a:r>
                        <a:rPr sz="1800" b="1" spc="-10" dirty="0">
                          <a:solidFill>
                            <a:srgbClr val="232200"/>
                          </a:solidFill>
                          <a:latin typeface="Arial"/>
                          <a:cs typeface="Arial"/>
                        </a:rPr>
                        <a:t>Effective</a:t>
                      </a:r>
                      <a:r>
                        <a:rPr sz="1800" b="1" spc="20"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a:lnSpc>
                          <a:spcPct val="100000"/>
                        </a:lnSpc>
                        <a:spcBef>
                          <a:spcPts val="310"/>
                        </a:spcBef>
                      </a:pPr>
                      <a:r>
                        <a:rPr sz="1800" spc="-5" dirty="0">
                          <a:solidFill>
                            <a:srgbClr val="232200"/>
                          </a:solidFill>
                          <a:latin typeface="Arial"/>
                          <a:cs typeface="Arial"/>
                        </a:rPr>
                        <a:t>No</a:t>
                      </a:r>
                      <a:r>
                        <a:rPr sz="1800" spc="-50" dirty="0">
                          <a:solidFill>
                            <a:srgbClr val="232200"/>
                          </a:solidFill>
                          <a:latin typeface="Arial"/>
                          <a:cs typeface="Arial"/>
                        </a:rPr>
                        <a:t> </a:t>
                      </a:r>
                      <a:r>
                        <a:rPr sz="1800" spc="-10" dirty="0">
                          <a:solidFill>
                            <a:srgbClr val="232200"/>
                          </a:solidFill>
                          <a:latin typeface="Arial"/>
                          <a:cs typeface="Arial"/>
                        </a:rPr>
                        <a:t>Change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1"/>
                  </a:ext>
                </a:extLst>
              </a:tr>
              <a:tr h="639445">
                <a:tc>
                  <a:txBody>
                    <a:bodyPr/>
                    <a:lstStyle/>
                    <a:p>
                      <a:pPr marL="90805">
                        <a:lnSpc>
                          <a:spcPct val="100000"/>
                        </a:lnSpc>
                        <a:spcBef>
                          <a:spcPts val="310"/>
                        </a:spcBef>
                      </a:pPr>
                      <a:r>
                        <a:rPr sz="1800" b="1" spc="-5" dirty="0">
                          <a:solidFill>
                            <a:srgbClr val="232200"/>
                          </a:solidFill>
                          <a:latin typeface="Arial"/>
                          <a:cs typeface="Arial"/>
                        </a:rPr>
                        <a:t>Rulemaking</a:t>
                      </a:r>
                      <a:r>
                        <a:rPr sz="1800" b="1" spc="-30" dirty="0">
                          <a:solidFill>
                            <a:srgbClr val="232200"/>
                          </a:solidFill>
                          <a:latin typeface="Arial"/>
                          <a:cs typeface="Arial"/>
                        </a:rPr>
                        <a:t> </a:t>
                      </a:r>
                      <a:r>
                        <a:rPr sz="1800" b="1" spc="-5" dirty="0">
                          <a:solidFill>
                            <a:srgbClr val="232200"/>
                          </a:solidFill>
                          <a:latin typeface="Arial"/>
                          <a:cs typeface="Arial"/>
                        </a:rPr>
                        <a:t>Status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a:lnSpc>
                          <a:spcPct val="100000"/>
                        </a:lnSpc>
                        <a:spcBef>
                          <a:spcPts val="310"/>
                        </a:spcBef>
                      </a:pPr>
                      <a:r>
                        <a:rPr sz="1800" spc="-5" dirty="0">
                          <a:solidFill>
                            <a:srgbClr val="232200"/>
                          </a:solidFill>
                          <a:latin typeface="Arial"/>
                          <a:cs typeface="Arial"/>
                        </a:rPr>
                        <a:t>No</a:t>
                      </a:r>
                      <a:r>
                        <a:rPr sz="1800" spc="-10" dirty="0">
                          <a:solidFill>
                            <a:srgbClr val="232200"/>
                          </a:solidFill>
                          <a:latin typeface="Arial"/>
                          <a:cs typeface="Arial"/>
                        </a:rPr>
                        <a:t> guidance</a:t>
                      </a:r>
                      <a:r>
                        <a:rPr sz="1800" spc="20" dirty="0">
                          <a:solidFill>
                            <a:srgbClr val="232200"/>
                          </a:solidFill>
                          <a:latin typeface="Arial"/>
                          <a:cs typeface="Arial"/>
                        </a:rPr>
                        <a:t> </a:t>
                      </a:r>
                      <a:r>
                        <a:rPr sz="1800" spc="-10" dirty="0">
                          <a:solidFill>
                            <a:srgbClr val="232200"/>
                          </a:solidFill>
                          <a:latin typeface="Arial"/>
                          <a:cs typeface="Arial"/>
                        </a:rPr>
                        <a:t>has</a:t>
                      </a:r>
                      <a:r>
                        <a:rPr sz="1800" spc="10" dirty="0">
                          <a:solidFill>
                            <a:srgbClr val="232200"/>
                          </a:solidFill>
                          <a:latin typeface="Arial"/>
                          <a:cs typeface="Arial"/>
                        </a:rPr>
                        <a:t> </a:t>
                      </a:r>
                      <a:r>
                        <a:rPr sz="1800" spc="-10" dirty="0">
                          <a:solidFill>
                            <a:srgbClr val="232200"/>
                          </a:solidFill>
                          <a:latin typeface="Arial"/>
                          <a:cs typeface="Arial"/>
                        </a:rPr>
                        <a:t>been</a:t>
                      </a:r>
                      <a:r>
                        <a:rPr sz="1800" spc="10" dirty="0">
                          <a:solidFill>
                            <a:srgbClr val="232200"/>
                          </a:solidFill>
                          <a:latin typeface="Arial"/>
                          <a:cs typeface="Arial"/>
                        </a:rPr>
                        <a:t> </a:t>
                      </a:r>
                      <a:r>
                        <a:rPr sz="1800" spc="-5" dirty="0">
                          <a:solidFill>
                            <a:srgbClr val="232200"/>
                          </a:solidFill>
                          <a:latin typeface="Arial"/>
                          <a:cs typeface="Arial"/>
                        </a:rPr>
                        <a:t>issued</a:t>
                      </a:r>
                      <a:r>
                        <a:rPr sz="1800" spc="5" dirty="0">
                          <a:solidFill>
                            <a:srgbClr val="232200"/>
                          </a:solidFill>
                          <a:latin typeface="Arial"/>
                          <a:cs typeface="Arial"/>
                        </a:rPr>
                        <a:t> </a:t>
                      </a:r>
                      <a:r>
                        <a:rPr sz="1800" spc="-5" dirty="0">
                          <a:solidFill>
                            <a:srgbClr val="232200"/>
                          </a:solidFill>
                          <a:latin typeface="Arial"/>
                          <a:cs typeface="Arial"/>
                        </a:rPr>
                        <a:t>as</a:t>
                      </a:r>
                      <a:r>
                        <a:rPr sz="1800" dirty="0">
                          <a:solidFill>
                            <a:srgbClr val="232200"/>
                          </a:solidFill>
                          <a:latin typeface="Arial"/>
                          <a:cs typeface="Arial"/>
                        </a:rPr>
                        <a:t> </a:t>
                      </a:r>
                      <a:r>
                        <a:rPr sz="1800" spc="-5" dirty="0">
                          <a:solidFill>
                            <a:srgbClr val="232200"/>
                          </a:solidFill>
                          <a:latin typeface="Arial"/>
                          <a:cs typeface="Arial"/>
                        </a:rPr>
                        <a:t>of</a:t>
                      </a:r>
                      <a:r>
                        <a:rPr sz="1800" spc="-105" dirty="0">
                          <a:solidFill>
                            <a:srgbClr val="232200"/>
                          </a:solidFill>
                          <a:latin typeface="Arial"/>
                          <a:cs typeface="Arial"/>
                        </a:rPr>
                        <a:t> </a:t>
                      </a:r>
                      <a:r>
                        <a:rPr sz="1800" spc="-10" dirty="0">
                          <a:solidFill>
                            <a:srgbClr val="232200"/>
                          </a:solidFill>
                          <a:latin typeface="Arial"/>
                          <a:cs typeface="Arial"/>
                        </a:rPr>
                        <a:t>August</a:t>
                      </a:r>
                      <a:r>
                        <a:rPr sz="1800" dirty="0">
                          <a:solidFill>
                            <a:srgbClr val="232200"/>
                          </a:solidFill>
                          <a:latin typeface="Arial"/>
                          <a:cs typeface="Arial"/>
                        </a:rPr>
                        <a:t> </a:t>
                      </a:r>
                      <a:r>
                        <a:rPr sz="1800" spc="-10" dirty="0">
                          <a:solidFill>
                            <a:srgbClr val="232200"/>
                          </a:solidFill>
                          <a:latin typeface="Arial"/>
                          <a:cs typeface="Arial"/>
                        </a:rPr>
                        <a:t>26,</a:t>
                      </a:r>
                      <a:r>
                        <a:rPr sz="1800" spc="5" dirty="0">
                          <a:solidFill>
                            <a:srgbClr val="232200"/>
                          </a:solidFill>
                          <a:latin typeface="Arial"/>
                          <a:cs typeface="Arial"/>
                        </a:rPr>
                        <a:t> </a:t>
                      </a:r>
                      <a:r>
                        <a:rPr sz="1800" spc="-10" dirty="0">
                          <a:solidFill>
                            <a:srgbClr val="232200"/>
                          </a:solidFill>
                          <a:latin typeface="Arial"/>
                          <a:cs typeface="Arial"/>
                        </a:rPr>
                        <a:t>2021.</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2"/>
                  </a:ext>
                </a:extLst>
              </a:tr>
              <a:tr h="1798320">
                <a:tc>
                  <a:txBody>
                    <a:bodyPr/>
                    <a:lstStyle/>
                    <a:p>
                      <a:pPr marL="90805">
                        <a:lnSpc>
                          <a:spcPct val="100000"/>
                        </a:lnSpc>
                        <a:spcBef>
                          <a:spcPts val="310"/>
                        </a:spcBef>
                      </a:pPr>
                      <a:r>
                        <a:rPr sz="1800" b="1" spc="-5" dirty="0">
                          <a:solidFill>
                            <a:srgbClr val="232200"/>
                          </a:solidFill>
                          <a:latin typeface="Arial"/>
                          <a:cs typeface="Arial"/>
                        </a:rPr>
                        <a:t>Summary</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marR="110489">
                        <a:lnSpc>
                          <a:spcPct val="100000"/>
                        </a:lnSpc>
                        <a:spcBef>
                          <a:spcPts val="315"/>
                        </a:spcBef>
                      </a:pPr>
                      <a:r>
                        <a:rPr sz="1400" spc="-5" dirty="0">
                          <a:solidFill>
                            <a:srgbClr val="232200"/>
                          </a:solidFill>
                          <a:latin typeface="Arial"/>
                          <a:cs typeface="Arial"/>
                        </a:rPr>
                        <a:t>Requires covered service providers </a:t>
                      </a:r>
                      <a:r>
                        <a:rPr sz="1400" spc="-10" dirty="0">
                          <a:solidFill>
                            <a:srgbClr val="232200"/>
                          </a:solidFill>
                          <a:latin typeface="Arial"/>
                          <a:cs typeface="Arial"/>
                        </a:rPr>
                        <a:t>who </a:t>
                      </a:r>
                      <a:r>
                        <a:rPr sz="1400" spc="-5" dirty="0">
                          <a:solidFill>
                            <a:srgbClr val="232200"/>
                          </a:solidFill>
                          <a:latin typeface="Arial"/>
                          <a:cs typeface="Arial"/>
                        </a:rPr>
                        <a:t>provide brokerage and </a:t>
                      </a:r>
                      <a:r>
                        <a:rPr sz="1400" dirty="0">
                          <a:solidFill>
                            <a:srgbClr val="232200"/>
                          </a:solidFill>
                          <a:latin typeface="Arial"/>
                          <a:cs typeface="Arial"/>
                        </a:rPr>
                        <a:t>consulting </a:t>
                      </a:r>
                      <a:r>
                        <a:rPr sz="1400" spc="-5" dirty="0">
                          <a:solidFill>
                            <a:srgbClr val="232200"/>
                          </a:solidFill>
                          <a:latin typeface="Arial"/>
                          <a:cs typeface="Arial"/>
                        </a:rPr>
                        <a:t>services </a:t>
                      </a:r>
                      <a:r>
                        <a:rPr sz="1400" dirty="0">
                          <a:solidFill>
                            <a:srgbClr val="232200"/>
                          </a:solidFill>
                          <a:latin typeface="Arial"/>
                          <a:cs typeface="Arial"/>
                        </a:rPr>
                        <a:t>to disclose </a:t>
                      </a:r>
                      <a:r>
                        <a:rPr sz="1400" spc="-375" dirty="0">
                          <a:solidFill>
                            <a:srgbClr val="232200"/>
                          </a:solidFill>
                          <a:latin typeface="Arial"/>
                          <a:cs typeface="Arial"/>
                        </a:rPr>
                        <a:t> </a:t>
                      </a:r>
                      <a:r>
                        <a:rPr sz="1400" dirty="0">
                          <a:solidFill>
                            <a:srgbClr val="232200"/>
                          </a:solidFill>
                          <a:latin typeface="Arial"/>
                          <a:cs typeface="Arial"/>
                        </a:rPr>
                        <a:t>to </a:t>
                      </a:r>
                      <a:r>
                        <a:rPr sz="1400" spc="-5" dirty="0">
                          <a:solidFill>
                            <a:srgbClr val="232200"/>
                          </a:solidFill>
                          <a:latin typeface="Arial"/>
                          <a:cs typeface="Arial"/>
                        </a:rPr>
                        <a:t>group </a:t>
                      </a:r>
                      <a:r>
                        <a:rPr sz="1400" dirty="0">
                          <a:solidFill>
                            <a:srgbClr val="232200"/>
                          </a:solidFill>
                          <a:latin typeface="Arial"/>
                          <a:cs typeface="Arial"/>
                        </a:rPr>
                        <a:t>health </a:t>
                      </a:r>
                      <a:r>
                        <a:rPr sz="1400" spc="-5" dirty="0">
                          <a:solidFill>
                            <a:srgbClr val="232200"/>
                          </a:solidFill>
                          <a:latin typeface="Arial"/>
                          <a:cs typeface="Arial"/>
                        </a:rPr>
                        <a:t>plan </a:t>
                      </a:r>
                      <a:r>
                        <a:rPr sz="1400" dirty="0">
                          <a:solidFill>
                            <a:srgbClr val="232200"/>
                          </a:solidFill>
                          <a:latin typeface="Arial"/>
                          <a:cs typeface="Arial"/>
                        </a:rPr>
                        <a:t>sponsors</a:t>
                      </a:r>
                      <a:r>
                        <a:rPr sz="1400" spc="5" dirty="0">
                          <a:solidFill>
                            <a:srgbClr val="232200"/>
                          </a:solidFill>
                          <a:latin typeface="Arial"/>
                          <a:cs typeface="Arial"/>
                        </a:rPr>
                        <a:t> </a:t>
                      </a:r>
                      <a:r>
                        <a:rPr sz="1400" spc="-5" dirty="0">
                          <a:solidFill>
                            <a:srgbClr val="232200"/>
                          </a:solidFill>
                          <a:latin typeface="Arial"/>
                          <a:cs typeface="Arial"/>
                        </a:rPr>
                        <a:t>any </a:t>
                      </a:r>
                      <a:r>
                        <a:rPr sz="1400" dirty="0">
                          <a:solidFill>
                            <a:srgbClr val="232200"/>
                          </a:solidFill>
                          <a:latin typeface="Arial"/>
                          <a:cs typeface="Arial"/>
                        </a:rPr>
                        <a:t>direct </a:t>
                      </a:r>
                      <a:r>
                        <a:rPr sz="1400" spc="-5" dirty="0">
                          <a:solidFill>
                            <a:srgbClr val="232200"/>
                          </a:solidFill>
                          <a:latin typeface="Arial"/>
                          <a:cs typeface="Arial"/>
                        </a:rPr>
                        <a:t>or </a:t>
                      </a:r>
                      <a:r>
                        <a:rPr sz="1400" dirty="0">
                          <a:solidFill>
                            <a:srgbClr val="232200"/>
                          </a:solidFill>
                          <a:latin typeface="Arial"/>
                          <a:cs typeface="Arial"/>
                        </a:rPr>
                        <a:t>indirect </a:t>
                      </a:r>
                      <a:r>
                        <a:rPr sz="1400" spc="-5" dirty="0">
                          <a:solidFill>
                            <a:srgbClr val="232200"/>
                          </a:solidFill>
                          <a:latin typeface="Arial"/>
                          <a:cs typeface="Arial"/>
                        </a:rPr>
                        <a:t>compensation received </a:t>
                      </a:r>
                      <a:r>
                        <a:rPr sz="1400" dirty="0">
                          <a:solidFill>
                            <a:srgbClr val="232200"/>
                          </a:solidFill>
                          <a:latin typeface="Arial"/>
                          <a:cs typeface="Arial"/>
                        </a:rPr>
                        <a:t>for </a:t>
                      </a:r>
                      <a:r>
                        <a:rPr sz="1400" spc="-5" dirty="0">
                          <a:solidFill>
                            <a:srgbClr val="232200"/>
                          </a:solidFill>
                          <a:latin typeface="Arial"/>
                          <a:cs typeface="Arial"/>
                        </a:rPr>
                        <a:t>brokerage or </a:t>
                      </a:r>
                      <a:r>
                        <a:rPr sz="1400" dirty="0">
                          <a:solidFill>
                            <a:srgbClr val="232200"/>
                          </a:solidFill>
                          <a:latin typeface="Arial"/>
                          <a:cs typeface="Arial"/>
                        </a:rPr>
                        <a:t> consulting</a:t>
                      </a:r>
                      <a:r>
                        <a:rPr sz="1400" spc="-50" dirty="0">
                          <a:solidFill>
                            <a:srgbClr val="232200"/>
                          </a:solidFill>
                          <a:latin typeface="Arial"/>
                          <a:cs typeface="Arial"/>
                        </a:rPr>
                        <a:t> </a:t>
                      </a:r>
                      <a:r>
                        <a:rPr sz="1400" dirty="0">
                          <a:solidFill>
                            <a:srgbClr val="232200"/>
                          </a:solidFill>
                          <a:latin typeface="Arial"/>
                          <a:cs typeface="Arial"/>
                        </a:rPr>
                        <a:t>services.</a:t>
                      </a:r>
                      <a:endParaRPr sz="1400" dirty="0">
                        <a:latin typeface="Arial"/>
                        <a:cs typeface="Arial"/>
                      </a:endParaRPr>
                    </a:p>
                    <a:p>
                      <a:pPr>
                        <a:lnSpc>
                          <a:spcPct val="100000"/>
                        </a:lnSpc>
                        <a:spcBef>
                          <a:spcPts val="10"/>
                        </a:spcBef>
                      </a:pPr>
                      <a:endParaRPr sz="1450" dirty="0">
                        <a:latin typeface="Times New Roman"/>
                        <a:cs typeface="Times New Roman"/>
                      </a:endParaRPr>
                    </a:p>
                    <a:p>
                      <a:pPr marL="90805" marR="144780">
                        <a:lnSpc>
                          <a:spcPct val="100000"/>
                        </a:lnSpc>
                        <a:spcBef>
                          <a:spcPts val="5"/>
                        </a:spcBef>
                      </a:pPr>
                      <a:r>
                        <a:rPr sz="1400" spc="-5" dirty="0">
                          <a:solidFill>
                            <a:srgbClr val="232200"/>
                          </a:solidFill>
                          <a:latin typeface="Arial"/>
                          <a:cs typeface="Arial"/>
                        </a:rPr>
                        <a:t>For individual </a:t>
                      </a:r>
                      <a:r>
                        <a:rPr sz="1400" dirty="0">
                          <a:solidFill>
                            <a:srgbClr val="232200"/>
                          </a:solidFill>
                          <a:latin typeface="Arial"/>
                          <a:cs typeface="Arial"/>
                        </a:rPr>
                        <a:t>health insurance </a:t>
                      </a:r>
                      <a:r>
                        <a:rPr sz="1400" spc="-5" dirty="0">
                          <a:solidFill>
                            <a:srgbClr val="232200"/>
                          </a:solidFill>
                          <a:latin typeface="Arial"/>
                          <a:cs typeface="Arial"/>
                        </a:rPr>
                        <a:t>coverage and short-term, limited-duration insurance (STLDI) </a:t>
                      </a:r>
                      <a:r>
                        <a:rPr sz="1400" dirty="0">
                          <a:solidFill>
                            <a:srgbClr val="232200"/>
                          </a:solidFill>
                          <a:latin typeface="Arial"/>
                          <a:cs typeface="Arial"/>
                        </a:rPr>
                        <a:t> </a:t>
                      </a:r>
                      <a:r>
                        <a:rPr sz="1400" spc="-5" dirty="0">
                          <a:solidFill>
                            <a:srgbClr val="232200"/>
                          </a:solidFill>
                          <a:latin typeface="Arial"/>
                          <a:cs typeface="Arial"/>
                        </a:rPr>
                        <a:t>coverage, </a:t>
                      </a:r>
                      <a:r>
                        <a:rPr sz="1400" dirty="0">
                          <a:solidFill>
                            <a:srgbClr val="232200"/>
                          </a:solidFill>
                          <a:latin typeface="Arial"/>
                          <a:cs typeface="Arial"/>
                        </a:rPr>
                        <a:t>a health </a:t>
                      </a:r>
                      <a:r>
                        <a:rPr sz="1400" spc="-5" dirty="0">
                          <a:solidFill>
                            <a:srgbClr val="232200"/>
                          </a:solidFill>
                          <a:latin typeface="Arial"/>
                          <a:cs typeface="Arial"/>
                        </a:rPr>
                        <a:t>insurance </a:t>
                      </a:r>
                      <a:r>
                        <a:rPr sz="1400" dirty="0">
                          <a:solidFill>
                            <a:srgbClr val="232200"/>
                          </a:solidFill>
                          <a:latin typeface="Arial"/>
                          <a:cs typeface="Arial"/>
                        </a:rPr>
                        <a:t>issuer </a:t>
                      </a:r>
                      <a:r>
                        <a:rPr sz="1400" spc="-5" dirty="0">
                          <a:solidFill>
                            <a:srgbClr val="232200"/>
                          </a:solidFill>
                          <a:latin typeface="Arial"/>
                          <a:cs typeface="Arial"/>
                        </a:rPr>
                        <a:t>must </a:t>
                      </a:r>
                      <a:r>
                        <a:rPr sz="1400" dirty="0">
                          <a:solidFill>
                            <a:srgbClr val="232200"/>
                          </a:solidFill>
                          <a:latin typeface="Arial"/>
                          <a:cs typeface="Arial"/>
                        </a:rPr>
                        <a:t>disclose to </a:t>
                      </a:r>
                      <a:r>
                        <a:rPr sz="1400" spc="-5" dirty="0">
                          <a:solidFill>
                            <a:srgbClr val="232200"/>
                          </a:solidFill>
                          <a:latin typeface="Arial"/>
                          <a:cs typeface="Arial"/>
                        </a:rPr>
                        <a:t>enrollees, and report </a:t>
                      </a:r>
                      <a:r>
                        <a:rPr sz="1400" dirty="0">
                          <a:solidFill>
                            <a:srgbClr val="232200"/>
                          </a:solidFill>
                          <a:latin typeface="Arial"/>
                          <a:cs typeface="Arial"/>
                        </a:rPr>
                        <a:t>to the </a:t>
                      </a:r>
                      <a:r>
                        <a:rPr sz="1400" spc="-5" dirty="0">
                          <a:solidFill>
                            <a:srgbClr val="232200"/>
                          </a:solidFill>
                          <a:latin typeface="Arial"/>
                          <a:cs typeface="Arial"/>
                        </a:rPr>
                        <a:t>Department </a:t>
                      </a:r>
                      <a:r>
                        <a:rPr sz="1400" dirty="0">
                          <a:solidFill>
                            <a:srgbClr val="232200"/>
                          </a:solidFill>
                          <a:latin typeface="Arial"/>
                          <a:cs typeface="Arial"/>
                        </a:rPr>
                        <a:t> </a:t>
                      </a:r>
                      <a:r>
                        <a:rPr sz="1400" spc="-5" dirty="0">
                          <a:solidFill>
                            <a:srgbClr val="232200"/>
                          </a:solidFill>
                          <a:latin typeface="Arial"/>
                          <a:cs typeface="Arial"/>
                        </a:rPr>
                        <a:t>of Health and Human Services (HHS), any </a:t>
                      </a:r>
                      <a:r>
                        <a:rPr sz="1400" dirty="0">
                          <a:solidFill>
                            <a:srgbClr val="232200"/>
                          </a:solidFill>
                          <a:latin typeface="Arial"/>
                          <a:cs typeface="Arial"/>
                        </a:rPr>
                        <a:t>direct </a:t>
                      </a:r>
                      <a:r>
                        <a:rPr sz="1400" spc="-5" dirty="0">
                          <a:solidFill>
                            <a:srgbClr val="232200"/>
                          </a:solidFill>
                          <a:latin typeface="Arial"/>
                          <a:cs typeface="Arial"/>
                        </a:rPr>
                        <a:t>or </a:t>
                      </a:r>
                      <a:r>
                        <a:rPr sz="1400" dirty="0">
                          <a:solidFill>
                            <a:srgbClr val="232200"/>
                          </a:solidFill>
                          <a:latin typeface="Arial"/>
                          <a:cs typeface="Arial"/>
                        </a:rPr>
                        <a:t>indirect </a:t>
                      </a:r>
                      <a:r>
                        <a:rPr sz="1400" spc="-5" dirty="0">
                          <a:solidFill>
                            <a:srgbClr val="232200"/>
                          </a:solidFill>
                          <a:latin typeface="Arial"/>
                          <a:cs typeface="Arial"/>
                        </a:rPr>
                        <a:t>compensation </a:t>
                      </a:r>
                      <a:r>
                        <a:rPr sz="1400" dirty="0">
                          <a:solidFill>
                            <a:srgbClr val="232200"/>
                          </a:solidFill>
                          <a:latin typeface="Arial"/>
                          <a:cs typeface="Arial"/>
                        </a:rPr>
                        <a:t>that the issuer </a:t>
                      </a:r>
                      <a:r>
                        <a:rPr sz="1400" spc="-10" dirty="0">
                          <a:solidFill>
                            <a:srgbClr val="232200"/>
                          </a:solidFill>
                          <a:latin typeface="Arial"/>
                          <a:cs typeface="Arial"/>
                        </a:rPr>
                        <a:t>pays </a:t>
                      </a:r>
                      <a:r>
                        <a:rPr sz="1400" spc="-375" dirty="0">
                          <a:solidFill>
                            <a:srgbClr val="232200"/>
                          </a:solidFill>
                          <a:latin typeface="Arial"/>
                          <a:cs typeface="Arial"/>
                        </a:rPr>
                        <a:t> </a:t>
                      </a:r>
                      <a:r>
                        <a:rPr sz="1400" dirty="0">
                          <a:solidFill>
                            <a:srgbClr val="232200"/>
                          </a:solidFill>
                          <a:latin typeface="Arial"/>
                          <a:cs typeface="Arial"/>
                        </a:rPr>
                        <a:t>to</a:t>
                      </a:r>
                      <a:r>
                        <a:rPr sz="1400" spc="-15" dirty="0">
                          <a:solidFill>
                            <a:srgbClr val="232200"/>
                          </a:solidFill>
                          <a:latin typeface="Arial"/>
                          <a:cs typeface="Arial"/>
                        </a:rPr>
                        <a:t> </a:t>
                      </a:r>
                      <a:r>
                        <a:rPr sz="1400" spc="-5" dirty="0">
                          <a:solidFill>
                            <a:srgbClr val="232200"/>
                          </a:solidFill>
                          <a:latin typeface="Arial"/>
                          <a:cs typeface="Arial"/>
                        </a:rPr>
                        <a:t>an agent</a:t>
                      </a:r>
                      <a:r>
                        <a:rPr sz="1400" spc="-20" dirty="0">
                          <a:solidFill>
                            <a:srgbClr val="232200"/>
                          </a:solidFill>
                          <a:latin typeface="Arial"/>
                          <a:cs typeface="Arial"/>
                        </a:rPr>
                        <a:t> </a:t>
                      </a:r>
                      <a:r>
                        <a:rPr sz="1400" spc="-5" dirty="0">
                          <a:solidFill>
                            <a:srgbClr val="232200"/>
                          </a:solidFill>
                          <a:latin typeface="Arial"/>
                          <a:cs typeface="Arial"/>
                        </a:rPr>
                        <a:t>or</a:t>
                      </a:r>
                      <a:r>
                        <a:rPr sz="1400" spc="-15" dirty="0">
                          <a:solidFill>
                            <a:srgbClr val="232200"/>
                          </a:solidFill>
                          <a:latin typeface="Arial"/>
                          <a:cs typeface="Arial"/>
                        </a:rPr>
                        <a:t> </a:t>
                      </a:r>
                      <a:r>
                        <a:rPr sz="1400" dirty="0">
                          <a:solidFill>
                            <a:srgbClr val="232200"/>
                          </a:solidFill>
                          <a:latin typeface="Arial"/>
                          <a:cs typeface="Arial"/>
                        </a:rPr>
                        <a:t>broker</a:t>
                      </a:r>
                      <a:r>
                        <a:rPr sz="1400" spc="-35" dirty="0">
                          <a:solidFill>
                            <a:srgbClr val="232200"/>
                          </a:solidFill>
                          <a:latin typeface="Arial"/>
                          <a:cs typeface="Arial"/>
                        </a:rPr>
                        <a:t> </a:t>
                      </a:r>
                      <a:r>
                        <a:rPr sz="1400" dirty="0">
                          <a:solidFill>
                            <a:srgbClr val="232200"/>
                          </a:solidFill>
                          <a:latin typeface="Arial"/>
                          <a:cs typeface="Arial"/>
                        </a:rPr>
                        <a:t>associated</a:t>
                      </a:r>
                      <a:r>
                        <a:rPr sz="1400" spc="-40" dirty="0">
                          <a:solidFill>
                            <a:srgbClr val="232200"/>
                          </a:solidFill>
                          <a:latin typeface="Arial"/>
                          <a:cs typeface="Arial"/>
                        </a:rPr>
                        <a:t> </a:t>
                      </a:r>
                      <a:r>
                        <a:rPr sz="1400" spc="-5" dirty="0">
                          <a:solidFill>
                            <a:srgbClr val="232200"/>
                          </a:solidFill>
                          <a:latin typeface="Arial"/>
                          <a:cs typeface="Arial"/>
                        </a:rPr>
                        <a:t>with</a:t>
                      </a:r>
                      <a:r>
                        <a:rPr sz="1400" spc="10" dirty="0">
                          <a:solidFill>
                            <a:srgbClr val="232200"/>
                          </a:solidFill>
                          <a:latin typeface="Arial"/>
                          <a:cs typeface="Arial"/>
                        </a:rPr>
                        <a:t> </a:t>
                      </a:r>
                      <a:r>
                        <a:rPr sz="1400" spc="-5" dirty="0">
                          <a:solidFill>
                            <a:srgbClr val="232200"/>
                          </a:solidFill>
                          <a:latin typeface="Arial"/>
                          <a:cs typeface="Arial"/>
                        </a:rPr>
                        <a:t>plan</a:t>
                      </a:r>
                      <a:r>
                        <a:rPr sz="1400" spc="-15" dirty="0">
                          <a:solidFill>
                            <a:srgbClr val="232200"/>
                          </a:solidFill>
                          <a:latin typeface="Arial"/>
                          <a:cs typeface="Arial"/>
                        </a:rPr>
                        <a:t> </a:t>
                      </a:r>
                      <a:r>
                        <a:rPr sz="1400" dirty="0">
                          <a:solidFill>
                            <a:srgbClr val="232200"/>
                          </a:solidFill>
                          <a:latin typeface="Arial"/>
                          <a:cs typeface="Arial"/>
                        </a:rPr>
                        <a:t>selection</a:t>
                      </a:r>
                      <a:r>
                        <a:rPr sz="1400" spc="-40" dirty="0">
                          <a:solidFill>
                            <a:srgbClr val="232200"/>
                          </a:solidFill>
                          <a:latin typeface="Arial"/>
                          <a:cs typeface="Arial"/>
                        </a:rPr>
                        <a:t> </a:t>
                      </a:r>
                      <a:r>
                        <a:rPr sz="1400" spc="-5" dirty="0">
                          <a:solidFill>
                            <a:srgbClr val="232200"/>
                          </a:solidFill>
                          <a:latin typeface="Arial"/>
                          <a:cs typeface="Arial"/>
                        </a:rPr>
                        <a:t>and</a:t>
                      </a:r>
                      <a:r>
                        <a:rPr sz="1400" spc="-10" dirty="0">
                          <a:solidFill>
                            <a:srgbClr val="232200"/>
                          </a:solidFill>
                          <a:latin typeface="Arial"/>
                          <a:cs typeface="Arial"/>
                        </a:rPr>
                        <a:t> </a:t>
                      </a:r>
                      <a:r>
                        <a:rPr sz="1400" spc="-5" dirty="0">
                          <a:solidFill>
                            <a:srgbClr val="232200"/>
                          </a:solidFill>
                          <a:latin typeface="Arial"/>
                          <a:cs typeface="Arial"/>
                        </a:rPr>
                        <a:t>enrolling</a:t>
                      </a:r>
                      <a:r>
                        <a:rPr sz="1400" spc="-25" dirty="0">
                          <a:solidFill>
                            <a:srgbClr val="232200"/>
                          </a:solidFill>
                          <a:latin typeface="Arial"/>
                          <a:cs typeface="Arial"/>
                        </a:rPr>
                        <a:t> </a:t>
                      </a:r>
                      <a:r>
                        <a:rPr sz="1400" spc="-5" dirty="0">
                          <a:solidFill>
                            <a:srgbClr val="232200"/>
                          </a:solidFill>
                          <a:latin typeface="Arial"/>
                          <a:cs typeface="Arial"/>
                        </a:rPr>
                        <a:t>individuals</a:t>
                      </a:r>
                      <a:r>
                        <a:rPr sz="1400" spc="-10" dirty="0">
                          <a:solidFill>
                            <a:srgbClr val="232200"/>
                          </a:solidFill>
                          <a:latin typeface="Arial"/>
                          <a:cs typeface="Arial"/>
                        </a:rPr>
                        <a:t> </a:t>
                      </a:r>
                      <a:r>
                        <a:rPr sz="1400" dirty="0">
                          <a:solidFill>
                            <a:srgbClr val="232200"/>
                          </a:solidFill>
                          <a:latin typeface="Arial"/>
                          <a:cs typeface="Arial"/>
                        </a:rPr>
                        <a:t>in</a:t>
                      </a:r>
                      <a:r>
                        <a:rPr sz="1400" spc="-5" dirty="0">
                          <a:solidFill>
                            <a:srgbClr val="232200"/>
                          </a:solidFill>
                          <a:latin typeface="Arial"/>
                          <a:cs typeface="Arial"/>
                        </a:rPr>
                        <a:t> </a:t>
                      </a:r>
                      <a:r>
                        <a:rPr sz="1400" dirty="0">
                          <a:solidFill>
                            <a:srgbClr val="232200"/>
                          </a:solidFill>
                          <a:latin typeface="Arial"/>
                          <a:cs typeface="Arial"/>
                        </a:rPr>
                        <a:t>the</a:t>
                      </a:r>
                      <a:r>
                        <a:rPr sz="1400" spc="-15" dirty="0">
                          <a:solidFill>
                            <a:srgbClr val="232200"/>
                          </a:solidFill>
                          <a:latin typeface="Arial"/>
                          <a:cs typeface="Arial"/>
                        </a:rPr>
                        <a:t> </a:t>
                      </a:r>
                      <a:r>
                        <a:rPr sz="1400" spc="-5" dirty="0">
                          <a:solidFill>
                            <a:srgbClr val="232200"/>
                          </a:solidFill>
                          <a:latin typeface="Arial"/>
                          <a:cs typeface="Arial"/>
                        </a:rPr>
                        <a:t>coverage.</a:t>
                      </a:r>
                      <a:endParaRPr sz="14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3"/>
                  </a:ext>
                </a:extLst>
              </a:tr>
              <a:tr h="639445">
                <a:tc>
                  <a:txBody>
                    <a:bodyPr/>
                    <a:lstStyle/>
                    <a:p>
                      <a:pPr marL="90805" marR="817244">
                        <a:lnSpc>
                          <a:spcPct val="100000"/>
                        </a:lnSpc>
                        <a:spcBef>
                          <a:spcPts val="310"/>
                        </a:spcBef>
                      </a:pPr>
                      <a:r>
                        <a:rPr lang="en-US" sz="1800" b="1" spc="-5" dirty="0" smtClean="0">
                          <a:solidFill>
                            <a:srgbClr val="232200"/>
                          </a:solidFill>
                          <a:latin typeface="Arial"/>
                          <a:cs typeface="Arial"/>
                        </a:rPr>
                        <a:t>PAI </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464820">
                        <a:lnSpc>
                          <a:spcPct val="100000"/>
                        </a:lnSpc>
                        <a:spcBef>
                          <a:spcPts val="310"/>
                        </a:spcBef>
                      </a:pPr>
                      <a:r>
                        <a:rPr lang="en-US" sz="1800" spc="-10" dirty="0" smtClean="0">
                          <a:solidFill>
                            <a:srgbClr val="232200"/>
                          </a:solidFill>
                          <a:latin typeface="Arial"/>
                          <a:cs typeface="Arial"/>
                        </a:rPr>
                        <a:t>PAI </a:t>
                      </a:r>
                      <a:r>
                        <a:rPr sz="1800" spc="-5" dirty="0" smtClean="0">
                          <a:solidFill>
                            <a:srgbClr val="232200"/>
                          </a:solidFill>
                          <a:latin typeface="Arial"/>
                          <a:cs typeface="Arial"/>
                        </a:rPr>
                        <a:t>is</a:t>
                      </a:r>
                      <a:r>
                        <a:rPr sz="1800" spc="15" dirty="0" smtClean="0">
                          <a:solidFill>
                            <a:srgbClr val="232200"/>
                          </a:solidFill>
                          <a:latin typeface="Arial"/>
                          <a:cs typeface="Arial"/>
                        </a:rPr>
                        <a:t> </a:t>
                      </a:r>
                      <a:r>
                        <a:rPr sz="1800" spc="-5" dirty="0">
                          <a:solidFill>
                            <a:srgbClr val="232200"/>
                          </a:solidFill>
                          <a:latin typeface="Arial"/>
                          <a:cs typeface="Arial"/>
                        </a:rPr>
                        <a:t>in</a:t>
                      </a:r>
                      <a:r>
                        <a:rPr sz="1800" spc="5" dirty="0">
                          <a:solidFill>
                            <a:srgbClr val="232200"/>
                          </a:solidFill>
                          <a:latin typeface="Arial"/>
                          <a:cs typeface="Arial"/>
                        </a:rPr>
                        <a:t> </a:t>
                      </a:r>
                      <a:r>
                        <a:rPr sz="1800" spc="-5" dirty="0">
                          <a:solidFill>
                            <a:srgbClr val="232200"/>
                          </a:solidFill>
                          <a:latin typeface="Arial"/>
                          <a:cs typeface="Arial"/>
                        </a:rPr>
                        <a:t>the</a:t>
                      </a:r>
                      <a:r>
                        <a:rPr sz="1800" spc="5" dirty="0">
                          <a:solidFill>
                            <a:srgbClr val="232200"/>
                          </a:solidFill>
                          <a:latin typeface="Arial"/>
                          <a:cs typeface="Arial"/>
                        </a:rPr>
                        <a:t> </a:t>
                      </a:r>
                      <a:r>
                        <a:rPr sz="1800" spc="-10" dirty="0">
                          <a:solidFill>
                            <a:srgbClr val="232200"/>
                          </a:solidFill>
                          <a:latin typeface="Arial"/>
                          <a:cs typeface="Arial"/>
                        </a:rPr>
                        <a:t>process</a:t>
                      </a:r>
                      <a:r>
                        <a:rPr sz="1800" spc="25" dirty="0">
                          <a:solidFill>
                            <a:srgbClr val="232200"/>
                          </a:solidFill>
                          <a:latin typeface="Arial"/>
                          <a:cs typeface="Arial"/>
                        </a:rPr>
                        <a:t> </a:t>
                      </a:r>
                      <a:r>
                        <a:rPr sz="1800" spc="-5" dirty="0">
                          <a:solidFill>
                            <a:srgbClr val="232200"/>
                          </a:solidFill>
                          <a:latin typeface="Arial"/>
                          <a:cs typeface="Arial"/>
                        </a:rPr>
                        <a:t>of</a:t>
                      </a:r>
                      <a:r>
                        <a:rPr sz="1800" spc="15" dirty="0">
                          <a:solidFill>
                            <a:srgbClr val="232200"/>
                          </a:solidFill>
                          <a:latin typeface="Arial"/>
                          <a:cs typeface="Arial"/>
                        </a:rPr>
                        <a:t> </a:t>
                      </a:r>
                      <a:r>
                        <a:rPr sz="1800" spc="-10" dirty="0">
                          <a:solidFill>
                            <a:srgbClr val="232200"/>
                          </a:solidFill>
                          <a:latin typeface="Arial"/>
                          <a:cs typeface="Arial"/>
                        </a:rPr>
                        <a:t>updating</a:t>
                      </a:r>
                      <a:r>
                        <a:rPr sz="1800" spc="15" dirty="0">
                          <a:solidFill>
                            <a:srgbClr val="232200"/>
                          </a:solidFill>
                          <a:latin typeface="Arial"/>
                          <a:cs typeface="Arial"/>
                        </a:rPr>
                        <a:t> </a:t>
                      </a:r>
                      <a:r>
                        <a:rPr sz="1800" spc="-5" dirty="0">
                          <a:solidFill>
                            <a:srgbClr val="232200"/>
                          </a:solidFill>
                          <a:latin typeface="Arial"/>
                          <a:cs typeface="Arial"/>
                        </a:rPr>
                        <a:t>its</a:t>
                      </a:r>
                      <a:r>
                        <a:rPr sz="1800" spc="10" dirty="0">
                          <a:solidFill>
                            <a:srgbClr val="232200"/>
                          </a:solidFill>
                          <a:latin typeface="Arial"/>
                          <a:cs typeface="Arial"/>
                        </a:rPr>
                        <a:t> </a:t>
                      </a:r>
                      <a:r>
                        <a:rPr sz="1800" spc="-10" dirty="0">
                          <a:solidFill>
                            <a:srgbClr val="232200"/>
                          </a:solidFill>
                          <a:latin typeface="Arial"/>
                          <a:cs typeface="Arial"/>
                        </a:rPr>
                        <a:t>internal</a:t>
                      </a:r>
                      <a:r>
                        <a:rPr sz="1800" spc="20" dirty="0">
                          <a:solidFill>
                            <a:srgbClr val="232200"/>
                          </a:solidFill>
                          <a:latin typeface="Arial"/>
                          <a:cs typeface="Arial"/>
                        </a:rPr>
                        <a:t> </a:t>
                      </a:r>
                      <a:r>
                        <a:rPr sz="1800" spc="-10" dirty="0">
                          <a:solidFill>
                            <a:srgbClr val="232200"/>
                          </a:solidFill>
                          <a:latin typeface="Arial"/>
                          <a:cs typeface="Arial"/>
                        </a:rPr>
                        <a:t>processes</a:t>
                      </a:r>
                      <a:r>
                        <a:rPr sz="1800" spc="30" dirty="0">
                          <a:solidFill>
                            <a:srgbClr val="232200"/>
                          </a:solidFill>
                          <a:latin typeface="Arial"/>
                          <a:cs typeface="Arial"/>
                        </a:rPr>
                        <a:t> </a:t>
                      </a:r>
                      <a:r>
                        <a:rPr sz="1800" dirty="0">
                          <a:solidFill>
                            <a:srgbClr val="232200"/>
                          </a:solidFill>
                          <a:latin typeface="Arial"/>
                          <a:cs typeface="Arial"/>
                        </a:rPr>
                        <a:t>to </a:t>
                      </a:r>
                      <a:r>
                        <a:rPr sz="1800" spc="-484" dirty="0">
                          <a:solidFill>
                            <a:srgbClr val="232200"/>
                          </a:solidFill>
                          <a:latin typeface="Arial"/>
                          <a:cs typeface="Arial"/>
                        </a:rPr>
                        <a:t> </a:t>
                      </a:r>
                      <a:r>
                        <a:rPr sz="1800" spc="-5" dirty="0">
                          <a:solidFill>
                            <a:srgbClr val="232200"/>
                          </a:solidFill>
                          <a:latin typeface="Arial"/>
                          <a:cs typeface="Arial"/>
                        </a:rPr>
                        <a:t>meet</a:t>
                      </a:r>
                      <a:r>
                        <a:rPr sz="1800" dirty="0">
                          <a:solidFill>
                            <a:srgbClr val="232200"/>
                          </a:solidFill>
                          <a:latin typeface="Arial"/>
                          <a:cs typeface="Arial"/>
                        </a:rPr>
                        <a:t> </a:t>
                      </a:r>
                      <a:r>
                        <a:rPr sz="1800" spc="-5" dirty="0">
                          <a:solidFill>
                            <a:srgbClr val="232200"/>
                          </a:solidFill>
                          <a:latin typeface="Arial"/>
                          <a:cs typeface="Arial"/>
                        </a:rPr>
                        <a:t>the </a:t>
                      </a:r>
                      <a:r>
                        <a:rPr sz="1800" spc="-10" dirty="0">
                          <a:solidFill>
                            <a:srgbClr val="232200"/>
                          </a:solidFill>
                          <a:latin typeface="Arial"/>
                          <a:cs typeface="Arial"/>
                        </a:rPr>
                        <a:t>requirements</a:t>
                      </a:r>
                      <a:r>
                        <a:rPr sz="1800" spc="25" dirty="0">
                          <a:solidFill>
                            <a:srgbClr val="232200"/>
                          </a:solidFill>
                          <a:latin typeface="Arial"/>
                          <a:cs typeface="Arial"/>
                        </a:rPr>
                        <a:t> </a:t>
                      </a:r>
                      <a:r>
                        <a:rPr sz="1800" spc="-5" dirty="0">
                          <a:solidFill>
                            <a:srgbClr val="232200"/>
                          </a:solidFill>
                          <a:latin typeface="Arial"/>
                          <a:cs typeface="Arial"/>
                        </a:rPr>
                        <a:t>of this</a:t>
                      </a:r>
                      <a:r>
                        <a:rPr sz="1800" dirty="0">
                          <a:solidFill>
                            <a:srgbClr val="232200"/>
                          </a:solidFill>
                          <a:latin typeface="Arial"/>
                          <a:cs typeface="Arial"/>
                        </a:rPr>
                        <a:t> </a:t>
                      </a:r>
                      <a:r>
                        <a:rPr sz="1800" spc="-10" dirty="0">
                          <a:solidFill>
                            <a:srgbClr val="232200"/>
                          </a:solidFill>
                          <a:latin typeface="Arial"/>
                          <a:cs typeface="Arial"/>
                        </a:rPr>
                        <a:t>section.</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8" y="552036"/>
            <a:ext cx="4462781" cy="505908"/>
          </a:xfrm>
          <a:prstGeom prst="rect">
            <a:avLst/>
          </a:prstGeom>
        </p:spPr>
        <p:txBody>
          <a:bodyPr vert="horz" wrap="square" lIns="0" tIns="13335" rIns="0" bIns="0" rtlCol="0">
            <a:spAutoFit/>
          </a:bodyPr>
          <a:lstStyle/>
          <a:p>
            <a:pPr marL="12700">
              <a:lnSpc>
                <a:spcPct val="100000"/>
              </a:lnSpc>
              <a:spcBef>
                <a:spcPts val="105"/>
              </a:spcBef>
            </a:pPr>
            <a:r>
              <a:rPr sz="3200" spc="-5" dirty="0">
                <a:solidFill>
                  <a:srgbClr val="002C6C"/>
                </a:solidFill>
              </a:rPr>
              <a:t>Continuity</a:t>
            </a:r>
            <a:r>
              <a:rPr sz="3200" spc="-70" dirty="0">
                <a:solidFill>
                  <a:srgbClr val="002C6C"/>
                </a:solidFill>
              </a:rPr>
              <a:t> </a:t>
            </a:r>
            <a:r>
              <a:rPr sz="3200" spc="-5" dirty="0">
                <a:solidFill>
                  <a:srgbClr val="002C6C"/>
                </a:solidFill>
              </a:rPr>
              <a:t>of</a:t>
            </a:r>
            <a:r>
              <a:rPr sz="3200" spc="-35" dirty="0">
                <a:solidFill>
                  <a:srgbClr val="002C6C"/>
                </a:solidFill>
              </a:rPr>
              <a:t> </a:t>
            </a:r>
            <a:r>
              <a:rPr sz="3200" spc="-5" dirty="0" smtClean="0">
                <a:solidFill>
                  <a:srgbClr val="002C6C"/>
                </a:solidFill>
              </a:rPr>
              <a:t>Care</a:t>
            </a:r>
            <a:r>
              <a:rPr lang="en-US" sz="3200" spc="-5" dirty="0" smtClean="0">
                <a:solidFill>
                  <a:srgbClr val="002C6C"/>
                </a:solidFill>
              </a:rPr>
              <a:t> (</a:t>
            </a:r>
            <a:r>
              <a:rPr lang="en-US" sz="3200" spc="-5" dirty="0" err="1" smtClean="0">
                <a:solidFill>
                  <a:srgbClr val="002C6C"/>
                </a:solidFill>
              </a:rPr>
              <a:t>CoC</a:t>
            </a:r>
            <a:r>
              <a:rPr lang="en-US" sz="3200" spc="-5" dirty="0" smtClean="0">
                <a:solidFill>
                  <a:srgbClr val="002C6C"/>
                </a:solidFill>
              </a:rPr>
              <a:t>)</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3464824832"/>
              </p:ext>
            </p:extLst>
          </p:nvPr>
        </p:nvGraphicFramePr>
        <p:xfrm>
          <a:off x="725168" y="1295400"/>
          <a:ext cx="10234295" cy="4899025"/>
        </p:xfrm>
        <a:graphic>
          <a:graphicData uri="http://schemas.openxmlformats.org/drawingml/2006/table">
            <a:tbl>
              <a:tblPr firstRow="1" bandRow="1">
                <a:tableStyleId>{2D5ABB26-0587-4C30-8999-92F81FD0307C}</a:tableStyleId>
              </a:tblPr>
              <a:tblGrid>
                <a:gridCol w="2743200">
                  <a:extLst>
                    <a:ext uri="{9D8B030D-6E8A-4147-A177-3AD203B41FA5}">
                      <a16:colId xmlns:a16="http://schemas.microsoft.com/office/drawing/2014/main" val="20000"/>
                    </a:ext>
                  </a:extLst>
                </a:gridCol>
                <a:gridCol w="7491095">
                  <a:extLst>
                    <a:ext uri="{9D8B030D-6E8A-4147-A177-3AD203B41FA5}">
                      <a16:colId xmlns:a16="http://schemas.microsoft.com/office/drawing/2014/main" val="20001"/>
                    </a:ext>
                  </a:extLst>
                </a:gridCol>
              </a:tblGrid>
              <a:tr h="381000">
                <a:tc>
                  <a:txBody>
                    <a:bodyPr/>
                    <a:lstStyle/>
                    <a:p>
                      <a:pPr marL="90805">
                        <a:lnSpc>
                          <a:spcPct val="100000"/>
                        </a:lnSpc>
                        <a:spcBef>
                          <a:spcPts val="310"/>
                        </a:spcBef>
                      </a:pPr>
                      <a:r>
                        <a:rPr sz="1800" b="1" spc="-5" dirty="0">
                          <a:solidFill>
                            <a:srgbClr val="232200"/>
                          </a:solidFill>
                          <a:latin typeface="Arial"/>
                          <a:cs typeface="Arial"/>
                        </a:rPr>
                        <a:t>Original</a:t>
                      </a:r>
                      <a:r>
                        <a:rPr sz="1800" b="1" spc="-35" dirty="0">
                          <a:solidFill>
                            <a:srgbClr val="232200"/>
                          </a:solidFill>
                          <a:latin typeface="Arial"/>
                          <a:cs typeface="Arial"/>
                        </a:rPr>
                        <a:t> </a:t>
                      </a:r>
                      <a:r>
                        <a:rPr sz="1800" b="1" spc="-10" dirty="0">
                          <a:solidFill>
                            <a:srgbClr val="232200"/>
                          </a:solidFill>
                          <a:latin typeface="Arial"/>
                          <a:cs typeface="Arial"/>
                        </a:rPr>
                        <a:t>Effective</a:t>
                      </a:r>
                      <a:r>
                        <a:rPr sz="1800" b="1" spc="25"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a:lnSpc>
                          <a:spcPct val="100000"/>
                        </a:lnSpc>
                        <a:spcBef>
                          <a:spcPts val="310"/>
                        </a:spcBef>
                      </a:pPr>
                      <a:r>
                        <a:rPr sz="1800" spc="-5" dirty="0">
                          <a:solidFill>
                            <a:srgbClr val="232200"/>
                          </a:solidFill>
                          <a:latin typeface="Arial"/>
                          <a:cs typeface="Arial"/>
                        </a:rPr>
                        <a:t>Plan</a:t>
                      </a:r>
                      <a:r>
                        <a:rPr sz="1800" dirty="0">
                          <a:solidFill>
                            <a:srgbClr val="232200"/>
                          </a:solidFill>
                          <a:latin typeface="Arial"/>
                          <a:cs typeface="Arial"/>
                        </a:rPr>
                        <a:t> </a:t>
                      </a:r>
                      <a:r>
                        <a:rPr sz="1800" spc="-5" dirty="0">
                          <a:solidFill>
                            <a:srgbClr val="232200"/>
                          </a:solidFill>
                          <a:latin typeface="Arial"/>
                          <a:cs typeface="Arial"/>
                        </a:rPr>
                        <a:t>or policy</a:t>
                      </a:r>
                      <a:r>
                        <a:rPr sz="1800" spc="10" dirty="0">
                          <a:solidFill>
                            <a:srgbClr val="232200"/>
                          </a:solidFill>
                          <a:latin typeface="Arial"/>
                          <a:cs typeface="Arial"/>
                        </a:rPr>
                        <a:t> </a:t>
                      </a:r>
                      <a:r>
                        <a:rPr sz="1800" spc="-10" dirty="0">
                          <a:solidFill>
                            <a:srgbClr val="232200"/>
                          </a:solidFill>
                          <a:latin typeface="Arial"/>
                          <a:cs typeface="Arial"/>
                        </a:rPr>
                        <a:t>years</a:t>
                      </a:r>
                      <a:r>
                        <a:rPr sz="1800" spc="25" dirty="0">
                          <a:solidFill>
                            <a:srgbClr val="232200"/>
                          </a:solidFill>
                          <a:latin typeface="Arial"/>
                          <a:cs typeface="Arial"/>
                        </a:rPr>
                        <a:t> </a:t>
                      </a:r>
                      <a:r>
                        <a:rPr sz="1800" spc="-10" dirty="0">
                          <a:solidFill>
                            <a:srgbClr val="232200"/>
                          </a:solidFill>
                          <a:latin typeface="Arial"/>
                          <a:cs typeface="Arial"/>
                        </a:rPr>
                        <a:t>beginning</a:t>
                      </a:r>
                      <a:r>
                        <a:rPr sz="1800" spc="25" dirty="0">
                          <a:solidFill>
                            <a:srgbClr val="232200"/>
                          </a:solidFill>
                          <a:latin typeface="Arial"/>
                          <a:cs typeface="Arial"/>
                        </a:rPr>
                        <a:t> </a:t>
                      </a:r>
                      <a:r>
                        <a:rPr sz="1800" spc="-5" dirty="0">
                          <a:solidFill>
                            <a:srgbClr val="232200"/>
                          </a:solidFill>
                          <a:latin typeface="Arial"/>
                          <a:cs typeface="Arial"/>
                        </a:rPr>
                        <a:t>on</a:t>
                      </a:r>
                      <a:r>
                        <a:rPr sz="1800" spc="-10" dirty="0">
                          <a:solidFill>
                            <a:srgbClr val="232200"/>
                          </a:solidFill>
                          <a:latin typeface="Arial"/>
                          <a:cs typeface="Arial"/>
                        </a:rPr>
                        <a:t> </a:t>
                      </a:r>
                      <a:r>
                        <a:rPr sz="1800" spc="-5" dirty="0">
                          <a:solidFill>
                            <a:srgbClr val="232200"/>
                          </a:solidFill>
                          <a:latin typeface="Arial"/>
                          <a:cs typeface="Arial"/>
                        </a:rPr>
                        <a:t>or after</a:t>
                      </a:r>
                      <a:r>
                        <a:rPr sz="1800" dirty="0">
                          <a:solidFill>
                            <a:srgbClr val="232200"/>
                          </a:solidFill>
                          <a:latin typeface="Arial"/>
                          <a:cs typeface="Arial"/>
                        </a:rPr>
                        <a:t> </a:t>
                      </a:r>
                      <a:r>
                        <a:rPr sz="1800" spc="-10" dirty="0">
                          <a:solidFill>
                            <a:srgbClr val="232200"/>
                          </a:solidFill>
                          <a:latin typeface="Arial"/>
                          <a:cs typeface="Arial"/>
                        </a:rPr>
                        <a:t>January</a:t>
                      </a:r>
                      <a:r>
                        <a:rPr sz="1800" spc="10" dirty="0">
                          <a:solidFill>
                            <a:srgbClr val="232200"/>
                          </a:solidFill>
                          <a:latin typeface="Arial"/>
                          <a:cs typeface="Arial"/>
                        </a:rPr>
                        <a:t> </a:t>
                      </a:r>
                      <a:r>
                        <a:rPr sz="1800" spc="-5" dirty="0">
                          <a:solidFill>
                            <a:srgbClr val="232200"/>
                          </a:solidFill>
                          <a:latin typeface="Arial"/>
                          <a:cs typeface="Arial"/>
                        </a:rPr>
                        <a:t>1,</a:t>
                      </a:r>
                      <a:r>
                        <a:rPr sz="1800" spc="-10" dirty="0">
                          <a:solidFill>
                            <a:srgbClr val="232200"/>
                          </a:solidFill>
                          <a:latin typeface="Arial"/>
                          <a:cs typeface="Arial"/>
                        </a:rPr>
                        <a:t> 2022.</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0"/>
                  </a:ext>
                </a:extLst>
              </a:tr>
              <a:tr h="457200">
                <a:tc>
                  <a:txBody>
                    <a:bodyPr/>
                    <a:lstStyle/>
                    <a:p>
                      <a:pPr marL="90805">
                        <a:lnSpc>
                          <a:spcPct val="100000"/>
                        </a:lnSpc>
                        <a:spcBef>
                          <a:spcPts val="310"/>
                        </a:spcBef>
                      </a:pPr>
                      <a:r>
                        <a:rPr sz="1800" b="1" spc="-5" dirty="0">
                          <a:solidFill>
                            <a:srgbClr val="232200"/>
                          </a:solidFill>
                          <a:latin typeface="Arial"/>
                          <a:cs typeface="Arial"/>
                        </a:rPr>
                        <a:t>New</a:t>
                      </a:r>
                      <a:r>
                        <a:rPr sz="1800" b="1" spc="-20" dirty="0">
                          <a:solidFill>
                            <a:srgbClr val="232200"/>
                          </a:solidFill>
                          <a:latin typeface="Arial"/>
                          <a:cs typeface="Arial"/>
                        </a:rPr>
                        <a:t> </a:t>
                      </a:r>
                      <a:r>
                        <a:rPr sz="1800" b="1" spc="-10" dirty="0">
                          <a:solidFill>
                            <a:srgbClr val="232200"/>
                          </a:solidFill>
                          <a:latin typeface="Arial"/>
                          <a:cs typeface="Arial"/>
                        </a:rPr>
                        <a:t>Effective</a:t>
                      </a:r>
                      <a:r>
                        <a:rPr sz="1800" b="1" spc="20"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a:lnSpc>
                          <a:spcPct val="100000"/>
                        </a:lnSpc>
                        <a:spcBef>
                          <a:spcPts val="310"/>
                        </a:spcBef>
                      </a:pPr>
                      <a:r>
                        <a:rPr sz="1800" spc="-5" dirty="0">
                          <a:solidFill>
                            <a:srgbClr val="232200"/>
                          </a:solidFill>
                          <a:latin typeface="Arial"/>
                          <a:cs typeface="Arial"/>
                        </a:rPr>
                        <a:t>No</a:t>
                      </a:r>
                      <a:r>
                        <a:rPr sz="1800" spc="-50" dirty="0">
                          <a:solidFill>
                            <a:srgbClr val="232200"/>
                          </a:solidFill>
                          <a:latin typeface="Arial"/>
                          <a:cs typeface="Arial"/>
                        </a:rPr>
                        <a:t> </a:t>
                      </a:r>
                      <a:r>
                        <a:rPr sz="1800" spc="-10" dirty="0">
                          <a:solidFill>
                            <a:srgbClr val="232200"/>
                          </a:solidFill>
                          <a:latin typeface="Arial"/>
                          <a:cs typeface="Arial"/>
                        </a:rPr>
                        <a:t>Change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1"/>
                  </a:ext>
                </a:extLst>
              </a:tr>
              <a:tr h="1188720">
                <a:tc>
                  <a:txBody>
                    <a:bodyPr/>
                    <a:lstStyle/>
                    <a:p>
                      <a:pPr marL="90805">
                        <a:lnSpc>
                          <a:spcPct val="100000"/>
                        </a:lnSpc>
                        <a:spcBef>
                          <a:spcPts val="310"/>
                        </a:spcBef>
                      </a:pPr>
                      <a:r>
                        <a:rPr sz="1800" b="1" spc="-5" dirty="0">
                          <a:solidFill>
                            <a:srgbClr val="232200"/>
                          </a:solidFill>
                          <a:latin typeface="Arial"/>
                          <a:cs typeface="Arial"/>
                        </a:rPr>
                        <a:t>Rulemaking</a:t>
                      </a:r>
                      <a:r>
                        <a:rPr sz="1800" b="1" spc="-30" dirty="0">
                          <a:solidFill>
                            <a:srgbClr val="232200"/>
                          </a:solidFill>
                          <a:latin typeface="Arial"/>
                          <a:cs typeface="Arial"/>
                        </a:rPr>
                        <a:t> </a:t>
                      </a:r>
                      <a:r>
                        <a:rPr sz="1800" b="1" spc="-5" dirty="0">
                          <a:solidFill>
                            <a:srgbClr val="232200"/>
                          </a:solidFill>
                          <a:latin typeface="Arial"/>
                          <a:cs typeface="Arial"/>
                        </a:rPr>
                        <a:t>Status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337185">
                        <a:lnSpc>
                          <a:spcPct val="100000"/>
                        </a:lnSpc>
                        <a:spcBef>
                          <a:spcPts val="310"/>
                        </a:spcBef>
                      </a:pPr>
                      <a:r>
                        <a:rPr sz="1800" dirty="0">
                          <a:solidFill>
                            <a:srgbClr val="232200"/>
                          </a:solidFill>
                          <a:latin typeface="Arial"/>
                          <a:cs typeface="Arial"/>
                        </a:rPr>
                        <a:t>The </a:t>
                      </a:r>
                      <a:r>
                        <a:rPr sz="1800" spc="-10" dirty="0">
                          <a:solidFill>
                            <a:srgbClr val="232200"/>
                          </a:solidFill>
                          <a:latin typeface="Arial"/>
                          <a:cs typeface="Arial"/>
                        </a:rPr>
                        <a:t>Tri-Agencies </a:t>
                      </a:r>
                      <a:r>
                        <a:rPr sz="1800" u="sng" spc="-25" dirty="0">
                          <a:solidFill>
                            <a:srgbClr val="0562C1"/>
                          </a:solidFill>
                          <a:uFill>
                            <a:solidFill>
                              <a:srgbClr val="0562C1"/>
                            </a:solidFill>
                          </a:uFill>
                          <a:latin typeface="Arial"/>
                          <a:cs typeface="Arial"/>
                          <a:hlinkClick r:id="rId2"/>
                        </a:rPr>
                        <a:t>FAQs</a:t>
                      </a:r>
                      <a:r>
                        <a:rPr sz="1800" spc="-25" dirty="0">
                          <a:solidFill>
                            <a:srgbClr val="0562C1"/>
                          </a:solidFill>
                          <a:latin typeface="Arial"/>
                          <a:cs typeface="Arial"/>
                          <a:hlinkClick r:id="rId2"/>
                        </a:rPr>
                        <a:t> </a:t>
                      </a:r>
                      <a:r>
                        <a:rPr sz="1800" spc="-5" dirty="0">
                          <a:solidFill>
                            <a:srgbClr val="232200"/>
                          </a:solidFill>
                          <a:latin typeface="Arial"/>
                          <a:cs typeface="Arial"/>
                        </a:rPr>
                        <a:t>issued on </a:t>
                      </a:r>
                      <a:r>
                        <a:rPr sz="1800" spc="-10" dirty="0">
                          <a:solidFill>
                            <a:srgbClr val="232200"/>
                          </a:solidFill>
                          <a:latin typeface="Arial"/>
                          <a:cs typeface="Arial"/>
                        </a:rPr>
                        <a:t>August 20, 2021 </a:t>
                      </a:r>
                      <a:r>
                        <a:rPr sz="1800" spc="-5" dirty="0">
                          <a:solidFill>
                            <a:srgbClr val="232200"/>
                          </a:solidFill>
                          <a:latin typeface="Arial"/>
                          <a:cs typeface="Arial"/>
                        </a:rPr>
                        <a:t>state that rules </a:t>
                      </a:r>
                      <a:r>
                        <a:rPr sz="1800" spc="-15" dirty="0">
                          <a:solidFill>
                            <a:srgbClr val="232200"/>
                          </a:solidFill>
                          <a:latin typeface="Arial"/>
                          <a:cs typeface="Arial"/>
                        </a:rPr>
                        <a:t>will </a:t>
                      </a:r>
                      <a:r>
                        <a:rPr sz="1800" spc="-490" dirty="0">
                          <a:solidFill>
                            <a:srgbClr val="232200"/>
                          </a:solidFill>
                          <a:latin typeface="Arial"/>
                          <a:cs typeface="Arial"/>
                        </a:rPr>
                        <a:t> </a:t>
                      </a:r>
                      <a:r>
                        <a:rPr sz="1800" spc="-5" dirty="0">
                          <a:solidFill>
                            <a:srgbClr val="232200"/>
                          </a:solidFill>
                          <a:latin typeface="Arial"/>
                          <a:cs typeface="Arial"/>
                        </a:rPr>
                        <a:t>be </a:t>
                      </a:r>
                      <a:r>
                        <a:rPr sz="1800" spc="-10" dirty="0">
                          <a:solidFill>
                            <a:srgbClr val="232200"/>
                          </a:solidFill>
                          <a:latin typeface="Arial"/>
                          <a:cs typeface="Arial"/>
                        </a:rPr>
                        <a:t>published</a:t>
                      </a:r>
                      <a:r>
                        <a:rPr sz="1800" spc="35" dirty="0">
                          <a:solidFill>
                            <a:srgbClr val="232200"/>
                          </a:solidFill>
                          <a:latin typeface="Arial"/>
                          <a:cs typeface="Arial"/>
                        </a:rPr>
                        <a:t> </a:t>
                      </a:r>
                      <a:r>
                        <a:rPr sz="1800" spc="-5" dirty="0">
                          <a:solidFill>
                            <a:srgbClr val="232200"/>
                          </a:solidFill>
                          <a:latin typeface="Arial"/>
                          <a:cs typeface="Arial"/>
                        </a:rPr>
                        <a:t>after </a:t>
                      </a:r>
                      <a:r>
                        <a:rPr sz="1800" spc="-10" dirty="0">
                          <a:solidFill>
                            <a:srgbClr val="232200"/>
                          </a:solidFill>
                          <a:latin typeface="Arial"/>
                          <a:cs typeface="Arial"/>
                        </a:rPr>
                        <a:t>January</a:t>
                      </a:r>
                      <a:r>
                        <a:rPr sz="1800" spc="20" dirty="0">
                          <a:solidFill>
                            <a:srgbClr val="232200"/>
                          </a:solidFill>
                          <a:latin typeface="Arial"/>
                          <a:cs typeface="Arial"/>
                        </a:rPr>
                        <a:t> </a:t>
                      </a:r>
                      <a:r>
                        <a:rPr sz="1800" spc="-5" dirty="0">
                          <a:solidFill>
                            <a:srgbClr val="232200"/>
                          </a:solidFill>
                          <a:latin typeface="Arial"/>
                          <a:cs typeface="Arial"/>
                        </a:rPr>
                        <a:t>1,</a:t>
                      </a:r>
                      <a:r>
                        <a:rPr sz="1800" spc="10" dirty="0">
                          <a:solidFill>
                            <a:srgbClr val="232200"/>
                          </a:solidFill>
                          <a:latin typeface="Arial"/>
                          <a:cs typeface="Arial"/>
                        </a:rPr>
                        <a:t> </a:t>
                      </a:r>
                      <a:r>
                        <a:rPr sz="1800" spc="-10" dirty="0">
                          <a:solidFill>
                            <a:srgbClr val="232200"/>
                          </a:solidFill>
                          <a:latin typeface="Arial"/>
                          <a:cs typeface="Arial"/>
                        </a:rPr>
                        <a:t>2022,</a:t>
                      </a:r>
                      <a:r>
                        <a:rPr sz="1800" spc="20" dirty="0">
                          <a:solidFill>
                            <a:srgbClr val="232200"/>
                          </a:solidFill>
                          <a:latin typeface="Arial"/>
                          <a:cs typeface="Arial"/>
                        </a:rPr>
                        <a:t> </a:t>
                      </a:r>
                      <a:r>
                        <a:rPr sz="1800" spc="-10" dirty="0">
                          <a:solidFill>
                            <a:srgbClr val="232200"/>
                          </a:solidFill>
                          <a:latin typeface="Arial"/>
                          <a:cs typeface="Arial"/>
                        </a:rPr>
                        <a:t>and</a:t>
                      </a:r>
                      <a:r>
                        <a:rPr sz="1800" dirty="0">
                          <a:solidFill>
                            <a:srgbClr val="232200"/>
                          </a:solidFill>
                          <a:latin typeface="Arial"/>
                          <a:cs typeface="Arial"/>
                        </a:rPr>
                        <a:t> </a:t>
                      </a:r>
                      <a:r>
                        <a:rPr sz="1800" spc="-5" dirty="0">
                          <a:solidFill>
                            <a:srgbClr val="232200"/>
                          </a:solidFill>
                          <a:latin typeface="Arial"/>
                          <a:cs typeface="Arial"/>
                        </a:rPr>
                        <a:t>that</a:t>
                      </a:r>
                      <a:r>
                        <a:rPr sz="1800" spc="10" dirty="0">
                          <a:solidFill>
                            <a:srgbClr val="232200"/>
                          </a:solidFill>
                          <a:latin typeface="Arial"/>
                          <a:cs typeface="Arial"/>
                        </a:rPr>
                        <a:t> </a:t>
                      </a:r>
                      <a:r>
                        <a:rPr sz="1800" spc="-10" dirty="0">
                          <a:solidFill>
                            <a:srgbClr val="232200"/>
                          </a:solidFill>
                          <a:latin typeface="Arial"/>
                          <a:cs typeface="Arial"/>
                        </a:rPr>
                        <a:t>good</a:t>
                      </a:r>
                      <a:r>
                        <a:rPr sz="1800" spc="10" dirty="0">
                          <a:solidFill>
                            <a:srgbClr val="232200"/>
                          </a:solidFill>
                          <a:latin typeface="Arial"/>
                          <a:cs typeface="Arial"/>
                        </a:rPr>
                        <a:t> </a:t>
                      </a:r>
                      <a:r>
                        <a:rPr sz="1800" spc="-5" dirty="0">
                          <a:solidFill>
                            <a:srgbClr val="232200"/>
                          </a:solidFill>
                          <a:latin typeface="Arial"/>
                          <a:cs typeface="Arial"/>
                        </a:rPr>
                        <a:t>faith</a:t>
                      </a:r>
                      <a:r>
                        <a:rPr sz="1800" dirty="0">
                          <a:solidFill>
                            <a:srgbClr val="232200"/>
                          </a:solidFill>
                          <a:latin typeface="Arial"/>
                          <a:cs typeface="Arial"/>
                        </a:rPr>
                        <a:t> </a:t>
                      </a:r>
                      <a:r>
                        <a:rPr sz="1800" spc="-10" dirty="0">
                          <a:solidFill>
                            <a:srgbClr val="232200"/>
                          </a:solidFill>
                          <a:latin typeface="Arial"/>
                          <a:cs typeface="Arial"/>
                        </a:rPr>
                        <a:t>compliance</a:t>
                      </a:r>
                      <a:r>
                        <a:rPr sz="1800" spc="25" dirty="0">
                          <a:solidFill>
                            <a:srgbClr val="232200"/>
                          </a:solidFill>
                          <a:latin typeface="Arial"/>
                          <a:cs typeface="Arial"/>
                        </a:rPr>
                        <a:t> </a:t>
                      </a:r>
                      <a:r>
                        <a:rPr sz="1800" spc="-5" dirty="0">
                          <a:solidFill>
                            <a:srgbClr val="232200"/>
                          </a:solidFill>
                          <a:latin typeface="Arial"/>
                          <a:cs typeface="Arial"/>
                        </a:rPr>
                        <a:t>is </a:t>
                      </a:r>
                      <a:r>
                        <a:rPr sz="1800" dirty="0">
                          <a:solidFill>
                            <a:srgbClr val="232200"/>
                          </a:solidFill>
                          <a:latin typeface="Arial"/>
                          <a:cs typeface="Arial"/>
                        </a:rPr>
                        <a:t> </a:t>
                      </a:r>
                      <a:r>
                        <a:rPr sz="1800" spc="-10" dirty="0">
                          <a:solidFill>
                            <a:srgbClr val="232200"/>
                          </a:solidFill>
                          <a:latin typeface="Arial"/>
                          <a:cs typeface="Arial"/>
                        </a:rPr>
                        <a:t>expected</a:t>
                      </a:r>
                      <a:r>
                        <a:rPr sz="1800" spc="20" dirty="0">
                          <a:solidFill>
                            <a:srgbClr val="232200"/>
                          </a:solidFill>
                          <a:latin typeface="Arial"/>
                          <a:cs typeface="Arial"/>
                        </a:rPr>
                        <a:t> </a:t>
                      </a:r>
                      <a:r>
                        <a:rPr sz="1800" spc="-5" dirty="0">
                          <a:solidFill>
                            <a:srgbClr val="232200"/>
                          </a:solidFill>
                          <a:latin typeface="Arial"/>
                          <a:cs typeface="Arial"/>
                        </a:rPr>
                        <a:t>until</a:t>
                      </a:r>
                      <a:r>
                        <a:rPr sz="1800" spc="15" dirty="0">
                          <a:solidFill>
                            <a:srgbClr val="232200"/>
                          </a:solidFill>
                          <a:latin typeface="Arial"/>
                          <a:cs typeface="Arial"/>
                        </a:rPr>
                        <a:t> </a:t>
                      </a:r>
                      <a:r>
                        <a:rPr sz="1800" spc="-5" dirty="0">
                          <a:solidFill>
                            <a:srgbClr val="232200"/>
                          </a:solidFill>
                          <a:latin typeface="Arial"/>
                          <a:cs typeface="Arial"/>
                        </a:rPr>
                        <a:t>the rules,</a:t>
                      </a:r>
                      <a:r>
                        <a:rPr sz="1800" spc="10" dirty="0">
                          <a:solidFill>
                            <a:srgbClr val="232200"/>
                          </a:solidFill>
                          <a:latin typeface="Arial"/>
                          <a:cs typeface="Arial"/>
                        </a:rPr>
                        <a:t> </a:t>
                      </a:r>
                      <a:r>
                        <a:rPr sz="1800" spc="-15" dirty="0">
                          <a:solidFill>
                            <a:srgbClr val="232200"/>
                          </a:solidFill>
                          <a:latin typeface="Arial"/>
                          <a:cs typeface="Arial"/>
                        </a:rPr>
                        <a:t>which</a:t>
                      </a:r>
                      <a:r>
                        <a:rPr sz="1800" spc="45" dirty="0">
                          <a:solidFill>
                            <a:srgbClr val="232200"/>
                          </a:solidFill>
                          <a:latin typeface="Arial"/>
                          <a:cs typeface="Arial"/>
                        </a:rPr>
                        <a:t> </a:t>
                      </a:r>
                      <a:r>
                        <a:rPr sz="1800" spc="-15" dirty="0">
                          <a:solidFill>
                            <a:srgbClr val="232200"/>
                          </a:solidFill>
                          <a:latin typeface="Arial"/>
                          <a:cs typeface="Arial"/>
                        </a:rPr>
                        <a:t>will</a:t>
                      </a:r>
                      <a:r>
                        <a:rPr sz="1800" spc="50" dirty="0">
                          <a:solidFill>
                            <a:srgbClr val="232200"/>
                          </a:solidFill>
                          <a:latin typeface="Arial"/>
                          <a:cs typeface="Arial"/>
                        </a:rPr>
                        <a:t> </a:t>
                      </a:r>
                      <a:r>
                        <a:rPr sz="1800" spc="-10" dirty="0">
                          <a:solidFill>
                            <a:srgbClr val="232200"/>
                          </a:solidFill>
                          <a:latin typeface="Arial"/>
                          <a:cs typeface="Arial"/>
                        </a:rPr>
                        <a:t>include</a:t>
                      </a:r>
                      <a:r>
                        <a:rPr sz="1800" spc="25" dirty="0">
                          <a:solidFill>
                            <a:srgbClr val="232200"/>
                          </a:solidFill>
                          <a:latin typeface="Arial"/>
                          <a:cs typeface="Arial"/>
                        </a:rPr>
                        <a:t> </a:t>
                      </a:r>
                      <a:r>
                        <a:rPr sz="1800" dirty="0">
                          <a:solidFill>
                            <a:srgbClr val="232200"/>
                          </a:solidFill>
                          <a:latin typeface="Arial"/>
                          <a:cs typeface="Arial"/>
                        </a:rPr>
                        <a:t>a</a:t>
                      </a:r>
                      <a:r>
                        <a:rPr sz="1800" spc="-5" dirty="0">
                          <a:solidFill>
                            <a:srgbClr val="232200"/>
                          </a:solidFill>
                          <a:latin typeface="Arial"/>
                          <a:cs typeface="Arial"/>
                        </a:rPr>
                        <a:t> prospective</a:t>
                      </a:r>
                      <a:r>
                        <a:rPr sz="1800" spc="15" dirty="0">
                          <a:solidFill>
                            <a:srgbClr val="232200"/>
                          </a:solidFill>
                          <a:latin typeface="Arial"/>
                          <a:cs typeface="Arial"/>
                        </a:rPr>
                        <a:t> </a:t>
                      </a:r>
                      <a:r>
                        <a:rPr sz="1800" spc="-10" dirty="0">
                          <a:solidFill>
                            <a:srgbClr val="232200"/>
                          </a:solidFill>
                          <a:latin typeface="Arial"/>
                          <a:cs typeface="Arial"/>
                        </a:rPr>
                        <a:t>applicability </a:t>
                      </a:r>
                      <a:r>
                        <a:rPr sz="1800" spc="-5" dirty="0">
                          <a:solidFill>
                            <a:srgbClr val="232200"/>
                          </a:solidFill>
                          <a:latin typeface="Arial"/>
                          <a:cs typeface="Arial"/>
                        </a:rPr>
                        <a:t> </a:t>
                      </a:r>
                      <a:r>
                        <a:rPr sz="1800" spc="-10" dirty="0">
                          <a:solidFill>
                            <a:srgbClr val="232200"/>
                          </a:solidFill>
                          <a:latin typeface="Arial"/>
                          <a:cs typeface="Arial"/>
                        </a:rPr>
                        <a:t>date,</a:t>
                      </a:r>
                      <a:r>
                        <a:rPr sz="1800" dirty="0">
                          <a:solidFill>
                            <a:srgbClr val="232200"/>
                          </a:solidFill>
                          <a:latin typeface="Arial"/>
                          <a:cs typeface="Arial"/>
                        </a:rPr>
                        <a:t> </a:t>
                      </a:r>
                      <a:r>
                        <a:rPr sz="1800" spc="-5" dirty="0">
                          <a:solidFill>
                            <a:srgbClr val="232200"/>
                          </a:solidFill>
                          <a:latin typeface="Arial"/>
                          <a:cs typeface="Arial"/>
                        </a:rPr>
                        <a:t>are </a:t>
                      </a:r>
                      <a:r>
                        <a:rPr sz="1800" spc="-10" dirty="0">
                          <a:solidFill>
                            <a:srgbClr val="232200"/>
                          </a:solidFill>
                          <a:latin typeface="Arial"/>
                          <a:cs typeface="Arial"/>
                        </a:rPr>
                        <a:t>issued.</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2"/>
                  </a:ext>
                </a:extLst>
              </a:tr>
              <a:tr h="2316480">
                <a:tc>
                  <a:txBody>
                    <a:bodyPr/>
                    <a:lstStyle/>
                    <a:p>
                      <a:pPr marL="90805">
                        <a:lnSpc>
                          <a:spcPct val="100000"/>
                        </a:lnSpc>
                        <a:spcBef>
                          <a:spcPts val="310"/>
                        </a:spcBef>
                      </a:pPr>
                      <a:r>
                        <a:rPr sz="1800" b="1" spc="-5" dirty="0">
                          <a:solidFill>
                            <a:srgbClr val="232200"/>
                          </a:solidFill>
                          <a:latin typeface="Arial"/>
                          <a:cs typeface="Arial"/>
                        </a:rPr>
                        <a:t>Summary</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marR="160655">
                        <a:lnSpc>
                          <a:spcPct val="100000"/>
                        </a:lnSpc>
                        <a:spcBef>
                          <a:spcPts val="320"/>
                        </a:spcBef>
                      </a:pPr>
                      <a:r>
                        <a:rPr sz="1200" spc="-5" dirty="0">
                          <a:solidFill>
                            <a:srgbClr val="232200"/>
                          </a:solidFill>
                          <a:latin typeface="Arial"/>
                          <a:cs typeface="Arial"/>
                        </a:rPr>
                        <a:t>Requires </a:t>
                      </a:r>
                      <a:r>
                        <a:rPr sz="1200" dirty="0">
                          <a:solidFill>
                            <a:srgbClr val="232200"/>
                          </a:solidFill>
                          <a:latin typeface="Arial"/>
                          <a:cs typeface="Arial"/>
                        </a:rPr>
                        <a:t>a </a:t>
                      </a:r>
                      <a:r>
                        <a:rPr sz="1200" spc="-5" dirty="0">
                          <a:solidFill>
                            <a:srgbClr val="232200"/>
                          </a:solidFill>
                          <a:latin typeface="Arial"/>
                          <a:cs typeface="Arial"/>
                        </a:rPr>
                        <a:t>group health plan </a:t>
                      </a:r>
                      <a:r>
                        <a:rPr sz="1200" dirty="0">
                          <a:solidFill>
                            <a:srgbClr val="232200"/>
                          </a:solidFill>
                          <a:latin typeface="Arial"/>
                          <a:cs typeface="Arial"/>
                        </a:rPr>
                        <a:t>or </a:t>
                      </a:r>
                      <a:r>
                        <a:rPr sz="1200" spc="-5" dirty="0">
                          <a:solidFill>
                            <a:srgbClr val="232200"/>
                          </a:solidFill>
                          <a:latin typeface="Arial"/>
                          <a:cs typeface="Arial"/>
                        </a:rPr>
                        <a:t>health insurance issuer </a:t>
                      </a:r>
                      <a:r>
                        <a:rPr sz="1200" dirty="0">
                          <a:solidFill>
                            <a:srgbClr val="232200"/>
                          </a:solidFill>
                          <a:latin typeface="Arial"/>
                          <a:cs typeface="Arial"/>
                        </a:rPr>
                        <a:t>to </a:t>
                      </a:r>
                      <a:r>
                        <a:rPr sz="1200" spc="-5" dirty="0">
                          <a:solidFill>
                            <a:srgbClr val="232200"/>
                          </a:solidFill>
                          <a:latin typeface="Arial"/>
                          <a:cs typeface="Arial"/>
                        </a:rPr>
                        <a:t>provide </a:t>
                      </a:r>
                      <a:r>
                        <a:rPr sz="1200" dirty="0">
                          <a:solidFill>
                            <a:srgbClr val="232200"/>
                          </a:solidFill>
                          <a:latin typeface="Arial"/>
                          <a:cs typeface="Arial"/>
                        </a:rPr>
                        <a:t>90 </a:t>
                      </a:r>
                      <a:r>
                        <a:rPr sz="1200" spc="-5" dirty="0">
                          <a:solidFill>
                            <a:srgbClr val="232200"/>
                          </a:solidFill>
                          <a:latin typeface="Arial"/>
                          <a:cs typeface="Arial"/>
                        </a:rPr>
                        <a:t>days </a:t>
                      </a:r>
                      <a:r>
                        <a:rPr sz="1200" dirty="0">
                          <a:solidFill>
                            <a:srgbClr val="232200"/>
                          </a:solidFill>
                          <a:latin typeface="Arial"/>
                          <a:cs typeface="Arial"/>
                        </a:rPr>
                        <a:t>of </a:t>
                      </a:r>
                      <a:r>
                        <a:rPr sz="1200" spc="-5" dirty="0">
                          <a:solidFill>
                            <a:srgbClr val="232200"/>
                          </a:solidFill>
                          <a:latin typeface="Arial"/>
                          <a:cs typeface="Arial"/>
                        </a:rPr>
                        <a:t>continued, in-network care </a:t>
                      </a:r>
                      <a:r>
                        <a:rPr sz="1200" dirty="0">
                          <a:solidFill>
                            <a:srgbClr val="232200"/>
                          </a:solidFill>
                          <a:latin typeface="Arial"/>
                          <a:cs typeface="Arial"/>
                        </a:rPr>
                        <a:t>for </a:t>
                      </a:r>
                      <a:r>
                        <a:rPr sz="1200" spc="-320" dirty="0">
                          <a:solidFill>
                            <a:srgbClr val="232200"/>
                          </a:solidFill>
                          <a:latin typeface="Arial"/>
                          <a:cs typeface="Arial"/>
                        </a:rPr>
                        <a:t> </a:t>
                      </a:r>
                      <a:r>
                        <a:rPr sz="1200" spc="-5" dirty="0">
                          <a:solidFill>
                            <a:srgbClr val="232200"/>
                          </a:solidFill>
                          <a:latin typeface="Arial"/>
                          <a:cs typeface="Arial"/>
                        </a:rPr>
                        <a:t>continuing care patients if </a:t>
                      </a:r>
                      <a:r>
                        <a:rPr sz="1200" dirty="0">
                          <a:solidFill>
                            <a:srgbClr val="232200"/>
                          </a:solidFill>
                          <a:latin typeface="Arial"/>
                          <a:cs typeface="Arial"/>
                        </a:rPr>
                        <a:t>a </a:t>
                      </a:r>
                      <a:r>
                        <a:rPr sz="1200" spc="-5" dirty="0">
                          <a:solidFill>
                            <a:srgbClr val="232200"/>
                          </a:solidFill>
                          <a:latin typeface="Arial"/>
                          <a:cs typeface="Arial"/>
                        </a:rPr>
                        <a:t>provider </a:t>
                      </a:r>
                      <a:r>
                        <a:rPr sz="1200" dirty="0">
                          <a:solidFill>
                            <a:srgbClr val="232200"/>
                          </a:solidFill>
                          <a:latin typeface="Arial"/>
                          <a:cs typeface="Arial"/>
                        </a:rPr>
                        <a:t>or </a:t>
                      </a:r>
                      <a:r>
                        <a:rPr sz="1200" spc="-5" dirty="0">
                          <a:solidFill>
                            <a:srgbClr val="232200"/>
                          </a:solidFill>
                          <a:latin typeface="Arial"/>
                          <a:cs typeface="Arial"/>
                        </a:rPr>
                        <a:t>facility leaves </a:t>
                      </a:r>
                      <a:r>
                        <a:rPr sz="1200" dirty="0">
                          <a:solidFill>
                            <a:srgbClr val="232200"/>
                          </a:solidFill>
                          <a:latin typeface="Arial"/>
                          <a:cs typeface="Arial"/>
                        </a:rPr>
                        <a:t>the </a:t>
                      </a:r>
                      <a:r>
                        <a:rPr sz="1200" spc="-5" dirty="0">
                          <a:solidFill>
                            <a:srgbClr val="232200"/>
                          </a:solidFill>
                          <a:latin typeface="Arial"/>
                          <a:cs typeface="Arial"/>
                        </a:rPr>
                        <a:t>network.</a:t>
                      </a:r>
                      <a:r>
                        <a:rPr sz="1200" dirty="0">
                          <a:solidFill>
                            <a:srgbClr val="232200"/>
                          </a:solidFill>
                          <a:latin typeface="Arial"/>
                          <a:cs typeface="Arial"/>
                        </a:rPr>
                        <a:t> </a:t>
                      </a:r>
                      <a:r>
                        <a:rPr sz="1200" spc="-5" dirty="0">
                          <a:solidFill>
                            <a:srgbClr val="232200"/>
                          </a:solidFill>
                          <a:latin typeface="Arial"/>
                          <a:cs typeface="Arial"/>
                        </a:rPr>
                        <a:t>Continuing care patients generally are </a:t>
                      </a:r>
                      <a:r>
                        <a:rPr sz="1200" dirty="0">
                          <a:solidFill>
                            <a:srgbClr val="232200"/>
                          </a:solidFill>
                          <a:latin typeface="Arial"/>
                          <a:cs typeface="Arial"/>
                        </a:rPr>
                        <a:t> </a:t>
                      </a:r>
                      <a:r>
                        <a:rPr sz="1200" spc="-5" dirty="0">
                          <a:solidFill>
                            <a:srgbClr val="232200"/>
                          </a:solidFill>
                          <a:latin typeface="Arial"/>
                          <a:cs typeface="Arial"/>
                        </a:rPr>
                        <a:t>individuals who are undergoing </a:t>
                      </a:r>
                      <a:r>
                        <a:rPr sz="1200" dirty="0">
                          <a:solidFill>
                            <a:srgbClr val="232200"/>
                          </a:solidFill>
                          <a:latin typeface="Arial"/>
                          <a:cs typeface="Arial"/>
                        </a:rPr>
                        <a:t>treatment for a </a:t>
                      </a:r>
                      <a:r>
                        <a:rPr sz="1200" spc="-5" dirty="0">
                          <a:solidFill>
                            <a:srgbClr val="232200"/>
                          </a:solidFill>
                          <a:latin typeface="Arial"/>
                          <a:cs typeface="Arial"/>
                        </a:rPr>
                        <a:t>serious </a:t>
                      </a:r>
                      <a:r>
                        <a:rPr sz="1200" dirty="0">
                          <a:solidFill>
                            <a:srgbClr val="232200"/>
                          </a:solidFill>
                          <a:latin typeface="Arial"/>
                          <a:cs typeface="Arial"/>
                        </a:rPr>
                        <a:t>and complex </a:t>
                      </a:r>
                      <a:r>
                        <a:rPr sz="1200" spc="-5" dirty="0">
                          <a:solidFill>
                            <a:srgbClr val="232200"/>
                          </a:solidFill>
                          <a:latin typeface="Arial"/>
                          <a:cs typeface="Arial"/>
                        </a:rPr>
                        <a:t>condition, pregnant, receiving inpatient </a:t>
                      </a:r>
                      <a:r>
                        <a:rPr sz="1200" dirty="0">
                          <a:solidFill>
                            <a:srgbClr val="232200"/>
                          </a:solidFill>
                          <a:latin typeface="Arial"/>
                          <a:cs typeface="Arial"/>
                        </a:rPr>
                        <a:t> </a:t>
                      </a:r>
                      <a:r>
                        <a:rPr sz="1200" spc="-5" dirty="0">
                          <a:solidFill>
                            <a:srgbClr val="232200"/>
                          </a:solidFill>
                          <a:latin typeface="Arial"/>
                          <a:cs typeface="Arial"/>
                        </a:rPr>
                        <a:t>care,</a:t>
                      </a:r>
                      <a:r>
                        <a:rPr sz="1200" spc="-10" dirty="0">
                          <a:solidFill>
                            <a:srgbClr val="232200"/>
                          </a:solidFill>
                          <a:latin typeface="Arial"/>
                          <a:cs typeface="Arial"/>
                        </a:rPr>
                        <a:t> </a:t>
                      </a:r>
                      <a:r>
                        <a:rPr sz="1200" spc="-5" dirty="0">
                          <a:solidFill>
                            <a:srgbClr val="232200"/>
                          </a:solidFill>
                          <a:latin typeface="Arial"/>
                          <a:cs typeface="Arial"/>
                        </a:rPr>
                        <a:t>scheduled</a:t>
                      </a:r>
                      <a:r>
                        <a:rPr sz="1200" spc="-45" dirty="0">
                          <a:solidFill>
                            <a:srgbClr val="232200"/>
                          </a:solidFill>
                          <a:latin typeface="Arial"/>
                          <a:cs typeface="Arial"/>
                        </a:rPr>
                        <a:t> </a:t>
                      </a:r>
                      <a:r>
                        <a:rPr sz="1200" dirty="0">
                          <a:solidFill>
                            <a:srgbClr val="232200"/>
                          </a:solidFill>
                          <a:latin typeface="Arial"/>
                          <a:cs typeface="Arial"/>
                        </a:rPr>
                        <a:t>for</a:t>
                      </a:r>
                      <a:r>
                        <a:rPr sz="1200" spc="-15" dirty="0">
                          <a:solidFill>
                            <a:srgbClr val="232200"/>
                          </a:solidFill>
                          <a:latin typeface="Arial"/>
                          <a:cs typeface="Arial"/>
                        </a:rPr>
                        <a:t> </a:t>
                      </a:r>
                      <a:r>
                        <a:rPr sz="1200" spc="-5" dirty="0">
                          <a:solidFill>
                            <a:srgbClr val="232200"/>
                          </a:solidFill>
                          <a:latin typeface="Arial"/>
                          <a:cs typeface="Arial"/>
                        </a:rPr>
                        <a:t>non-elective</a:t>
                      </a:r>
                      <a:r>
                        <a:rPr sz="1200" spc="-20" dirty="0">
                          <a:solidFill>
                            <a:srgbClr val="232200"/>
                          </a:solidFill>
                          <a:latin typeface="Arial"/>
                          <a:cs typeface="Arial"/>
                        </a:rPr>
                        <a:t> </a:t>
                      </a:r>
                      <a:r>
                        <a:rPr sz="1200" spc="-15" dirty="0">
                          <a:solidFill>
                            <a:srgbClr val="232200"/>
                          </a:solidFill>
                          <a:latin typeface="Arial"/>
                          <a:cs typeface="Arial"/>
                        </a:rPr>
                        <a:t>surgery,</a:t>
                      </a:r>
                      <a:r>
                        <a:rPr sz="1200" spc="5" dirty="0">
                          <a:solidFill>
                            <a:srgbClr val="232200"/>
                          </a:solidFill>
                          <a:latin typeface="Arial"/>
                          <a:cs typeface="Arial"/>
                        </a:rPr>
                        <a:t> </a:t>
                      </a:r>
                      <a:r>
                        <a:rPr sz="1200" dirty="0">
                          <a:solidFill>
                            <a:srgbClr val="232200"/>
                          </a:solidFill>
                          <a:latin typeface="Arial"/>
                          <a:cs typeface="Arial"/>
                        </a:rPr>
                        <a:t>or</a:t>
                      </a:r>
                      <a:r>
                        <a:rPr sz="1200" spc="-15" dirty="0">
                          <a:solidFill>
                            <a:srgbClr val="232200"/>
                          </a:solidFill>
                          <a:latin typeface="Arial"/>
                          <a:cs typeface="Arial"/>
                        </a:rPr>
                        <a:t> </a:t>
                      </a:r>
                      <a:r>
                        <a:rPr sz="1200" spc="-5" dirty="0">
                          <a:solidFill>
                            <a:srgbClr val="232200"/>
                          </a:solidFill>
                          <a:latin typeface="Arial"/>
                          <a:cs typeface="Arial"/>
                        </a:rPr>
                        <a:t>terminally</a:t>
                      </a:r>
                      <a:r>
                        <a:rPr sz="1200" spc="-25" dirty="0">
                          <a:solidFill>
                            <a:srgbClr val="232200"/>
                          </a:solidFill>
                          <a:latin typeface="Arial"/>
                          <a:cs typeface="Arial"/>
                        </a:rPr>
                        <a:t> </a:t>
                      </a:r>
                      <a:r>
                        <a:rPr sz="1200" spc="-5" dirty="0">
                          <a:solidFill>
                            <a:srgbClr val="232200"/>
                          </a:solidFill>
                          <a:latin typeface="Arial"/>
                          <a:cs typeface="Arial"/>
                        </a:rPr>
                        <a:t>ill.</a:t>
                      </a:r>
                      <a:endParaRPr sz="1200" dirty="0">
                        <a:latin typeface="Arial"/>
                        <a:cs typeface="Arial"/>
                      </a:endParaRPr>
                    </a:p>
                    <a:p>
                      <a:pPr>
                        <a:lnSpc>
                          <a:spcPct val="100000"/>
                        </a:lnSpc>
                        <a:spcBef>
                          <a:spcPts val="5"/>
                        </a:spcBef>
                      </a:pPr>
                      <a:endParaRPr sz="1250" dirty="0">
                        <a:latin typeface="Times New Roman"/>
                        <a:cs typeface="Times New Roman"/>
                      </a:endParaRPr>
                    </a:p>
                    <a:p>
                      <a:pPr marL="90805" marR="457200">
                        <a:lnSpc>
                          <a:spcPct val="100000"/>
                        </a:lnSpc>
                      </a:pPr>
                      <a:r>
                        <a:rPr sz="1200" dirty="0">
                          <a:solidFill>
                            <a:srgbClr val="232200"/>
                          </a:solidFill>
                          <a:latin typeface="Arial"/>
                          <a:cs typeface="Arial"/>
                        </a:rPr>
                        <a:t>The </a:t>
                      </a:r>
                      <a:r>
                        <a:rPr sz="1200" spc="-5" dirty="0">
                          <a:solidFill>
                            <a:srgbClr val="232200"/>
                          </a:solidFill>
                          <a:latin typeface="Arial"/>
                          <a:cs typeface="Arial"/>
                        </a:rPr>
                        <a:t>group health plan </a:t>
                      </a:r>
                      <a:r>
                        <a:rPr sz="1200" dirty="0">
                          <a:solidFill>
                            <a:srgbClr val="232200"/>
                          </a:solidFill>
                          <a:latin typeface="Arial"/>
                          <a:cs typeface="Arial"/>
                        </a:rPr>
                        <a:t>or </a:t>
                      </a:r>
                      <a:r>
                        <a:rPr sz="1200" spc="-5" dirty="0">
                          <a:solidFill>
                            <a:srgbClr val="232200"/>
                          </a:solidFill>
                          <a:latin typeface="Arial"/>
                          <a:cs typeface="Arial"/>
                        </a:rPr>
                        <a:t>health insurance issuer is </a:t>
                      </a:r>
                      <a:r>
                        <a:rPr sz="1200" dirty="0">
                          <a:solidFill>
                            <a:srgbClr val="232200"/>
                          </a:solidFill>
                          <a:latin typeface="Arial"/>
                          <a:cs typeface="Arial"/>
                        </a:rPr>
                        <a:t>to notify </a:t>
                      </a:r>
                      <a:r>
                        <a:rPr sz="1200" spc="-5" dirty="0">
                          <a:solidFill>
                            <a:srgbClr val="232200"/>
                          </a:solidFill>
                          <a:latin typeface="Arial"/>
                          <a:cs typeface="Arial"/>
                        </a:rPr>
                        <a:t>continuing care patients if their providers </a:t>
                      </a:r>
                      <a:r>
                        <a:rPr sz="1200" dirty="0">
                          <a:solidFill>
                            <a:srgbClr val="232200"/>
                          </a:solidFill>
                          <a:latin typeface="Arial"/>
                          <a:cs typeface="Arial"/>
                        </a:rPr>
                        <a:t>or </a:t>
                      </a:r>
                      <a:r>
                        <a:rPr sz="1200" spc="-320" dirty="0">
                          <a:solidFill>
                            <a:srgbClr val="232200"/>
                          </a:solidFill>
                          <a:latin typeface="Arial"/>
                          <a:cs typeface="Arial"/>
                        </a:rPr>
                        <a:t> </a:t>
                      </a:r>
                      <a:r>
                        <a:rPr sz="1200" spc="-5" dirty="0">
                          <a:solidFill>
                            <a:srgbClr val="232200"/>
                          </a:solidFill>
                          <a:latin typeface="Arial"/>
                          <a:cs typeface="Arial"/>
                        </a:rPr>
                        <a:t>facilities leave </a:t>
                      </a:r>
                      <a:r>
                        <a:rPr sz="1200" dirty="0">
                          <a:solidFill>
                            <a:srgbClr val="232200"/>
                          </a:solidFill>
                          <a:latin typeface="Arial"/>
                          <a:cs typeface="Arial"/>
                        </a:rPr>
                        <a:t>the </a:t>
                      </a:r>
                      <a:r>
                        <a:rPr sz="1200" spc="-5" dirty="0">
                          <a:solidFill>
                            <a:srgbClr val="232200"/>
                          </a:solidFill>
                          <a:latin typeface="Arial"/>
                          <a:cs typeface="Arial"/>
                        </a:rPr>
                        <a:t>network </a:t>
                      </a:r>
                      <a:r>
                        <a:rPr sz="1200" dirty="0">
                          <a:solidFill>
                            <a:srgbClr val="232200"/>
                          </a:solidFill>
                          <a:latin typeface="Arial"/>
                          <a:cs typeface="Arial"/>
                        </a:rPr>
                        <a:t>and </a:t>
                      </a:r>
                      <a:r>
                        <a:rPr sz="1200" spc="-5" dirty="0">
                          <a:solidFill>
                            <a:srgbClr val="232200"/>
                          </a:solidFill>
                          <a:latin typeface="Arial"/>
                          <a:cs typeface="Arial"/>
                        </a:rPr>
                        <a:t>provide </a:t>
                      </a:r>
                      <a:r>
                        <a:rPr sz="1200" dirty="0">
                          <a:solidFill>
                            <a:srgbClr val="232200"/>
                          </a:solidFill>
                          <a:latin typeface="Arial"/>
                          <a:cs typeface="Arial"/>
                        </a:rPr>
                        <a:t>the </a:t>
                      </a:r>
                      <a:r>
                        <a:rPr sz="1200" spc="-5" dirty="0">
                          <a:solidFill>
                            <a:srgbClr val="232200"/>
                          </a:solidFill>
                          <a:latin typeface="Arial"/>
                          <a:cs typeface="Arial"/>
                        </a:rPr>
                        <a:t>option </a:t>
                      </a:r>
                      <a:r>
                        <a:rPr sz="1200" dirty="0">
                          <a:solidFill>
                            <a:srgbClr val="232200"/>
                          </a:solidFill>
                          <a:latin typeface="Arial"/>
                          <a:cs typeface="Arial"/>
                        </a:rPr>
                        <a:t>to </a:t>
                      </a:r>
                      <a:r>
                        <a:rPr sz="1200" spc="-5" dirty="0">
                          <a:solidFill>
                            <a:srgbClr val="232200"/>
                          </a:solidFill>
                          <a:latin typeface="Arial"/>
                          <a:cs typeface="Arial"/>
                        </a:rPr>
                        <a:t>continue care </a:t>
                      </a:r>
                      <a:r>
                        <a:rPr sz="1200" dirty="0">
                          <a:solidFill>
                            <a:srgbClr val="232200"/>
                          </a:solidFill>
                          <a:latin typeface="Arial"/>
                          <a:cs typeface="Arial"/>
                        </a:rPr>
                        <a:t>for the </a:t>
                      </a:r>
                      <a:r>
                        <a:rPr sz="1200" spc="-5" dirty="0">
                          <a:solidFill>
                            <a:srgbClr val="232200"/>
                          </a:solidFill>
                          <a:latin typeface="Arial"/>
                          <a:cs typeface="Arial"/>
                        </a:rPr>
                        <a:t>lesser </a:t>
                      </a:r>
                      <a:r>
                        <a:rPr sz="1200" dirty="0">
                          <a:solidFill>
                            <a:srgbClr val="232200"/>
                          </a:solidFill>
                          <a:latin typeface="Arial"/>
                          <a:cs typeface="Arial"/>
                        </a:rPr>
                        <a:t>of 90 </a:t>
                      </a:r>
                      <a:r>
                        <a:rPr sz="1200" spc="-5" dirty="0">
                          <a:solidFill>
                            <a:srgbClr val="232200"/>
                          </a:solidFill>
                          <a:latin typeface="Arial"/>
                          <a:cs typeface="Arial"/>
                        </a:rPr>
                        <a:t>days </a:t>
                      </a:r>
                      <a:r>
                        <a:rPr sz="1200" dirty="0">
                          <a:solidFill>
                            <a:srgbClr val="232200"/>
                          </a:solidFill>
                          <a:latin typeface="Arial"/>
                          <a:cs typeface="Arial"/>
                        </a:rPr>
                        <a:t>or </a:t>
                      </a:r>
                      <a:r>
                        <a:rPr sz="1200" spc="-5" dirty="0">
                          <a:solidFill>
                            <a:srgbClr val="232200"/>
                          </a:solidFill>
                          <a:latin typeface="Arial"/>
                          <a:cs typeface="Arial"/>
                        </a:rPr>
                        <a:t>until </a:t>
                      </a:r>
                      <a:r>
                        <a:rPr sz="1200" dirty="0">
                          <a:solidFill>
                            <a:srgbClr val="232200"/>
                          </a:solidFill>
                          <a:latin typeface="Arial"/>
                          <a:cs typeface="Arial"/>
                        </a:rPr>
                        <a:t>the </a:t>
                      </a:r>
                      <a:r>
                        <a:rPr sz="1200" spc="5" dirty="0">
                          <a:solidFill>
                            <a:srgbClr val="232200"/>
                          </a:solidFill>
                          <a:latin typeface="Arial"/>
                          <a:cs typeface="Arial"/>
                        </a:rPr>
                        <a:t> </a:t>
                      </a:r>
                      <a:r>
                        <a:rPr sz="1200" spc="-5" dirty="0">
                          <a:solidFill>
                            <a:srgbClr val="232200"/>
                          </a:solidFill>
                          <a:latin typeface="Arial"/>
                          <a:cs typeface="Arial"/>
                        </a:rPr>
                        <a:t>individual</a:t>
                      </a:r>
                      <a:r>
                        <a:rPr sz="1200" spc="-40" dirty="0">
                          <a:solidFill>
                            <a:srgbClr val="232200"/>
                          </a:solidFill>
                          <a:latin typeface="Arial"/>
                          <a:cs typeface="Arial"/>
                        </a:rPr>
                        <a:t> </a:t>
                      </a:r>
                      <a:r>
                        <a:rPr sz="1200" spc="-5" dirty="0">
                          <a:solidFill>
                            <a:srgbClr val="232200"/>
                          </a:solidFill>
                          <a:latin typeface="Arial"/>
                          <a:cs typeface="Arial"/>
                        </a:rPr>
                        <a:t>is</a:t>
                      </a:r>
                      <a:r>
                        <a:rPr sz="1200" dirty="0">
                          <a:solidFill>
                            <a:srgbClr val="232200"/>
                          </a:solidFill>
                          <a:latin typeface="Arial"/>
                          <a:cs typeface="Arial"/>
                        </a:rPr>
                        <a:t> no</a:t>
                      </a:r>
                      <a:r>
                        <a:rPr sz="1200" spc="-20" dirty="0">
                          <a:solidFill>
                            <a:srgbClr val="232200"/>
                          </a:solidFill>
                          <a:latin typeface="Arial"/>
                          <a:cs typeface="Arial"/>
                        </a:rPr>
                        <a:t> </a:t>
                      </a:r>
                      <a:r>
                        <a:rPr sz="1200" spc="-5" dirty="0">
                          <a:solidFill>
                            <a:srgbClr val="232200"/>
                          </a:solidFill>
                          <a:latin typeface="Arial"/>
                          <a:cs typeface="Arial"/>
                        </a:rPr>
                        <a:t>longer</a:t>
                      </a:r>
                      <a:r>
                        <a:rPr sz="1200" spc="-30" dirty="0">
                          <a:solidFill>
                            <a:srgbClr val="232200"/>
                          </a:solidFill>
                          <a:latin typeface="Arial"/>
                          <a:cs typeface="Arial"/>
                        </a:rPr>
                        <a:t> </a:t>
                      </a:r>
                      <a:r>
                        <a:rPr sz="1200" dirty="0">
                          <a:solidFill>
                            <a:srgbClr val="232200"/>
                          </a:solidFill>
                          <a:latin typeface="Arial"/>
                          <a:cs typeface="Arial"/>
                        </a:rPr>
                        <a:t>a</a:t>
                      </a:r>
                      <a:r>
                        <a:rPr sz="1200" spc="5" dirty="0">
                          <a:solidFill>
                            <a:srgbClr val="232200"/>
                          </a:solidFill>
                          <a:latin typeface="Arial"/>
                          <a:cs typeface="Arial"/>
                        </a:rPr>
                        <a:t> </a:t>
                      </a:r>
                      <a:r>
                        <a:rPr sz="1200" spc="-5" dirty="0">
                          <a:solidFill>
                            <a:srgbClr val="232200"/>
                          </a:solidFill>
                          <a:latin typeface="Arial"/>
                          <a:cs typeface="Arial"/>
                        </a:rPr>
                        <a:t>continuing</a:t>
                      </a:r>
                      <a:r>
                        <a:rPr sz="1200" spc="-45" dirty="0">
                          <a:solidFill>
                            <a:srgbClr val="232200"/>
                          </a:solidFill>
                          <a:latin typeface="Arial"/>
                          <a:cs typeface="Arial"/>
                        </a:rPr>
                        <a:t> </a:t>
                      </a:r>
                      <a:r>
                        <a:rPr sz="1200" spc="-5" dirty="0">
                          <a:solidFill>
                            <a:srgbClr val="232200"/>
                          </a:solidFill>
                          <a:latin typeface="Arial"/>
                          <a:cs typeface="Arial"/>
                        </a:rPr>
                        <a:t>care patient.</a:t>
                      </a:r>
                      <a:endParaRPr sz="1200" dirty="0">
                        <a:latin typeface="Arial"/>
                        <a:cs typeface="Arial"/>
                      </a:endParaRPr>
                    </a:p>
                    <a:p>
                      <a:pPr>
                        <a:lnSpc>
                          <a:spcPct val="100000"/>
                        </a:lnSpc>
                      </a:pPr>
                      <a:endParaRPr sz="1250" dirty="0">
                        <a:latin typeface="Times New Roman"/>
                        <a:cs typeface="Times New Roman"/>
                      </a:endParaRPr>
                    </a:p>
                    <a:p>
                      <a:pPr marL="91440" marR="330200">
                        <a:lnSpc>
                          <a:spcPct val="100000"/>
                        </a:lnSpc>
                        <a:spcBef>
                          <a:spcPts val="5"/>
                        </a:spcBef>
                      </a:pPr>
                      <a:r>
                        <a:rPr sz="1200" spc="-5" dirty="0">
                          <a:solidFill>
                            <a:srgbClr val="232200"/>
                          </a:solidFill>
                          <a:latin typeface="Arial"/>
                          <a:cs typeface="Arial"/>
                        </a:rPr>
                        <a:t>Providers subject </a:t>
                      </a:r>
                      <a:r>
                        <a:rPr sz="1200" dirty="0">
                          <a:solidFill>
                            <a:srgbClr val="232200"/>
                          </a:solidFill>
                          <a:latin typeface="Arial"/>
                          <a:cs typeface="Arial"/>
                        </a:rPr>
                        <a:t>to </a:t>
                      </a:r>
                      <a:r>
                        <a:rPr sz="1200" spc="-5" dirty="0">
                          <a:solidFill>
                            <a:srgbClr val="232200"/>
                          </a:solidFill>
                          <a:latin typeface="Arial"/>
                          <a:cs typeface="Arial"/>
                        </a:rPr>
                        <a:t>this provision are </a:t>
                      </a:r>
                      <a:r>
                        <a:rPr sz="1200" dirty="0">
                          <a:solidFill>
                            <a:srgbClr val="232200"/>
                          </a:solidFill>
                          <a:latin typeface="Arial"/>
                          <a:cs typeface="Arial"/>
                        </a:rPr>
                        <a:t>to </a:t>
                      </a:r>
                      <a:r>
                        <a:rPr sz="1200" spc="-5" dirty="0">
                          <a:solidFill>
                            <a:srgbClr val="232200"/>
                          </a:solidFill>
                          <a:latin typeface="Arial"/>
                          <a:cs typeface="Arial"/>
                        </a:rPr>
                        <a:t>continue accepting in-network payment </a:t>
                      </a:r>
                      <a:r>
                        <a:rPr sz="1200" dirty="0">
                          <a:solidFill>
                            <a:srgbClr val="232200"/>
                          </a:solidFill>
                          <a:latin typeface="Arial"/>
                          <a:cs typeface="Arial"/>
                        </a:rPr>
                        <a:t>as </a:t>
                      </a:r>
                      <a:r>
                        <a:rPr sz="1200" spc="-5" dirty="0">
                          <a:solidFill>
                            <a:srgbClr val="232200"/>
                          </a:solidFill>
                          <a:latin typeface="Arial"/>
                          <a:cs typeface="Arial"/>
                        </a:rPr>
                        <a:t>payment in </a:t>
                      </a:r>
                      <a:r>
                        <a:rPr sz="1200" dirty="0">
                          <a:solidFill>
                            <a:srgbClr val="232200"/>
                          </a:solidFill>
                          <a:latin typeface="Arial"/>
                          <a:cs typeface="Arial"/>
                        </a:rPr>
                        <a:t>full and </a:t>
                      </a:r>
                      <a:r>
                        <a:rPr sz="1200" spc="5" dirty="0">
                          <a:solidFill>
                            <a:srgbClr val="232200"/>
                          </a:solidFill>
                          <a:latin typeface="Arial"/>
                          <a:cs typeface="Arial"/>
                        </a:rPr>
                        <a:t> </a:t>
                      </a:r>
                      <a:r>
                        <a:rPr sz="1200" spc="-5" dirty="0">
                          <a:solidFill>
                            <a:srgbClr val="232200"/>
                          </a:solidFill>
                          <a:latin typeface="Arial"/>
                          <a:cs typeface="Arial"/>
                        </a:rPr>
                        <a:t>otherwise </a:t>
                      </a:r>
                      <a:r>
                        <a:rPr sz="1200" dirty="0">
                          <a:solidFill>
                            <a:srgbClr val="232200"/>
                          </a:solidFill>
                          <a:latin typeface="Arial"/>
                          <a:cs typeface="Arial"/>
                        </a:rPr>
                        <a:t>comply </a:t>
                      </a:r>
                      <a:r>
                        <a:rPr sz="1200" spc="-5" dirty="0">
                          <a:solidFill>
                            <a:srgbClr val="232200"/>
                          </a:solidFill>
                          <a:latin typeface="Arial"/>
                          <a:cs typeface="Arial"/>
                        </a:rPr>
                        <a:t>with all policies, procedures </a:t>
                      </a:r>
                      <a:r>
                        <a:rPr sz="1200" dirty="0">
                          <a:solidFill>
                            <a:srgbClr val="232200"/>
                          </a:solidFill>
                          <a:latin typeface="Arial"/>
                          <a:cs typeface="Arial"/>
                        </a:rPr>
                        <a:t>and </a:t>
                      </a:r>
                      <a:r>
                        <a:rPr sz="1200" spc="-5" dirty="0">
                          <a:solidFill>
                            <a:srgbClr val="232200"/>
                          </a:solidFill>
                          <a:latin typeface="Arial"/>
                          <a:cs typeface="Arial"/>
                        </a:rPr>
                        <a:t>quality standards imposed </a:t>
                      </a:r>
                      <a:r>
                        <a:rPr sz="1200" dirty="0">
                          <a:solidFill>
                            <a:srgbClr val="232200"/>
                          </a:solidFill>
                          <a:latin typeface="Arial"/>
                          <a:cs typeface="Arial"/>
                        </a:rPr>
                        <a:t>by the </a:t>
                      </a:r>
                      <a:r>
                        <a:rPr sz="1200" spc="-5" dirty="0">
                          <a:solidFill>
                            <a:srgbClr val="232200"/>
                          </a:solidFill>
                          <a:latin typeface="Arial"/>
                          <a:cs typeface="Arial"/>
                        </a:rPr>
                        <a:t>plan </a:t>
                      </a:r>
                      <a:r>
                        <a:rPr sz="1200" dirty="0">
                          <a:solidFill>
                            <a:srgbClr val="232200"/>
                          </a:solidFill>
                          <a:latin typeface="Arial"/>
                          <a:cs typeface="Arial"/>
                        </a:rPr>
                        <a:t>or </a:t>
                      </a:r>
                      <a:r>
                        <a:rPr sz="1200" spc="-5" dirty="0">
                          <a:solidFill>
                            <a:srgbClr val="232200"/>
                          </a:solidFill>
                          <a:latin typeface="Arial"/>
                          <a:cs typeface="Arial"/>
                        </a:rPr>
                        <a:t>issuer </a:t>
                      </a:r>
                      <a:r>
                        <a:rPr sz="1200" dirty="0">
                          <a:solidFill>
                            <a:srgbClr val="232200"/>
                          </a:solidFill>
                          <a:latin typeface="Arial"/>
                          <a:cs typeface="Arial"/>
                        </a:rPr>
                        <a:t>for the </a:t>
                      </a:r>
                      <a:r>
                        <a:rPr sz="1200" spc="-320" dirty="0">
                          <a:solidFill>
                            <a:srgbClr val="232200"/>
                          </a:solidFill>
                          <a:latin typeface="Arial"/>
                          <a:cs typeface="Arial"/>
                        </a:rPr>
                        <a:t> </a:t>
                      </a:r>
                      <a:r>
                        <a:rPr sz="1200" spc="-5" dirty="0">
                          <a:solidFill>
                            <a:srgbClr val="232200"/>
                          </a:solidFill>
                          <a:latin typeface="Arial"/>
                          <a:cs typeface="Arial"/>
                        </a:rPr>
                        <a:t>continuing</a:t>
                      </a:r>
                      <a:r>
                        <a:rPr sz="1200" spc="-50" dirty="0">
                          <a:solidFill>
                            <a:srgbClr val="232200"/>
                          </a:solidFill>
                          <a:latin typeface="Arial"/>
                          <a:cs typeface="Arial"/>
                        </a:rPr>
                        <a:t> </a:t>
                      </a:r>
                      <a:r>
                        <a:rPr sz="1200" spc="-5" dirty="0">
                          <a:solidFill>
                            <a:srgbClr val="232200"/>
                          </a:solidFill>
                          <a:latin typeface="Arial"/>
                          <a:cs typeface="Arial"/>
                        </a:rPr>
                        <a:t>care patient.</a:t>
                      </a:r>
                      <a:endParaRPr sz="1200" dirty="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3"/>
                  </a:ext>
                </a:extLst>
              </a:tr>
              <a:tr h="555625">
                <a:tc>
                  <a:txBody>
                    <a:bodyPr/>
                    <a:lstStyle/>
                    <a:p>
                      <a:pPr marL="90805" marR="817244">
                        <a:lnSpc>
                          <a:spcPct val="100000"/>
                        </a:lnSpc>
                        <a:spcBef>
                          <a:spcPts val="55"/>
                        </a:spcBef>
                      </a:pPr>
                      <a:r>
                        <a:rPr lang="en-US" sz="1800" b="1" spc="-5" dirty="0" smtClean="0">
                          <a:solidFill>
                            <a:srgbClr val="232200"/>
                          </a:solidFill>
                          <a:latin typeface="Arial"/>
                          <a:cs typeface="Arial"/>
                        </a:rPr>
                        <a:t>PAI</a:t>
                      </a:r>
                      <a:endParaRPr sz="1800" dirty="0">
                        <a:latin typeface="Arial"/>
                        <a:cs typeface="Arial"/>
                      </a:endParaRPr>
                    </a:p>
                  </a:txBody>
                  <a:tcPr marL="0" marR="0" marT="6985" marB="0">
                    <a:lnL w="12700">
                      <a:solidFill>
                        <a:srgbClr val="FFFFFF"/>
                      </a:solidFill>
                      <a:prstDash val="solid"/>
                    </a:lnL>
                    <a:lnR w="12700">
                      <a:solidFill>
                        <a:srgbClr val="FFFFFF"/>
                      </a:solidFill>
                      <a:prstDash val="solid"/>
                    </a:lnR>
                    <a:lnT w="12700">
                      <a:solidFill>
                        <a:srgbClr val="FFFFFF"/>
                      </a:solidFill>
                      <a:prstDash val="solid"/>
                    </a:lnT>
                    <a:solidFill>
                      <a:srgbClr val="CAD2E2"/>
                    </a:solidFill>
                  </a:tcPr>
                </a:tc>
                <a:tc>
                  <a:txBody>
                    <a:bodyPr/>
                    <a:lstStyle/>
                    <a:p>
                      <a:pPr marL="90805" marR="333375">
                        <a:lnSpc>
                          <a:spcPct val="100000"/>
                        </a:lnSpc>
                        <a:spcBef>
                          <a:spcPts val="55"/>
                        </a:spcBef>
                      </a:pPr>
                      <a:r>
                        <a:rPr lang="en-US" sz="1800" spc="-10" dirty="0" smtClean="0">
                          <a:solidFill>
                            <a:srgbClr val="232200"/>
                          </a:solidFill>
                          <a:latin typeface="Arial"/>
                          <a:cs typeface="Arial"/>
                        </a:rPr>
                        <a:t>PAI </a:t>
                      </a:r>
                      <a:r>
                        <a:rPr lang="en-US" sz="1800" spc="-5" dirty="0" smtClean="0">
                          <a:solidFill>
                            <a:srgbClr val="232200"/>
                          </a:solidFill>
                          <a:latin typeface="Arial"/>
                          <a:cs typeface="Arial"/>
                        </a:rPr>
                        <a:t>has</a:t>
                      </a:r>
                      <a:r>
                        <a:rPr lang="en-US" sz="1800" spc="-5" baseline="0" dirty="0" smtClean="0">
                          <a:solidFill>
                            <a:srgbClr val="232200"/>
                          </a:solidFill>
                          <a:latin typeface="Arial"/>
                          <a:cs typeface="Arial"/>
                        </a:rPr>
                        <a:t> implemented procedures to identify and to provide the appropriate notification to members impacted by this provision.</a:t>
                      </a:r>
                      <a:endParaRPr sz="1800" dirty="0">
                        <a:latin typeface="Arial"/>
                        <a:cs typeface="Arial"/>
                      </a:endParaRPr>
                    </a:p>
                  </a:txBody>
                  <a:tcPr marL="0" marR="0" marT="6985" marB="0">
                    <a:lnL w="12700">
                      <a:solidFill>
                        <a:srgbClr val="FFFFFF"/>
                      </a:solidFill>
                      <a:prstDash val="solid"/>
                    </a:lnL>
                    <a:lnR w="12700">
                      <a:solidFill>
                        <a:srgbClr val="FFFFFF"/>
                      </a:solidFill>
                      <a:prstDash val="solid"/>
                    </a:lnR>
                    <a:lnT w="12700">
                      <a:solidFill>
                        <a:srgbClr val="FFFFFF"/>
                      </a:solidFill>
                      <a:prstDash val="solid"/>
                    </a:lnT>
                    <a:solidFill>
                      <a:srgbClr val="CAD2E2"/>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9" y="548132"/>
            <a:ext cx="5445760" cy="513715"/>
          </a:xfrm>
          <a:prstGeom prst="rect">
            <a:avLst/>
          </a:prstGeom>
        </p:spPr>
        <p:txBody>
          <a:bodyPr vert="horz" wrap="square" lIns="0" tIns="13335" rIns="0" bIns="0" rtlCol="0">
            <a:spAutoFit/>
          </a:bodyPr>
          <a:lstStyle/>
          <a:p>
            <a:pPr marL="12700">
              <a:lnSpc>
                <a:spcPct val="100000"/>
              </a:lnSpc>
              <a:spcBef>
                <a:spcPts val="105"/>
              </a:spcBef>
            </a:pPr>
            <a:r>
              <a:rPr sz="3200" spc="-5" dirty="0">
                <a:solidFill>
                  <a:srgbClr val="002C6C"/>
                </a:solidFill>
              </a:rPr>
              <a:t>Flexible</a:t>
            </a:r>
            <a:r>
              <a:rPr sz="3200" spc="-45" dirty="0">
                <a:solidFill>
                  <a:srgbClr val="002C6C"/>
                </a:solidFill>
              </a:rPr>
              <a:t> </a:t>
            </a:r>
            <a:r>
              <a:rPr sz="3200" spc="-5" dirty="0">
                <a:solidFill>
                  <a:srgbClr val="002C6C"/>
                </a:solidFill>
              </a:rPr>
              <a:t>Spending</a:t>
            </a:r>
            <a:r>
              <a:rPr sz="3200" spc="-180" dirty="0">
                <a:solidFill>
                  <a:srgbClr val="002C6C"/>
                </a:solidFill>
              </a:rPr>
              <a:t> </a:t>
            </a:r>
            <a:r>
              <a:rPr sz="3200" spc="-5" dirty="0">
                <a:solidFill>
                  <a:srgbClr val="002C6C"/>
                </a:solidFill>
              </a:rPr>
              <a:t>Accounts</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129320985"/>
              </p:ext>
            </p:extLst>
          </p:nvPr>
        </p:nvGraphicFramePr>
        <p:xfrm>
          <a:off x="725168" y="1540770"/>
          <a:ext cx="10234295" cy="4997450"/>
        </p:xfrm>
        <a:graphic>
          <a:graphicData uri="http://schemas.openxmlformats.org/drawingml/2006/table">
            <a:tbl>
              <a:tblPr firstRow="1" bandRow="1">
                <a:tableStyleId>{2D5ABB26-0587-4C30-8999-92F81FD0307C}</a:tableStyleId>
              </a:tblPr>
              <a:tblGrid>
                <a:gridCol w="2743200">
                  <a:extLst>
                    <a:ext uri="{9D8B030D-6E8A-4147-A177-3AD203B41FA5}">
                      <a16:colId xmlns:a16="http://schemas.microsoft.com/office/drawing/2014/main" val="20000"/>
                    </a:ext>
                  </a:extLst>
                </a:gridCol>
                <a:gridCol w="7491095">
                  <a:extLst>
                    <a:ext uri="{9D8B030D-6E8A-4147-A177-3AD203B41FA5}">
                      <a16:colId xmlns:a16="http://schemas.microsoft.com/office/drawing/2014/main" val="20001"/>
                    </a:ext>
                  </a:extLst>
                </a:gridCol>
              </a:tblGrid>
              <a:tr h="640080">
                <a:tc>
                  <a:txBody>
                    <a:bodyPr/>
                    <a:lstStyle/>
                    <a:p>
                      <a:pPr marL="90805">
                        <a:lnSpc>
                          <a:spcPct val="100000"/>
                        </a:lnSpc>
                        <a:spcBef>
                          <a:spcPts val="310"/>
                        </a:spcBef>
                      </a:pPr>
                      <a:r>
                        <a:rPr sz="1800" b="1" spc="-5" dirty="0">
                          <a:solidFill>
                            <a:srgbClr val="232200"/>
                          </a:solidFill>
                          <a:latin typeface="Arial"/>
                          <a:cs typeface="Arial"/>
                        </a:rPr>
                        <a:t>Original</a:t>
                      </a:r>
                      <a:r>
                        <a:rPr sz="1800" b="1" spc="-35" dirty="0">
                          <a:solidFill>
                            <a:srgbClr val="232200"/>
                          </a:solidFill>
                          <a:latin typeface="Arial"/>
                          <a:cs typeface="Arial"/>
                        </a:rPr>
                        <a:t> </a:t>
                      </a:r>
                      <a:r>
                        <a:rPr sz="1800" b="1" spc="-10" dirty="0">
                          <a:solidFill>
                            <a:srgbClr val="232200"/>
                          </a:solidFill>
                          <a:latin typeface="Arial"/>
                          <a:cs typeface="Arial"/>
                        </a:rPr>
                        <a:t>Effective</a:t>
                      </a:r>
                      <a:r>
                        <a:rPr sz="1800" b="1" spc="25"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147955">
                        <a:lnSpc>
                          <a:spcPct val="100000"/>
                        </a:lnSpc>
                        <a:spcBef>
                          <a:spcPts val="310"/>
                        </a:spcBef>
                      </a:pPr>
                      <a:r>
                        <a:rPr sz="1800" spc="-10" dirty="0">
                          <a:solidFill>
                            <a:srgbClr val="232200"/>
                          </a:solidFill>
                          <a:latin typeface="Arial"/>
                          <a:cs typeface="Arial"/>
                        </a:rPr>
                        <a:t>Carryover</a:t>
                      </a:r>
                      <a:r>
                        <a:rPr sz="1800" spc="45" dirty="0">
                          <a:solidFill>
                            <a:srgbClr val="232200"/>
                          </a:solidFill>
                          <a:latin typeface="Arial"/>
                          <a:cs typeface="Arial"/>
                        </a:rPr>
                        <a:t> </a:t>
                      </a:r>
                      <a:r>
                        <a:rPr sz="1800" spc="-10" dirty="0">
                          <a:solidFill>
                            <a:srgbClr val="232200"/>
                          </a:solidFill>
                          <a:latin typeface="Arial"/>
                          <a:cs typeface="Arial"/>
                        </a:rPr>
                        <a:t>and</a:t>
                      </a:r>
                      <a:r>
                        <a:rPr sz="1800" spc="15" dirty="0">
                          <a:solidFill>
                            <a:srgbClr val="232200"/>
                          </a:solidFill>
                          <a:latin typeface="Arial"/>
                          <a:cs typeface="Arial"/>
                        </a:rPr>
                        <a:t> </a:t>
                      </a:r>
                      <a:r>
                        <a:rPr sz="1800" spc="-5" dirty="0">
                          <a:solidFill>
                            <a:srgbClr val="232200"/>
                          </a:solidFill>
                          <a:latin typeface="Arial"/>
                          <a:cs typeface="Arial"/>
                        </a:rPr>
                        <a:t>grace</a:t>
                      </a:r>
                      <a:r>
                        <a:rPr sz="1800" dirty="0">
                          <a:solidFill>
                            <a:srgbClr val="232200"/>
                          </a:solidFill>
                          <a:latin typeface="Arial"/>
                          <a:cs typeface="Arial"/>
                        </a:rPr>
                        <a:t> </a:t>
                      </a:r>
                      <a:r>
                        <a:rPr sz="1800" spc="-10" dirty="0">
                          <a:solidFill>
                            <a:srgbClr val="232200"/>
                          </a:solidFill>
                          <a:latin typeface="Arial"/>
                          <a:cs typeface="Arial"/>
                        </a:rPr>
                        <a:t>period</a:t>
                      </a:r>
                      <a:r>
                        <a:rPr sz="1800" spc="30" dirty="0">
                          <a:solidFill>
                            <a:srgbClr val="232200"/>
                          </a:solidFill>
                          <a:latin typeface="Arial"/>
                          <a:cs typeface="Arial"/>
                        </a:rPr>
                        <a:t> </a:t>
                      </a:r>
                      <a:r>
                        <a:rPr sz="1800" spc="-10" dirty="0">
                          <a:solidFill>
                            <a:srgbClr val="232200"/>
                          </a:solidFill>
                          <a:latin typeface="Arial"/>
                          <a:cs typeface="Arial"/>
                        </a:rPr>
                        <a:t>provisions</a:t>
                      </a:r>
                      <a:r>
                        <a:rPr sz="1800" spc="20" dirty="0">
                          <a:solidFill>
                            <a:srgbClr val="232200"/>
                          </a:solidFill>
                          <a:latin typeface="Arial"/>
                          <a:cs typeface="Arial"/>
                        </a:rPr>
                        <a:t> </a:t>
                      </a:r>
                      <a:r>
                        <a:rPr sz="1800" spc="-10" dirty="0">
                          <a:solidFill>
                            <a:srgbClr val="232200"/>
                          </a:solidFill>
                          <a:latin typeface="Arial"/>
                          <a:cs typeface="Arial"/>
                        </a:rPr>
                        <a:t>effective</a:t>
                      </a:r>
                      <a:r>
                        <a:rPr sz="1800" spc="15" dirty="0">
                          <a:solidFill>
                            <a:srgbClr val="232200"/>
                          </a:solidFill>
                          <a:latin typeface="Arial"/>
                          <a:cs typeface="Arial"/>
                        </a:rPr>
                        <a:t> </a:t>
                      </a:r>
                      <a:r>
                        <a:rPr sz="1800" spc="-5" dirty="0">
                          <a:solidFill>
                            <a:srgbClr val="232200"/>
                          </a:solidFill>
                          <a:latin typeface="Arial"/>
                          <a:cs typeface="Arial"/>
                        </a:rPr>
                        <a:t>for </a:t>
                      </a:r>
                      <a:r>
                        <a:rPr sz="1800" spc="-10" dirty="0">
                          <a:solidFill>
                            <a:srgbClr val="232200"/>
                          </a:solidFill>
                          <a:latin typeface="Arial"/>
                          <a:cs typeface="Arial"/>
                        </a:rPr>
                        <a:t>plan</a:t>
                      </a:r>
                      <a:r>
                        <a:rPr sz="1800" spc="15" dirty="0">
                          <a:solidFill>
                            <a:srgbClr val="232200"/>
                          </a:solidFill>
                          <a:latin typeface="Arial"/>
                          <a:cs typeface="Arial"/>
                        </a:rPr>
                        <a:t> </a:t>
                      </a:r>
                      <a:r>
                        <a:rPr sz="1800" spc="-10" dirty="0">
                          <a:solidFill>
                            <a:srgbClr val="232200"/>
                          </a:solidFill>
                          <a:latin typeface="Arial"/>
                          <a:cs typeface="Arial"/>
                        </a:rPr>
                        <a:t>years</a:t>
                      </a:r>
                      <a:r>
                        <a:rPr sz="1800" spc="45" dirty="0">
                          <a:solidFill>
                            <a:srgbClr val="232200"/>
                          </a:solidFill>
                          <a:latin typeface="Arial"/>
                          <a:cs typeface="Arial"/>
                        </a:rPr>
                        <a:t> </a:t>
                      </a:r>
                      <a:r>
                        <a:rPr sz="1800" spc="-10" dirty="0">
                          <a:solidFill>
                            <a:srgbClr val="232200"/>
                          </a:solidFill>
                          <a:latin typeface="Arial"/>
                          <a:cs typeface="Arial"/>
                        </a:rPr>
                        <a:t>2020</a:t>
                      </a:r>
                      <a:r>
                        <a:rPr sz="1800" spc="15" dirty="0">
                          <a:solidFill>
                            <a:srgbClr val="232200"/>
                          </a:solidFill>
                          <a:latin typeface="Arial"/>
                          <a:cs typeface="Arial"/>
                        </a:rPr>
                        <a:t> </a:t>
                      </a:r>
                      <a:r>
                        <a:rPr sz="1800" spc="-10" dirty="0">
                          <a:solidFill>
                            <a:srgbClr val="232200"/>
                          </a:solidFill>
                          <a:latin typeface="Arial"/>
                          <a:cs typeface="Arial"/>
                        </a:rPr>
                        <a:t>and </a:t>
                      </a:r>
                      <a:r>
                        <a:rPr sz="1800" spc="-484" dirty="0">
                          <a:solidFill>
                            <a:srgbClr val="232200"/>
                          </a:solidFill>
                          <a:latin typeface="Arial"/>
                          <a:cs typeface="Arial"/>
                        </a:rPr>
                        <a:t> </a:t>
                      </a:r>
                      <a:r>
                        <a:rPr sz="1800" spc="-10" dirty="0">
                          <a:solidFill>
                            <a:srgbClr val="232200"/>
                          </a:solidFill>
                          <a:latin typeface="Arial"/>
                          <a:cs typeface="Arial"/>
                        </a:rPr>
                        <a:t>2021;</a:t>
                      </a:r>
                      <a:r>
                        <a:rPr sz="1800" spc="15" dirty="0">
                          <a:solidFill>
                            <a:srgbClr val="232200"/>
                          </a:solidFill>
                          <a:latin typeface="Arial"/>
                          <a:cs typeface="Arial"/>
                        </a:rPr>
                        <a:t> </a:t>
                      </a:r>
                      <a:r>
                        <a:rPr sz="1800" spc="-10" dirty="0">
                          <a:solidFill>
                            <a:srgbClr val="232200"/>
                          </a:solidFill>
                          <a:latin typeface="Arial"/>
                          <a:cs typeface="Arial"/>
                        </a:rPr>
                        <a:t>election</a:t>
                      </a:r>
                      <a:r>
                        <a:rPr sz="1800" spc="10" dirty="0">
                          <a:solidFill>
                            <a:srgbClr val="232200"/>
                          </a:solidFill>
                          <a:latin typeface="Arial"/>
                          <a:cs typeface="Arial"/>
                        </a:rPr>
                        <a:t> </a:t>
                      </a:r>
                      <a:r>
                        <a:rPr sz="1800" spc="-10" dirty="0">
                          <a:solidFill>
                            <a:srgbClr val="232200"/>
                          </a:solidFill>
                          <a:latin typeface="Arial"/>
                          <a:cs typeface="Arial"/>
                        </a:rPr>
                        <a:t>changes</a:t>
                      </a:r>
                      <a:r>
                        <a:rPr sz="1800" spc="15" dirty="0">
                          <a:solidFill>
                            <a:srgbClr val="232200"/>
                          </a:solidFill>
                          <a:latin typeface="Arial"/>
                          <a:cs typeface="Arial"/>
                        </a:rPr>
                        <a:t> </a:t>
                      </a:r>
                      <a:r>
                        <a:rPr sz="1800" spc="-10" dirty="0">
                          <a:solidFill>
                            <a:srgbClr val="232200"/>
                          </a:solidFill>
                          <a:latin typeface="Arial"/>
                          <a:cs typeface="Arial"/>
                        </a:rPr>
                        <a:t>effective</a:t>
                      </a:r>
                      <a:r>
                        <a:rPr sz="1800" spc="15" dirty="0">
                          <a:solidFill>
                            <a:srgbClr val="232200"/>
                          </a:solidFill>
                          <a:latin typeface="Arial"/>
                          <a:cs typeface="Arial"/>
                        </a:rPr>
                        <a:t> </a:t>
                      </a:r>
                      <a:r>
                        <a:rPr sz="1800" spc="-5" dirty="0">
                          <a:solidFill>
                            <a:srgbClr val="232200"/>
                          </a:solidFill>
                          <a:latin typeface="Arial"/>
                          <a:cs typeface="Arial"/>
                        </a:rPr>
                        <a:t>for</a:t>
                      </a:r>
                      <a:r>
                        <a:rPr sz="1800" spc="-10" dirty="0">
                          <a:solidFill>
                            <a:srgbClr val="232200"/>
                          </a:solidFill>
                          <a:latin typeface="Arial"/>
                          <a:cs typeface="Arial"/>
                        </a:rPr>
                        <a:t> plan</a:t>
                      </a:r>
                      <a:r>
                        <a:rPr sz="1800" spc="10" dirty="0">
                          <a:solidFill>
                            <a:srgbClr val="232200"/>
                          </a:solidFill>
                          <a:latin typeface="Arial"/>
                          <a:cs typeface="Arial"/>
                        </a:rPr>
                        <a:t> </a:t>
                      </a:r>
                      <a:r>
                        <a:rPr sz="1800" spc="-10" dirty="0">
                          <a:solidFill>
                            <a:srgbClr val="232200"/>
                          </a:solidFill>
                          <a:latin typeface="Arial"/>
                          <a:cs typeface="Arial"/>
                        </a:rPr>
                        <a:t>years</a:t>
                      </a:r>
                      <a:r>
                        <a:rPr sz="1800" spc="45" dirty="0">
                          <a:solidFill>
                            <a:srgbClr val="232200"/>
                          </a:solidFill>
                          <a:latin typeface="Arial"/>
                          <a:cs typeface="Arial"/>
                        </a:rPr>
                        <a:t> </a:t>
                      </a:r>
                      <a:r>
                        <a:rPr sz="1800" spc="-10" dirty="0">
                          <a:solidFill>
                            <a:srgbClr val="232200"/>
                          </a:solidFill>
                          <a:latin typeface="Arial"/>
                          <a:cs typeface="Arial"/>
                        </a:rPr>
                        <a:t>ending</a:t>
                      </a:r>
                      <a:r>
                        <a:rPr sz="1800" spc="10" dirty="0">
                          <a:solidFill>
                            <a:srgbClr val="232200"/>
                          </a:solidFill>
                          <a:latin typeface="Arial"/>
                          <a:cs typeface="Arial"/>
                        </a:rPr>
                        <a:t> </a:t>
                      </a:r>
                      <a:r>
                        <a:rPr sz="1800" spc="-5" dirty="0">
                          <a:solidFill>
                            <a:srgbClr val="232200"/>
                          </a:solidFill>
                          <a:latin typeface="Arial"/>
                          <a:cs typeface="Arial"/>
                        </a:rPr>
                        <a:t>in</a:t>
                      </a:r>
                      <a:r>
                        <a:rPr sz="1800" spc="10" dirty="0">
                          <a:solidFill>
                            <a:srgbClr val="232200"/>
                          </a:solidFill>
                          <a:latin typeface="Arial"/>
                          <a:cs typeface="Arial"/>
                        </a:rPr>
                        <a:t> </a:t>
                      </a:r>
                      <a:r>
                        <a:rPr sz="1800" spc="-10" dirty="0">
                          <a:solidFill>
                            <a:srgbClr val="232200"/>
                          </a:solidFill>
                          <a:latin typeface="Arial"/>
                          <a:cs typeface="Arial"/>
                        </a:rPr>
                        <a:t>2021.</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0"/>
                  </a:ext>
                </a:extLst>
              </a:tr>
              <a:tr h="639445">
                <a:tc>
                  <a:txBody>
                    <a:bodyPr/>
                    <a:lstStyle/>
                    <a:p>
                      <a:pPr marL="90805">
                        <a:lnSpc>
                          <a:spcPct val="100000"/>
                        </a:lnSpc>
                        <a:spcBef>
                          <a:spcPts val="310"/>
                        </a:spcBef>
                      </a:pPr>
                      <a:r>
                        <a:rPr sz="1800" b="1" spc="-5" dirty="0">
                          <a:solidFill>
                            <a:srgbClr val="232200"/>
                          </a:solidFill>
                          <a:latin typeface="Arial"/>
                          <a:cs typeface="Arial"/>
                        </a:rPr>
                        <a:t>New</a:t>
                      </a:r>
                      <a:r>
                        <a:rPr sz="1800" b="1" spc="-20" dirty="0">
                          <a:solidFill>
                            <a:srgbClr val="232200"/>
                          </a:solidFill>
                          <a:latin typeface="Arial"/>
                          <a:cs typeface="Arial"/>
                        </a:rPr>
                        <a:t> </a:t>
                      </a:r>
                      <a:r>
                        <a:rPr sz="1800" b="1" spc="-10" dirty="0">
                          <a:solidFill>
                            <a:srgbClr val="232200"/>
                          </a:solidFill>
                          <a:latin typeface="Arial"/>
                          <a:cs typeface="Arial"/>
                        </a:rPr>
                        <a:t>Effective</a:t>
                      </a:r>
                      <a:r>
                        <a:rPr sz="1800" b="1" spc="20"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a:lnSpc>
                          <a:spcPct val="100000"/>
                        </a:lnSpc>
                        <a:spcBef>
                          <a:spcPts val="310"/>
                        </a:spcBef>
                      </a:pPr>
                      <a:r>
                        <a:rPr sz="1800" spc="-5" dirty="0">
                          <a:solidFill>
                            <a:srgbClr val="232200"/>
                          </a:solidFill>
                          <a:latin typeface="Arial"/>
                          <a:cs typeface="Arial"/>
                        </a:rPr>
                        <a:t>No</a:t>
                      </a:r>
                      <a:r>
                        <a:rPr sz="1800" spc="-50" dirty="0">
                          <a:solidFill>
                            <a:srgbClr val="232200"/>
                          </a:solidFill>
                          <a:latin typeface="Arial"/>
                          <a:cs typeface="Arial"/>
                        </a:rPr>
                        <a:t> </a:t>
                      </a:r>
                      <a:r>
                        <a:rPr sz="1800" spc="-10" dirty="0">
                          <a:solidFill>
                            <a:srgbClr val="232200"/>
                          </a:solidFill>
                          <a:latin typeface="Arial"/>
                          <a:cs typeface="Arial"/>
                        </a:rPr>
                        <a:t>Change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1"/>
                  </a:ext>
                </a:extLst>
              </a:tr>
              <a:tr h="639445">
                <a:tc>
                  <a:txBody>
                    <a:bodyPr/>
                    <a:lstStyle/>
                    <a:p>
                      <a:pPr marL="90805">
                        <a:lnSpc>
                          <a:spcPct val="100000"/>
                        </a:lnSpc>
                        <a:spcBef>
                          <a:spcPts val="310"/>
                        </a:spcBef>
                      </a:pPr>
                      <a:r>
                        <a:rPr sz="1800" b="1" spc="-5" dirty="0">
                          <a:solidFill>
                            <a:srgbClr val="232200"/>
                          </a:solidFill>
                          <a:latin typeface="Arial"/>
                          <a:cs typeface="Arial"/>
                        </a:rPr>
                        <a:t>Rulemaking</a:t>
                      </a:r>
                      <a:r>
                        <a:rPr sz="1800" b="1" spc="-30" dirty="0">
                          <a:solidFill>
                            <a:srgbClr val="232200"/>
                          </a:solidFill>
                          <a:latin typeface="Arial"/>
                          <a:cs typeface="Arial"/>
                        </a:rPr>
                        <a:t> </a:t>
                      </a:r>
                      <a:r>
                        <a:rPr sz="1800" b="1" spc="-5" dirty="0">
                          <a:solidFill>
                            <a:srgbClr val="232200"/>
                          </a:solidFill>
                          <a:latin typeface="Arial"/>
                          <a:cs typeface="Arial"/>
                        </a:rPr>
                        <a:t>Status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a:lnSpc>
                          <a:spcPct val="100000"/>
                        </a:lnSpc>
                        <a:spcBef>
                          <a:spcPts val="310"/>
                        </a:spcBef>
                      </a:pPr>
                      <a:r>
                        <a:rPr sz="1800" u="sng" spc="-10" dirty="0">
                          <a:solidFill>
                            <a:srgbClr val="0562C1"/>
                          </a:solidFill>
                          <a:uFill>
                            <a:solidFill>
                              <a:srgbClr val="0562C1"/>
                            </a:solidFill>
                          </a:uFill>
                          <a:latin typeface="Arial"/>
                          <a:cs typeface="Arial"/>
                          <a:hlinkClick r:id="rId2"/>
                        </a:rPr>
                        <a:t>Guidance</a:t>
                      </a:r>
                      <a:r>
                        <a:rPr sz="1800" dirty="0">
                          <a:solidFill>
                            <a:srgbClr val="0562C1"/>
                          </a:solidFill>
                          <a:latin typeface="Arial"/>
                          <a:cs typeface="Arial"/>
                          <a:hlinkClick r:id="rId2"/>
                        </a:rPr>
                        <a:t> </a:t>
                      </a:r>
                      <a:r>
                        <a:rPr sz="1800" spc="-20" dirty="0">
                          <a:solidFill>
                            <a:srgbClr val="232200"/>
                          </a:solidFill>
                          <a:latin typeface="Arial"/>
                          <a:cs typeface="Arial"/>
                        </a:rPr>
                        <a:t>was</a:t>
                      </a:r>
                      <a:r>
                        <a:rPr sz="1800" spc="45" dirty="0">
                          <a:solidFill>
                            <a:srgbClr val="232200"/>
                          </a:solidFill>
                          <a:latin typeface="Arial"/>
                          <a:cs typeface="Arial"/>
                        </a:rPr>
                        <a:t> </a:t>
                      </a:r>
                      <a:r>
                        <a:rPr sz="1800" spc="-5" dirty="0">
                          <a:solidFill>
                            <a:srgbClr val="232200"/>
                          </a:solidFill>
                          <a:latin typeface="Arial"/>
                          <a:cs typeface="Arial"/>
                        </a:rPr>
                        <a:t>issued</a:t>
                      </a:r>
                      <a:r>
                        <a:rPr sz="1800" dirty="0">
                          <a:solidFill>
                            <a:srgbClr val="232200"/>
                          </a:solidFill>
                          <a:latin typeface="Arial"/>
                          <a:cs typeface="Arial"/>
                        </a:rPr>
                        <a:t> </a:t>
                      </a:r>
                      <a:r>
                        <a:rPr sz="1800" spc="-5" dirty="0">
                          <a:solidFill>
                            <a:srgbClr val="232200"/>
                          </a:solidFill>
                          <a:latin typeface="Arial"/>
                          <a:cs typeface="Arial"/>
                        </a:rPr>
                        <a:t>in</a:t>
                      </a:r>
                      <a:r>
                        <a:rPr sz="1800" spc="-10" dirty="0">
                          <a:solidFill>
                            <a:srgbClr val="232200"/>
                          </a:solidFill>
                          <a:latin typeface="Arial"/>
                          <a:cs typeface="Arial"/>
                        </a:rPr>
                        <a:t> </a:t>
                      </a:r>
                      <a:r>
                        <a:rPr sz="1800" spc="-5" dirty="0">
                          <a:solidFill>
                            <a:srgbClr val="232200"/>
                          </a:solidFill>
                          <a:latin typeface="Arial"/>
                          <a:cs typeface="Arial"/>
                        </a:rPr>
                        <a:t>March</a:t>
                      </a:r>
                      <a:r>
                        <a:rPr sz="1800" spc="-10" dirty="0">
                          <a:solidFill>
                            <a:srgbClr val="232200"/>
                          </a:solidFill>
                          <a:latin typeface="Arial"/>
                          <a:cs typeface="Arial"/>
                        </a:rPr>
                        <a:t> 2021.</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2"/>
                  </a:ext>
                </a:extLst>
              </a:tr>
              <a:tr h="2438400">
                <a:tc>
                  <a:txBody>
                    <a:bodyPr/>
                    <a:lstStyle/>
                    <a:p>
                      <a:pPr marL="91440">
                        <a:lnSpc>
                          <a:spcPct val="100000"/>
                        </a:lnSpc>
                        <a:spcBef>
                          <a:spcPts val="310"/>
                        </a:spcBef>
                      </a:pPr>
                      <a:r>
                        <a:rPr sz="1800" b="1" spc="-5" dirty="0">
                          <a:solidFill>
                            <a:srgbClr val="232200"/>
                          </a:solidFill>
                          <a:latin typeface="Arial"/>
                          <a:cs typeface="Arial"/>
                        </a:rPr>
                        <a:t>Summary</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a:lnSpc>
                          <a:spcPct val="100000"/>
                        </a:lnSpc>
                        <a:spcBef>
                          <a:spcPts val="325"/>
                        </a:spcBef>
                      </a:pPr>
                      <a:r>
                        <a:rPr sz="1100" spc="-5" dirty="0">
                          <a:solidFill>
                            <a:srgbClr val="232200"/>
                          </a:solidFill>
                          <a:latin typeface="Arial"/>
                          <a:cs typeface="Arial"/>
                        </a:rPr>
                        <a:t>Implements</a:t>
                      </a:r>
                      <a:r>
                        <a:rPr sz="1100" spc="-40" dirty="0">
                          <a:solidFill>
                            <a:srgbClr val="232200"/>
                          </a:solidFill>
                          <a:latin typeface="Arial"/>
                          <a:cs typeface="Arial"/>
                        </a:rPr>
                        <a:t> </a:t>
                      </a:r>
                      <a:r>
                        <a:rPr sz="1100" spc="-5" dirty="0">
                          <a:solidFill>
                            <a:srgbClr val="232200"/>
                          </a:solidFill>
                          <a:latin typeface="Arial"/>
                          <a:cs typeface="Arial"/>
                        </a:rPr>
                        <a:t>several</a:t>
                      </a:r>
                      <a:r>
                        <a:rPr sz="1100" spc="10" dirty="0">
                          <a:solidFill>
                            <a:srgbClr val="232200"/>
                          </a:solidFill>
                          <a:latin typeface="Arial"/>
                          <a:cs typeface="Arial"/>
                        </a:rPr>
                        <a:t> </a:t>
                      </a:r>
                      <a:r>
                        <a:rPr sz="1100" spc="-5" dirty="0">
                          <a:solidFill>
                            <a:srgbClr val="232200"/>
                          </a:solidFill>
                          <a:latin typeface="Arial"/>
                          <a:cs typeface="Arial"/>
                        </a:rPr>
                        <a:t>temporary</a:t>
                      </a:r>
                      <a:r>
                        <a:rPr sz="1100" spc="-40" dirty="0">
                          <a:solidFill>
                            <a:srgbClr val="232200"/>
                          </a:solidFill>
                          <a:latin typeface="Arial"/>
                          <a:cs typeface="Arial"/>
                        </a:rPr>
                        <a:t> </a:t>
                      </a:r>
                      <a:r>
                        <a:rPr sz="1100" dirty="0">
                          <a:solidFill>
                            <a:srgbClr val="232200"/>
                          </a:solidFill>
                          <a:latin typeface="Arial"/>
                          <a:cs typeface="Arial"/>
                        </a:rPr>
                        <a:t>changes</a:t>
                      </a:r>
                      <a:r>
                        <a:rPr sz="1100" spc="-10" dirty="0">
                          <a:solidFill>
                            <a:srgbClr val="232200"/>
                          </a:solidFill>
                          <a:latin typeface="Arial"/>
                          <a:cs typeface="Arial"/>
                        </a:rPr>
                        <a:t> </a:t>
                      </a:r>
                      <a:r>
                        <a:rPr sz="1100" dirty="0">
                          <a:solidFill>
                            <a:srgbClr val="232200"/>
                          </a:solidFill>
                          <a:latin typeface="Arial"/>
                          <a:cs typeface="Arial"/>
                        </a:rPr>
                        <a:t>for</a:t>
                      </a:r>
                      <a:r>
                        <a:rPr sz="1100" spc="-35" dirty="0">
                          <a:solidFill>
                            <a:srgbClr val="232200"/>
                          </a:solidFill>
                          <a:latin typeface="Arial"/>
                          <a:cs typeface="Arial"/>
                        </a:rPr>
                        <a:t> </a:t>
                      </a:r>
                      <a:r>
                        <a:rPr sz="1100" spc="-5" dirty="0">
                          <a:solidFill>
                            <a:srgbClr val="232200"/>
                          </a:solidFill>
                          <a:latin typeface="Arial"/>
                          <a:cs typeface="Arial"/>
                        </a:rPr>
                        <a:t>FSAs</a:t>
                      </a:r>
                      <a:r>
                        <a:rPr sz="1100" spc="15" dirty="0">
                          <a:solidFill>
                            <a:srgbClr val="232200"/>
                          </a:solidFill>
                          <a:latin typeface="Arial"/>
                          <a:cs typeface="Arial"/>
                        </a:rPr>
                        <a:t> </a:t>
                      </a:r>
                      <a:r>
                        <a:rPr sz="1100" spc="-5" dirty="0">
                          <a:solidFill>
                            <a:srgbClr val="232200"/>
                          </a:solidFill>
                          <a:latin typeface="Arial"/>
                          <a:cs typeface="Arial"/>
                        </a:rPr>
                        <a:t>including:</a:t>
                      </a:r>
                      <a:endParaRPr sz="1100" dirty="0">
                        <a:latin typeface="Arial"/>
                        <a:cs typeface="Arial"/>
                      </a:endParaRPr>
                    </a:p>
                    <a:p>
                      <a:pPr marL="263525" marR="153035" indent="-172720">
                        <a:lnSpc>
                          <a:spcPct val="100000"/>
                        </a:lnSpc>
                        <a:buChar char="•"/>
                        <a:tabLst>
                          <a:tab pos="264160" algn="l"/>
                        </a:tabLst>
                      </a:pPr>
                      <a:r>
                        <a:rPr sz="1100" spc="-10" dirty="0">
                          <a:solidFill>
                            <a:srgbClr val="232200"/>
                          </a:solidFill>
                          <a:latin typeface="Arial"/>
                          <a:cs typeface="Arial"/>
                        </a:rPr>
                        <a:t>Allowing</a:t>
                      </a:r>
                      <a:r>
                        <a:rPr sz="1100" spc="55" dirty="0">
                          <a:solidFill>
                            <a:srgbClr val="232200"/>
                          </a:solidFill>
                          <a:latin typeface="Arial"/>
                          <a:cs typeface="Arial"/>
                        </a:rPr>
                        <a:t> </a:t>
                      </a:r>
                      <a:r>
                        <a:rPr sz="1100" spc="-5" dirty="0">
                          <a:solidFill>
                            <a:srgbClr val="232200"/>
                          </a:solidFill>
                          <a:latin typeface="Arial"/>
                          <a:cs typeface="Arial"/>
                        </a:rPr>
                        <a:t>employers</a:t>
                      </a:r>
                      <a:r>
                        <a:rPr sz="1100" dirty="0">
                          <a:solidFill>
                            <a:srgbClr val="232200"/>
                          </a:solidFill>
                          <a:latin typeface="Arial"/>
                          <a:cs typeface="Arial"/>
                        </a:rPr>
                        <a:t> to</a:t>
                      </a:r>
                      <a:r>
                        <a:rPr sz="1100" spc="-15" dirty="0">
                          <a:solidFill>
                            <a:srgbClr val="232200"/>
                          </a:solidFill>
                          <a:latin typeface="Arial"/>
                          <a:cs typeface="Arial"/>
                        </a:rPr>
                        <a:t> </a:t>
                      </a:r>
                      <a:r>
                        <a:rPr sz="1100" spc="-5" dirty="0">
                          <a:solidFill>
                            <a:srgbClr val="232200"/>
                          </a:solidFill>
                          <a:latin typeface="Arial"/>
                          <a:cs typeface="Arial"/>
                        </a:rPr>
                        <a:t>amend</a:t>
                      </a:r>
                      <a:r>
                        <a:rPr sz="1100" spc="-15" dirty="0">
                          <a:solidFill>
                            <a:srgbClr val="232200"/>
                          </a:solidFill>
                          <a:latin typeface="Arial"/>
                          <a:cs typeface="Arial"/>
                        </a:rPr>
                        <a:t> </a:t>
                      </a:r>
                      <a:r>
                        <a:rPr sz="1100" spc="-5" dirty="0">
                          <a:solidFill>
                            <a:srgbClr val="232200"/>
                          </a:solidFill>
                          <a:latin typeface="Arial"/>
                          <a:cs typeface="Arial"/>
                        </a:rPr>
                        <a:t>their cafeteria</a:t>
                      </a:r>
                      <a:r>
                        <a:rPr sz="1100" spc="-30" dirty="0">
                          <a:solidFill>
                            <a:srgbClr val="232200"/>
                          </a:solidFill>
                          <a:latin typeface="Arial"/>
                          <a:cs typeface="Arial"/>
                        </a:rPr>
                        <a:t> </a:t>
                      </a:r>
                      <a:r>
                        <a:rPr sz="1100" spc="-5" dirty="0">
                          <a:solidFill>
                            <a:srgbClr val="232200"/>
                          </a:solidFill>
                          <a:latin typeface="Arial"/>
                          <a:cs typeface="Arial"/>
                        </a:rPr>
                        <a:t>plans</a:t>
                      </a:r>
                      <a:r>
                        <a:rPr sz="1100" spc="10" dirty="0">
                          <a:solidFill>
                            <a:srgbClr val="232200"/>
                          </a:solidFill>
                          <a:latin typeface="Arial"/>
                          <a:cs typeface="Arial"/>
                        </a:rPr>
                        <a:t> </a:t>
                      </a:r>
                      <a:r>
                        <a:rPr sz="1100" spc="-5" dirty="0">
                          <a:solidFill>
                            <a:srgbClr val="232200"/>
                          </a:solidFill>
                          <a:latin typeface="Arial"/>
                          <a:cs typeface="Arial"/>
                        </a:rPr>
                        <a:t>and</a:t>
                      </a:r>
                      <a:r>
                        <a:rPr sz="1100" dirty="0">
                          <a:solidFill>
                            <a:srgbClr val="232200"/>
                          </a:solidFill>
                          <a:latin typeface="Arial"/>
                          <a:cs typeface="Arial"/>
                        </a:rPr>
                        <a:t> </a:t>
                      </a:r>
                      <a:r>
                        <a:rPr sz="1100" spc="-5" dirty="0">
                          <a:solidFill>
                            <a:srgbClr val="232200"/>
                          </a:solidFill>
                          <a:latin typeface="Arial"/>
                          <a:cs typeface="Arial"/>
                        </a:rPr>
                        <a:t>health and</a:t>
                      </a:r>
                      <a:r>
                        <a:rPr sz="1100" dirty="0">
                          <a:solidFill>
                            <a:srgbClr val="232200"/>
                          </a:solidFill>
                          <a:latin typeface="Arial"/>
                          <a:cs typeface="Arial"/>
                        </a:rPr>
                        <a:t> </a:t>
                      </a:r>
                      <a:r>
                        <a:rPr sz="1100" spc="-5" dirty="0">
                          <a:solidFill>
                            <a:srgbClr val="232200"/>
                          </a:solidFill>
                          <a:latin typeface="Arial"/>
                          <a:cs typeface="Arial"/>
                        </a:rPr>
                        <a:t>dependent</a:t>
                      </a:r>
                      <a:r>
                        <a:rPr sz="1100" spc="-10" dirty="0">
                          <a:solidFill>
                            <a:srgbClr val="232200"/>
                          </a:solidFill>
                          <a:latin typeface="Arial"/>
                          <a:cs typeface="Arial"/>
                        </a:rPr>
                        <a:t> </a:t>
                      </a:r>
                      <a:r>
                        <a:rPr sz="1100" dirty="0">
                          <a:solidFill>
                            <a:srgbClr val="232200"/>
                          </a:solidFill>
                          <a:latin typeface="Arial"/>
                          <a:cs typeface="Arial"/>
                        </a:rPr>
                        <a:t>care </a:t>
                      </a:r>
                      <a:r>
                        <a:rPr sz="1100" spc="-5" dirty="0">
                          <a:solidFill>
                            <a:srgbClr val="232200"/>
                          </a:solidFill>
                          <a:latin typeface="Arial"/>
                          <a:cs typeface="Arial"/>
                        </a:rPr>
                        <a:t>FSAs</a:t>
                      </a:r>
                      <a:r>
                        <a:rPr sz="1100" spc="10" dirty="0">
                          <a:solidFill>
                            <a:srgbClr val="232200"/>
                          </a:solidFill>
                          <a:latin typeface="Arial"/>
                          <a:cs typeface="Arial"/>
                        </a:rPr>
                        <a:t> </a:t>
                      </a:r>
                      <a:r>
                        <a:rPr sz="1100" dirty="0">
                          <a:solidFill>
                            <a:srgbClr val="232200"/>
                          </a:solidFill>
                          <a:latin typeface="Arial"/>
                          <a:cs typeface="Arial"/>
                        </a:rPr>
                        <a:t>to</a:t>
                      </a:r>
                      <a:r>
                        <a:rPr sz="1100" spc="-15" dirty="0">
                          <a:solidFill>
                            <a:srgbClr val="232200"/>
                          </a:solidFill>
                          <a:latin typeface="Arial"/>
                          <a:cs typeface="Arial"/>
                        </a:rPr>
                        <a:t> </a:t>
                      </a:r>
                      <a:r>
                        <a:rPr sz="1100" spc="-5" dirty="0">
                          <a:solidFill>
                            <a:srgbClr val="232200"/>
                          </a:solidFill>
                          <a:latin typeface="Arial"/>
                          <a:cs typeface="Arial"/>
                        </a:rPr>
                        <a:t>allow</a:t>
                      </a:r>
                      <a:r>
                        <a:rPr sz="1100" spc="20" dirty="0">
                          <a:solidFill>
                            <a:srgbClr val="232200"/>
                          </a:solidFill>
                          <a:latin typeface="Arial"/>
                          <a:cs typeface="Arial"/>
                        </a:rPr>
                        <a:t> </a:t>
                      </a:r>
                      <a:r>
                        <a:rPr sz="1100" spc="-5" dirty="0">
                          <a:solidFill>
                            <a:srgbClr val="232200"/>
                          </a:solidFill>
                          <a:latin typeface="Arial"/>
                          <a:cs typeface="Arial"/>
                        </a:rPr>
                        <a:t>employees</a:t>
                      </a:r>
                      <a:r>
                        <a:rPr sz="1100" spc="10" dirty="0">
                          <a:solidFill>
                            <a:srgbClr val="232200"/>
                          </a:solidFill>
                          <a:latin typeface="Arial"/>
                          <a:cs typeface="Arial"/>
                        </a:rPr>
                        <a:t> </a:t>
                      </a:r>
                      <a:r>
                        <a:rPr sz="1100" dirty="0">
                          <a:solidFill>
                            <a:srgbClr val="232200"/>
                          </a:solidFill>
                          <a:latin typeface="Arial"/>
                          <a:cs typeface="Arial"/>
                        </a:rPr>
                        <a:t>to </a:t>
                      </a:r>
                      <a:r>
                        <a:rPr sz="1100" spc="5" dirty="0">
                          <a:solidFill>
                            <a:srgbClr val="232200"/>
                          </a:solidFill>
                          <a:latin typeface="Arial"/>
                          <a:cs typeface="Arial"/>
                        </a:rPr>
                        <a:t> </a:t>
                      </a:r>
                      <a:r>
                        <a:rPr sz="1100" spc="-5" dirty="0">
                          <a:solidFill>
                            <a:srgbClr val="232200"/>
                          </a:solidFill>
                          <a:latin typeface="Arial"/>
                          <a:cs typeface="Arial"/>
                        </a:rPr>
                        <a:t>carryover unused </a:t>
                      </a:r>
                      <a:r>
                        <a:rPr sz="1100" dirty="0">
                          <a:solidFill>
                            <a:srgbClr val="232200"/>
                          </a:solidFill>
                          <a:latin typeface="Arial"/>
                          <a:cs typeface="Arial"/>
                        </a:rPr>
                        <a:t>amounts from the </a:t>
                      </a:r>
                      <a:r>
                        <a:rPr sz="1100" spc="-5" dirty="0">
                          <a:solidFill>
                            <a:srgbClr val="232200"/>
                          </a:solidFill>
                          <a:latin typeface="Arial"/>
                          <a:cs typeface="Arial"/>
                        </a:rPr>
                        <a:t>2020 plan year </a:t>
                      </a:r>
                      <a:r>
                        <a:rPr sz="1100" dirty="0">
                          <a:solidFill>
                            <a:srgbClr val="232200"/>
                          </a:solidFill>
                          <a:latin typeface="Arial"/>
                          <a:cs typeface="Arial"/>
                        </a:rPr>
                        <a:t>to the </a:t>
                      </a:r>
                      <a:r>
                        <a:rPr sz="1100" spc="-5" dirty="0">
                          <a:solidFill>
                            <a:srgbClr val="232200"/>
                          </a:solidFill>
                          <a:latin typeface="Arial"/>
                          <a:cs typeface="Arial"/>
                        </a:rPr>
                        <a:t>2021 plan year (and </a:t>
                      </a:r>
                      <a:r>
                        <a:rPr sz="1100" dirty="0">
                          <a:solidFill>
                            <a:srgbClr val="232200"/>
                          </a:solidFill>
                          <a:latin typeface="Arial"/>
                          <a:cs typeface="Arial"/>
                        </a:rPr>
                        <a:t>from the </a:t>
                      </a:r>
                      <a:r>
                        <a:rPr sz="1100" spc="-5" dirty="0">
                          <a:solidFill>
                            <a:srgbClr val="232200"/>
                          </a:solidFill>
                          <a:latin typeface="Arial"/>
                          <a:cs typeface="Arial"/>
                        </a:rPr>
                        <a:t>2021 plan year </a:t>
                      </a:r>
                      <a:r>
                        <a:rPr sz="1100" dirty="0">
                          <a:solidFill>
                            <a:srgbClr val="232200"/>
                          </a:solidFill>
                          <a:latin typeface="Arial"/>
                          <a:cs typeface="Arial"/>
                        </a:rPr>
                        <a:t>to the </a:t>
                      </a:r>
                      <a:r>
                        <a:rPr sz="1100" spc="-5" dirty="0">
                          <a:solidFill>
                            <a:srgbClr val="232200"/>
                          </a:solidFill>
                          <a:latin typeface="Arial"/>
                          <a:cs typeface="Arial"/>
                        </a:rPr>
                        <a:t>2022 </a:t>
                      </a:r>
                      <a:r>
                        <a:rPr sz="1100" spc="-295" dirty="0">
                          <a:solidFill>
                            <a:srgbClr val="232200"/>
                          </a:solidFill>
                          <a:latin typeface="Arial"/>
                          <a:cs typeface="Arial"/>
                        </a:rPr>
                        <a:t> </a:t>
                      </a:r>
                      <a:r>
                        <a:rPr sz="1100" spc="-5" dirty="0">
                          <a:solidFill>
                            <a:srgbClr val="232200"/>
                          </a:solidFill>
                          <a:latin typeface="Arial"/>
                          <a:cs typeface="Arial"/>
                        </a:rPr>
                        <a:t>plan year) or </a:t>
                      </a:r>
                      <a:r>
                        <a:rPr sz="1100" dirty="0">
                          <a:solidFill>
                            <a:srgbClr val="232200"/>
                          </a:solidFill>
                          <a:latin typeface="Arial"/>
                          <a:cs typeface="Arial"/>
                        </a:rPr>
                        <a:t>to </a:t>
                      </a:r>
                      <a:r>
                        <a:rPr sz="1100" spc="-5" dirty="0">
                          <a:solidFill>
                            <a:srgbClr val="232200"/>
                          </a:solidFill>
                          <a:latin typeface="Arial"/>
                          <a:cs typeface="Arial"/>
                        </a:rPr>
                        <a:t>provide </a:t>
                      </a:r>
                      <a:r>
                        <a:rPr sz="1100" dirty="0">
                          <a:solidFill>
                            <a:srgbClr val="232200"/>
                          </a:solidFill>
                          <a:latin typeface="Arial"/>
                          <a:cs typeface="Arial"/>
                        </a:rPr>
                        <a:t>a 12-month grace </a:t>
                      </a:r>
                      <a:r>
                        <a:rPr sz="1100" spc="-5" dirty="0">
                          <a:solidFill>
                            <a:srgbClr val="232200"/>
                          </a:solidFill>
                          <a:latin typeface="Arial"/>
                          <a:cs typeface="Arial"/>
                        </a:rPr>
                        <a:t>period </a:t>
                      </a:r>
                      <a:r>
                        <a:rPr sz="1100" dirty="0">
                          <a:solidFill>
                            <a:srgbClr val="232200"/>
                          </a:solidFill>
                          <a:latin typeface="Arial"/>
                          <a:cs typeface="Arial"/>
                        </a:rPr>
                        <a:t>to </a:t>
                      </a:r>
                      <a:r>
                        <a:rPr sz="1100" spc="-5" dirty="0">
                          <a:solidFill>
                            <a:srgbClr val="232200"/>
                          </a:solidFill>
                          <a:latin typeface="Arial"/>
                          <a:cs typeface="Arial"/>
                        </a:rPr>
                        <a:t>spend unused contributions at </a:t>
                      </a:r>
                      <a:r>
                        <a:rPr sz="1100" dirty="0">
                          <a:solidFill>
                            <a:srgbClr val="232200"/>
                          </a:solidFill>
                          <a:latin typeface="Arial"/>
                          <a:cs typeface="Arial"/>
                        </a:rPr>
                        <a:t>the </a:t>
                      </a:r>
                      <a:r>
                        <a:rPr sz="1100" spc="-5" dirty="0">
                          <a:solidFill>
                            <a:srgbClr val="232200"/>
                          </a:solidFill>
                          <a:latin typeface="Arial"/>
                          <a:cs typeface="Arial"/>
                        </a:rPr>
                        <a:t>end of </a:t>
                      </a:r>
                      <a:r>
                        <a:rPr sz="1100" dirty="0">
                          <a:solidFill>
                            <a:srgbClr val="232200"/>
                          </a:solidFill>
                          <a:latin typeface="Arial"/>
                          <a:cs typeface="Arial"/>
                        </a:rPr>
                        <a:t>the </a:t>
                      </a:r>
                      <a:r>
                        <a:rPr sz="1100" spc="-5" dirty="0">
                          <a:solidFill>
                            <a:srgbClr val="232200"/>
                          </a:solidFill>
                          <a:latin typeface="Arial"/>
                          <a:cs typeface="Arial"/>
                        </a:rPr>
                        <a:t>2020 and/or 2021 </a:t>
                      </a:r>
                      <a:r>
                        <a:rPr sz="1100" spc="-295" dirty="0">
                          <a:solidFill>
                            <a:srgbClr val="232200"/>
                          </a:solidFill>
                          <a:latin typeface="Arial"/>
                          <a:cs typeface="Arial"/>
                        </a:rPr>
                        <a:t> </a:t>
                      </a:r>
                      <a:r>
                        <a:rPr sz="1100" spc="-5" dirty="0">
                          <a:solidFill>
                            <a:srgbClr val="232200"/>
                          </a:solidFill>
                          <a:latin typeface="Arial"/>
                          <a:cs typeface="Arial"/>
                        </a:rPr>
                        <a:t>plan years.</a:t>
                      </a:r>
                      <a:endParaRPr sz="1100" dirty="0">
                        <a:latin typeface="Arial"/>
                        <a:cs typeface="Arial"/>
                      </a:endParaRPr>
                    </a:p>
                    <a:p>
                      <a:pPr marL="263525" marR="196850" indent="-172720">
                        <a:lnSpc>
                          <a:spcPct val="100000"/>
                        </a:lnSpc>
                        <a:spcBef>
                          <a:spcPts val="5"/>
                        </a:spcBef>
                        <a:buChar char="•"/>
                        <a:tabLst>
                          <a:tab pos="264160" algn="l"/>
                        </a:tabLst>
                      </a:pPr>
                      <a:r>
                        <a:rPr sz="1100" spc="-10" dirty="0">
                          <a:solidFill>
                            <a:srgbClr val="232200"/>
                          </a:solidFill>
                          <a:latin typeface="Arial"/>
                          <a:cs typeface="Arial"/>
                        </a:rPr>
                        <a:t>Allowing</a:t>
                      </a:r>
                      <a:r>
                        <a:rPr sz="1100" spc="60" dirty="0">
                          <a:solidFill>
                            <a:srgbClr val="232200"/>
                          </a:solidFill>
                          <a:latin typeface="Arial"/>
                          <a:cs typeface="Arial"/>
                        </a:rPr>
                        <a:t> </a:t>
                      </a:r>
                      <a:r>
                        <a:rPr sz="1100" spc="-5" dirty="0">
                          <a:solidFill>
                            <a:srgbClr val="232200"/>
                          </a:solidFill>
                          <a:latin typeface="Arial"/>
                          <a:cs typeface="Arial"/>
                        </a:rPr>
                        <a:t>post-termination</a:t>
                      </a:r>
                      <a:r>
                        <a:rPr sz="1100" spc="-25" dirty="0">
                          <a:solidFill>
                            <a:srgbClr val="232200"/>
                          </a:solidFill>
                          <a:latin typeface="Arial"/>
                          <a:cs typeface="Arial"/>
                        </a:rPr>
                        <a:t> </a:t>
                      </a:r>
                      <a:r>
                        <a:rPr sz="1100" spc="-5" dirty="0">
                          <a:solidFill>
                            <a:srgbClr val="232200"/>
                          </a:solidFill>
                          <a:latin typeface="Arial"/>
                          <a:cs typeface="Arial"/>
                        </a:rPr>
                        <a:t>reimbursements</a:t>
                      </a:r>
                      <a:r>
                        <a:rPr sz="1100" spc="-40" dirty="0">
                          <a:solidFill>
                            <a:srgbClr val="232200"/>
                          </a:solidFill>
                          <a:latin typeface="Arial"/>
                          <a:cs typeface="Arial"/>
                        </a:rPr>
                        <a:t> </a:t>
                      </a:r>
                      <a:r>
                        <a:rPr sz="1100" dirty="0">
                          <a:solidFill>
                            <a:srgbClr val="232200"/>
                          </a:solidFill>
                          <a:latin typeface="Arial"/>
                          <a:cs typeface="Arial"/>
                        </a:rPr>
                        <a:t>from</a:t>
                      </a:r>
                      <a:r>
                        <a:rPr sz="1100" spc="-30" dirty="0">
                          <a:solidFill>
                            <a:srgbClr val="232200"/>
                          </a:solidFill>
                          <a:latin typeface="Arial"/>
                          <a:cs typeface="Arial"/>
                        </a:rPr>
                        <a:t> </a:t>
                      </a:r>
                      <a:r>
                        <a:rPr sz="1100" spc="-5" dirty="0">
                          <a:solidFill>
                            <a:srgbClr val="232200"/>
                          </a:solidFill>
                          <a:latin typeface="Arial"/>
                          <a:cs typeface="Arial"/>
                        </a:rPr>
                        <a:t>health</a:t>
                      </a:r>
                      <a:r>
                        <a:rPr sz="1100" dirty="0">
                          <a:solidFill>
                            <a:srgbClr val="232200"/>
                          </a:solidFill>
                          <a:latin typeface="Arial"/>
                          <a:cs typeface="Arial"/>
                        </a:rPr>
                        <a:t> </a:t>
                      </a:r>
                      <a:r>
                        <a:rPr sz="1100" spc="-5" dirty="0">
                          <a:solidFill>
                            <a:srgbClr val="232200"/>
                          </a:solidFill>
                          <a:latin typeface="Arial"/>
                          <a:cs typeface="Arial"/>
                        </a:rPr>
                        <a:t>FSAs</a:t>
                      </a:r>
                      <a:r>
                        <a:rPr sz="1100" spc="15" dirty="0">
                          <a:solidFill>
                            <a:srgbClr val="232200"/>
                          </a:solidFill>
                          <a:latin typeface="Arial"/>
                          <a:cs typeface="Arial"/>
                        </a:rPr>
                        <a:t> </a:t>
                      </a:r>
                      <a:r>
                        <a:rPr sz="1100" dirty="0">
                          <a:solidFill>
                            <a:srgbClr val="232200"/>
                          </a:solidFill>
                          <a:latin typeface="Arial"/>
                          <a:cs typeface="Arial"/>
                        </a:rPr>
                        <a:t>for</a:t>
                      </a:r>
                      <a:r>
                        <a:rPr sz="1100" spc="-30" dirty="0">
                          <a:solidFill>
                            <a:srgbClr val="232200"/>
                          </a:solidFill>
                          <a:latin typeface="Arial"/>
                          <a:cs typeface="Arial"/>
                        </a:rPr>
                        <a:t> </a:t>
                      </a:r>
                      <a:r>
                        <a:rPr sz="1100" spc="-5" dirty="0">
                          <a:solidFill>
                            <a:srgbClr val="232200"/>
                          </a:solidFill>
                          <a:latin typeface="Arial"/>
                          <a:cs typeface="Arial"/>
                        </a:rPr>
                        <a:t>employees</a:t>
                      </a:r>
                      <a:r>
                        <a:rPr sz="1100" spc="15" dirty="0">
                          <a:solidFill>
                            <a:srgbClr val="232200"/>
                          </a:solidFill>
                          <a:latin typeface="Arial"/>
                          <a:cs typeface="Arial"/>
                        </a:rPr>
                        <a:t> </a:t>
                      </a:r>
                      <a:r>
                        <a:rPr sz="1100" spc="-10" dirty="0">
                          <a:solidFill>
                            <a:srgbClr val="232200"/>
                          </a:solidFill>
                          <a:latin typeface="Arial"/>
                          <a:cs typeface="Arial"/>
                        </a:rPr>
                        <a:t>who</a:t>
                      </a:r>
                      <a:r>
                        <a:rPr sz="1100" spc="5" dirty="0">
                          <a:solidFill>
                            <a:srgbClr val="232200"/>
                          </a:solidFill>
                          <a:latin typeface="Arial"/>
                          <a:cs typeface="Arial"/>
                        </a:rPr>
                        <a:t> </a:t>
                      </a:r>
                      <a:r>
                        <a:rPr sz="1100" spc="-5" dirty="0">
                          <a:solidFill>
                            <a:srgbClr val="232200"/>
                          </a:solidFill>
                          <a:latin typeface="Arial"/>
                          <a:cs typeface="Arial"/>
                        </a:rPr>
                        <a:t>cease</a:t>
                      </a:r>
                      <a:r>
                        <a:rPr sz="1100" dirty="0">
                          <a:solidFill>
                            <a:srgbClr val="232200"/>
                          </a:solidFill>
                          <a:latin typeface="Arial"/>
                          <a:cs typeface="Arial"/>
                        </a:rPr>
                        <a:t> </a:t>
                      </a:r>
                      <a:r>
                        <a:rPr sz="1100" spc="-5" dirty="0">
                          <a:solidFill>
                            <a:srgbClr val="232200"/>
                          </a:solidFill>
                          <a:latin typeface="Arial"/>
                          <a:cs typeface="Arial"/>
                        </a:rPr>
                        <a:t>participation</a:t>
                      </a:r>
                      <a:r>
                        <a:rPr sz="1100" dirty="0">
                          <a:solidFill>
                            <a:srgbClr val="232200"/>
                          </a:solidFill>
                          <a:latin typeface="Arial"/>
                          <a:cs typeface="Arial"/>
                        </a:rPr>
                        <a:t> </a:t>
                      </a:r>
                      <a:r>
                        <a:rPr sz="1100" spc="-5" dirty="0">
                          <a:solidFill>
                            <a:srgbClr val="232200"/>
                          </a:solidFill>
                          <a:latin typeface="Arial"/>
                          <a:cs typeface="Arial"/>
                        </a:rPr>
                        <a:t>in</a:t>
                      </a:r>
                      <a:r>
                        <a:rPr sz="1100" spc="10" dirty="0">
                          <a:solidFill>
                            <a:srgbClr val="232200"/>
                          </a:solidFill>
                          <a:latin typeface="Arial"/>
                          <a:cs typeface="Arial"/>
                        </a:rPr>
                        <a:t> </a:t>
                      </a:r>
                      <a:r>
                        <a:rPr sz="1100" dirty="0">
                          <a:solidFill>
                            <a:srgbClr val="232200"/>
                          </a:solidFill>
                          <a:latin typeface="Arial"/>
                          <a:cs typeface="Arial"/>
                        </a:rPr>
                        <a:t>the</a:t>
                      </a:r>
                      <a:r>
                        <a:rPr sz="1100" spc="-15" dirty="0">
                          <a:solidFill>
                            <a:srgbClr val="232200"/>
                          </a:solidFill>
                          <a:latin typeface="Arial"/>
                          <a:cs typeface="Arial"/>
                        </a:rPr>
                        <a:t> </a:t>
                      </a:r>
                      <a:r>
                        <a:rPr sz="1100" spc="-5" dirty="0">
                          <a:solidFill>
                            <a:srgbClr val="232200"/>
                          </a:solidFill>
                          <a:latin typeface="Arial"/>
                          <a:cs typeface="Arial"/>
                        </a:rPr>
                        <a:t>plan </a:t>
                      </a:r>
                      <a:r>
                        <a:rPr sz="1100" dirty="0">
                          <a:solidFill>
                            <a:srgbClr val="232200"/>
                          </a:solidFill>
                          <a:latin typeface="Arial"/>
                          <a:cs typeface="Arial"/>
                        </a:rPr>
                        <a:t> </a:t>
                      </a:r>
                      <a:r>
                        <a:rPr sz="1100" spc="-5" dirty="0">
                          <a:solidFill>
                            <a:srgbClr val="232200"/>
                          </a:solidFill>
                          <a:latin typeface="Arial"/>
                          <a:cs typeface="Arial"/>
                        </a:rPr>
                        <a:t>during calendar year 2020 or 2021. For plan years ending in 2021, an employee </a:t>
                      </a:r>
                      <a:r>
                        <a:rPr sz="1100" dirty="0">
                          <a:solidFill>
                            <a:srgbClr val="232200"/>
                          </a:solidFill>
                          <a:latin typeface="Arial"/>
                          <a:cs typeface="Arial"/>
                        </a:rPr>
                        <a:t>may </a:t>
                      </a:r>
                      <a:r>
                        <a:rPr sz="1100" spc="-5" dirty="0">
                          <a:solidFill>
                            <a:srgbClr val="232200"/>
                          </a:solidFill>
                          <a:latin typeface="Arial"/>
                          <a:cs typeface="Arial"/>
                        </a:rPr>
                        <a:t>elect </a:t>
                      </a:r>
                      <a:r>
                        <a:rPr sz="1100" dirty="0">
                          <a:solidFill>
                            <a:srgbClr val="232200"/>
                          </a:solidFill>
                          <a:latin typeface="Arial"/>
                          <a:cs typeface="Arial"/>
                        </a:rPr>
                        <a:t>to modify </a:t>
                      </a:r>
                      <a:r>
                        <a:rPr sz="1100" spc="-5" dirty="0">
                          <a:solidFill>
                            <a:srgbClr val="232200"/>
                          </a:solidFill>
                          <a:latin typeface="Arial"/>
                          <a:cs typeface="Arial"/>
                        </a:rPr>
                        <a:t>prospectively </a:t>
                      </a:r>
                      <a:r>
                        <a:rPr sz="1100" spc="-295" dirty="0">
                          <a:solidFill>
                            <a:srgbClr val="232200"/>
                          </a:solidFill>
                          <a:latin typeface="Arial"/>
                          <a:cs typeface="Arial"/>
                        </a:rPr>
                        <a:t> </a:t>
                      </a:r>
                      <a:r>
                        <a:rPr sz="1100" dirty="0">
                          <a:solidFill>
                            <a:srgbClr val="232200"/>
                          </a:solidFill>
                          <a:latin typeface="Arial"/>
                          <a:cs typeface="Arial"/>
                        </a:rPr>
                        <a:t>the</a:t>
                      </a:r>
                      <a:r>
                        <a:rPr sz="1100" spc="-15" dirty="0">
                          <a:solidFill>
                            <a:srgbClr val="232200"/>
                          </a:solidFill>
                          <a:latin typeface="Arial"/>
                          <a:cs typeface="Arial"/>
                        </a:rPr>
                        <a:t> </a:t>
                      </a:r>
                      <a:r>
                        <a:rPr sz="1100" spc="-5" dirty="0">
                          <a:solidFill>
                            <a:srgbClr val="232200"/>
                          </a:solidFill>
                          <a:latin typeface="Arial"/>
                          <a:cs typeface="Arial"/>
                        </a:rPr>
                        <a:t>amount</a:t>
                      </a:r>
                      <a:r>
                        <a:rPr sz="1100" spc="-20" dirty="0">
                          <a:solidFill>
                            <a:srgbClr val="232200"/>
                          </a:solidFill>
                          <a:latin typeface="Arial"/>
                          <a:cs typeface="Arial"/>
                        </a:rPr>
                        <a:t> </a:t>
                      </a:r>
                      <a:r>
                        <a:rPr sz="1100" spc="-5" dirty="0">
                          <a:solidFill>
                            <a:srgbClr val="232200"/>
                          </a:solidFill>
                          <a:latin typeface="Arial"/>
                          <a:cs typeface="Arial"/>
                        </a:rPr>
                        <a:t>(but</a:t>
                      </a:r>
                      <a:r>
                        <a:rPr sz="1100" spc="-10" dirty="0">
                          <a:solidFill>
                            <a:srgbClr val="232200"/>
                          </a:solidFill>
                          <a:latin typeface="Arial"/>
                          <a:cs typeface="Arial"/>
                        </a:rPr>
                        <a:t> </a:t>
                      </a:r>
                      <a:r>
                        <a:rPr sz="1100" spc="-5" dirty="0">
                          <a:solidFill>
                            <a:srgbClr val="232200"/>
                          </a:solidFill>
                          <a:latin typeface="Arial"/>
                          <a:cs typeface="Arial"/>
                        </a:rPr>
                        <a:t>not</a:t>
                      </a:r>
                      <a:r>
                        <a:rPr sz="1100" spc="-10" dirty="0">
                          <a:solidFill>
                            <a:srgbClr val="232200"/>
                          </a:solidFill>
                          <a:latin typeface="Arial"/>
                          <a:cs typeface="Arial"/>
                        </a:rPr>
                        <a:t> </a:t>
                      </a:r>
                      <a:r>
                        <a:rPr sz="1100" spc="-5" dirty="0">
                          <a:solidFill>
                            <a:srgbClr val="232200"/>
                          </a:solidFill>
                          <a:latin typeface="Arial"/>
                          <a:cs typeface="Arial"/>
                        </a:rPr>
                        <a:t>in</a:t>
                      </a:r>
                      <a:r>
                        <a:rPr sz="1100" spc="10" dirty="0">
                          <a:solidFill>
                            <a:srgbClr val="232200"/>
                          </a:solidFill>
                          <a:latin typeface="Arial"/>
                          <a:cs typeface="Arial"/>
                        </a:rPr>
                        <a:t> </a:t>
                      </a:r>
                      <a:r>
                        <a:rPr sz="1100" spc="-5" dirty="0">
                          <a:solidFill>
                            <a:srgbClr val="232200"/>
                          </a:solidFill>
                          <a:latin typeface="Arial"/>
                          <a:cs typeface="Arial"/>
                        </a:rPr>
                        <a:t>excess of</a:t>
                      </a:r>
                      <a:r>
                        <a:rPr sz="1100" spc="-10" dirty="0">
                          <a:solidFill>
                            <a:srgbClr val="232200"/>
                          </a:solidFill>
                          <a:latin typeface="Arial"/>
                          <a:cs typeface="Arial"/>
                        </a:rPr>
                        <a:t> </a:t>
                      </a:r>
                      <a:r>
                        <a:rPr sz="1100" spc="-5" dirty="0">
                          <a:solidFill>
                            <a:srgbClr val="232200"/>
                          </a:solidFill>
                          <a:latin typeface="Arial"/>
                          <a:cs typeface="Arial"/>
                        </a:rPr>
                        <a:t>any</a:t>
                      </a:r>
                      <a:r>
                        <a:rPr sz="1100" dirty="0">
                          <a:solidFill>
                            <a:srgbClr val="232200"/>
                          </a:solidFill>
                          <a:latin typeface="Arial"/>
                          <a:cs typeface="Arial"/>
                        </a:rPr>
                        <a:t> </a:t>
                      </a:r>
                      <a:r>
                        <a:rPr sz="1100" spc="-5" dirty="0">
                          <a:solidFill>
                            <a:srgbClr val="232200"/>
                          </a:solidFill>
                          <a:latin typeface="Arial"/>
                          <a:cs typeface="Arial"/>
                        </a:rPr>
                        <a:t>applicable</a:t>
                      </a:r>
                      <a:r>
                        <a:rPr sz="1100" spc="30" dirty="0">
                          <a:solidFill>
                            <a:srgbClr val="232200"/>
                          </a:solidFill>
                          <a:latin typeface="Arial"/>
                          <a:cs typeface="Arial"/>
                        </a:rPr>
                        <a:t> </a:t>
                      </a:r>
                      <a:r>
                        <a:rPr sz="1100" spc="-5" dirty="0">
                          <a:solidFill>
                            <a:srgbClr val="232200"/>
                          </a:solidFill>
                          <a:latin typeface="Arial"/>
                          <a:cs typeface="Arial"/>
                        </a:rPr>
                        <a:t>dollar</a:t>
                      </a:r>
                      <a:r>
                        <a:rPr sz="1100" spc="15" dirty="0">
                          <a:solidFill>
                            <a:srgbClr val="232200"/>
                          </a:solidFill>
                          <a:latin typeface="Arial"/>
                          <a:cs typeface="Arial"/>
                        </a:rPr>
                        <a:t> </a:t>
                      </a:r>
                      <a:r>
                        <a:rPr sz="1100" spc="-5" dirty="0">
                          <a:solidFill>
                            <a:srgbClr val="232200"/>
                          </a:solidFill>
                          <a:latin typeface="Arial"/>
                          <a:cs typeface="Arial"/>
                        </a:rPr>
                        <a:t>limitation) of</a:t>
                      </a:r>
                      <a:r>
                        <a:rPr sz="1100" spc="-10" dirty="0">
                          <a:solidFill>
                            <a:srgbClr val="232200"/>
                          </a:solidFill>
                          <a:latin typeface="Arial"/>
                          <a:cs typeface="Arial"/>
                        </a:rPr>
                        <a:t> </a:t>
                      </a:r>
                      <a:r>
                        <a:rPr sz="1100" dirty="0">
                          <a:solidFill>
                            <a:srgbClr val="232200"/>
                          </a:solidFill>
                          <a:latin typeface="Arial"/>
                          <a:cs typeface="Arial"/>
                        </a:rPr>
                        <a:t>the</a:t>
                      </a:r>
                      <a:r>
                        <a:rPr sz="1100" spc="-15" dirty="0">
                          <a:solidFill>
                            <a:srgbClr val="232200"/>
                          </a:solidFill>
                          <a:latin typeface="Arial"/>
                          <a:cs typeface="Arial"/>
                        </a:rPr>
                        <a:t> </a:t>
                      </a:r>
                      <a:r>
                        <a:rPr sz="1100" spc="-5" dirty="0">
                          <a:solidFill>
                            <a:srgbClr val="232200"/>
                          </a:solidFill>
                          <a:latin typeface="Arial"/>
                          <a:cs typeface="Arial"/>
                        </a:rPr>
                        <a:t>employee’s</a:t>
                      </a:r>
                      <a:r>
                        <a:rPr sz="1100" spc="20" dirty="0">
                          <a:solidFill>
                            <a:srgbClr val="232200"/>
                          </a:solidFill>
                          <a:latin typeface="Arial"/>
                          <a:cs typeface="Arial"/>
                        </a:rPr>
                        <a:t> </a:t>
                      </a:r>
                      <a:r>
                        <a:rPr sz="1100" spc="-5" dirty="0">
                          <a:solidFill>
                            <a:srgbClr val="232200"/>
                          </a:solidFill>
                          <a:latin typeface="Arial"/>
                          <a:cs typeface="Arial"/>
                        </a:rPr>
                        <a:t>contributions</a:t>
                      </a:r>
                      <a:r>
                        <a:rPr sz="1100" spc="-10" dirty="0">
                          <a:solidFill>
                            <a:srgbClr val="232200"/>
                          </a:solidFill>
                          <a:latin typeface="Arial"/>
                          <a:cs typeface="Arial"/>
                        </a:rPr>
                        <a:t> </a:t>
                      </a:r>
                      <a:r>
                        <a:rPr sz="1100" dirty="0">
                          <a:solidFill>
                            <a:srgbClr val="232200"/>
                          </a:solidFill>
                          <a:latin typeface="Arial"/>
                          <a:cs typeface="Arial"/>
                        </a:rPr>
                        <a:t>to</a:t>
                      </a:r>
                      <a:r>
                        <a:rPr sz="1100" spc="-15" dirty="0">
                          <a:solidFill>
                            <a:srgbClr val="232200"/>
                          </a:solidFill>
                          <a:latin typeface="Arial"/>
                          <a:cs typeface="Arial"/>
                        </a:rPr>
                        <a:t> </a:t>
                      </a:r>
                      <a:r>
                        <a:rPr sz="1100" dirty="0">
                          <a:solidFill>
                            <a:srgbClr val="232200"/>
                          </a:solidFill>
                          <a:latin typeface="Arial"/>
                          <a:cs typeface="Arial"/>
                        </a:rPr>
                        <a:t>a</a:t>
                      </a:r>
                      <a:r>
                        <a:rPr sz="1100" spc="-5" dirty="0">
                          <a:solidFill>
                            <a:srgbClr val="232200"/>
                          </a:solidFill>
                          <a:latin typeface="Arial"/>
                          <a:cs typeface="Arial"/>
                        </a:rPr>
                        <a:t> health FSA </a:t>
                      </a:r>
                      <a:r>
                        <a:rPr sz="1100" dirty="0">
                          <a:solidFill>
                            <a:srgbClr val="232200"/>
                          </a:solidFill>
                          <a:latin typeface="Arial"/>
                          <a:cs typeface="Arial"/>
                        </a:rPr>
                        <a:t> </a:t>
                      </a:r>
                      <a:r>
                        <a:rPr sz="1100" spc="-5" dirty="0">
                          <a:solidFill>
                            <a:srgbClr val="232200"/>
                          </a:solidFill>
                          <a:latin typeface="Arial"/>
                          <a:cs typeface="Arial"/>
                        </a:rPr>
                        <a:t>without</a:t>
                      </a:r>
                      <a:r>
                        <a:rPr sz="1100" spc="5" dirty="0">
                          <a:solidFill>
                            <a:srgbClr val="232200"/>
                          </a:solidFill>
                          <a:latin typeface="Arial"/>
                          <a:cs typeface="Arial"/>
                        </a:rPr>
                        <a:t> </a:t>
                      </a:r>
                      <a:r>
                        <a:rPr sz="1100" dirty="0">
                          <a:solidFill>
                            <a:srgbClr val="232200"/>
                          </a:solidFill>
                          <a:latin typeface="Arial"/>
                          <a:cs typeface="Arial"/>
                        </a:rPr>
                        <a:t>regard</a:t>
                      </a:r>
                      <a:r>
                        <a:rPr sz="1100" spc="-45" dirty="0">
                          <a:solidFill>
                            <a:srgbClr val="232200"/>
                          </a:solidFill>
                          <a:latin typeface="Arial"/>
                          <a:cs typeface="Arial"/>
                        </a:rPr>
                        <a:t> </a:t>
                      </a:r>
                      <a:r>
                        <a:rPr sz="1100" dirty="0">
                          <a:solidFill>
                            <a:srgbClr val="232200"/>
                          </a:solidFill>
                          <a:latin typeface="Arial"/>
                          <a:cs typeface="Arial"/>
                        </a:rPr>
                        <a:t>to</a:t>
                      </a:r>
                      <a:r>
                        <a:rPr sz="1100" spc="-20" dirty="0">
                          <a:solidFill>
                            <a:srgbClr val="232200"/>
                          </a:solidFill>
                          <a:latin typeface="Arial"/>
                          <a:cs typeface="Arial"/>
                        </a:rPr>
                        <a:t> </a:t>
                      </a:r>
                      <a:r>
                        <a:rPr sz="1100" spc="-5" dirty="0">
                          <a:solidFill>
                            <a:srgbClr val="232200"/>
                          </a:solidFill>
                          <a:latin typeface="Arial"/>
                          <a:cs typeface="Arial"/>
                        </a:rPr>
                        <a:t>any</a:t>
                      </a:r>
                      <a:r>
                        <a:rPr sz="1100" spc="-10" dirty="0">
                          <a:solidFill>
                            <a:srgbClr val="232200"/>
                          </a:solidFill>
                          <a:latin typeface="Arial"/>
                          <a:cs typeface="Arial"/>
                        </a:rPr>
                        <a:t> </a:t>
                      </a:r>
                      <a:r>
                        <a:rPr sz="1100" dirty="0">
                          <a:solidFill>
                            <a:srgbClr val="232200"/>
                          </a:solidFill>
                          <a:latin typeface="Arial"/>
                          <a:cs typeface="Arial"/>
                        </a:rPr>
                        <a:t>change</a:t>
                      </a:r>
                      <a:r>
                        <a:rPr sz="1100" spc="-20" dirty="0">
                          <a:solidFill>
                            <a:srgbClr val="232200"/>
                          </a:solidFill>
                          <a:latin typeface="Arial"/>
                          <a:cs typeface="Arial"/>
                        </a:rPr>
                        <a:t> </a:t>
                      </a:r>
                      <a:r>
                        <a:rPr sz="1100" spc="-5" dirty="0">
                          <a:solidFill>
                            <a:srgbClr val="232200"/>
                          </a:solidFill>
                          <a:latin typeface="Arial"/>
                          <a:cs typeface="Arial"/>
                        </a:rPr>
                        <a:t>in</a:t>
                      </a:r>
                      <a:r>
                        <a:rPr sz="1100" dirty="0">
                          <a:solidFill>
                            <a:srgbClr val="232200"/>
                          </a:solidFill>
                          <a:latin typeface="Arial"/>
                          <a:cs typeface="Arial"/>
                        </a:rPr>
                        <a:t> the</a:t>
                      </a:r>
                      <a:r>
                        <a:rPr sz="1100" spc="-20" dirty="0">
                          <a:solidFill>
                            <a:srgbClr val="232200"/>
                          </a:solidFill>
                          <a:latin typeface="Arial"/>
                          <a:cs typeface="Arial"/>
                        </a:rPr>
                        <a:t> </a:t>
                      </a:r>
                      <a:r>
                        <a:rPr sz="1100" spc="-5" dirty="0">
                          <a:solidFill>
                            <a:srgbClr val="232200"/>
                          </a:solidFill>
                          <a:latin typeface="Arial"/>
                          <a:cs typeface="Arial"/>
                        </a:rPr>
                        <a:t>employee’s</a:t>
                      </a:r>
                      <a:r>
                        <a:rPr sz="1100" spc="15" dirty="0">
                          <a:solidFill>
                            <a:srgbClr val="232200"/>
                          </a:solidFill>
                          <a:latin typeface="Arial"/>
                          <a:cs typeface="Arial"/>
                        </a:rPr>
                        <a:t> </a:t>
                      </a:r>
                      <a:r>
                        <a:rPr sz="1100" dirty="0">
                          <a:solidFill>
                            <a:srgbClr val="232200"/>
                          </a:solidFill>
                          <a:latin typeface="Arial"/>
                          <a:cs typeface="Arial"/>
                        </a:rPr>
                        <a:t>status.</a:t>
                      </a:r>
                      <a:endParaRPr sz="1100" dirty="0">
                        <a:latin typeface="Arial"/>
                        <a:cs typeface="Arial"/>
                      </a:endParaRPr>
                    </a:p>
                    <a:p>
                      <a:pPr>
                        <a:lnSpc>
                          <a:spcPct val="100000"/>
                        </a:lnSpc>
                        <a:spcBef>
                          <a:spcPts val="55"/>
                        </a:spcBef>
                      </a:pPr>
                      <a:endParaRPr sz="1100" dirty="0">
                        <a:latin typeface="Times New Roman"/>
                        <a:cs typeface="Times New Roman"/>
                      </a:endParaRPr>
                    </a:p>
                    <a:p>
                      <a:pPr marL="90805" marR="528955">
                        <a:lnSpc>
                          <a:spcPct val="100000"/>
                        </a:lnSpc>
                      </a:pPr>
                      <a:r>
                        <a:rPr sz="1100" spc="-5" dirty="0">
                          <a:solidFill>
                            <a:srgbClr val="232200"/>
                          </a:solidFill>
                          <a:latin typeface="Arial"/>
                          <a:cs typeface="Arial"/>
                        </a:rPr>
                        <a:t>Plans with FSAs </a:t>
                      </a:r>
                      <a:r>
                        <a:rPr sz="1100" dirty="0">
                          <a:solidFill>
                            <a:srgbClr val="232200"/>
                          </a:solidFill>
                          <a:latin typeface="Arial"/>
                          <a:cs typeface="Arial"/>
                        </a:rPr>
                        <a:t>may </a:t>
                      </a:r>
                      <a:r>
                        <a:rPr sz="1100" spc="-5" dirty="0">
                          <a:solidFill>
                            <a:srgbClr val="232200"/>
                          </a:solidFill>
                          <a:latin typeface="Arial"/>
                          <a:cs typeface="Arial"/>
                        </a:rPr>
                        <a:t>be amended </a:t>
                      </a:r>
                      <a:r>
                        <a:rPr sz="1100" dirty="0">
                          <a:solidFill>
                            <a:srgbClr val="232200"/>
                          </a:solidFill>
                          <a:latin typeface="Arial"/>
                          <a:cs typeface="Arial"/>
                        </a:rPr>
                        <a:t>to reflect these </a:t>
                      </a:r>
                      <a:r>
                        <a:rPr sz="1100" spc="-5" dirty="0">
                          <a:solidFill>
                            <a:srgbClr val="232200"/>
                          </a:solidFill>
                          <a:latin typeface="Arial"/>
                          <a:cs typeface="Arial"/>
                        </a:rPr>
                        <a:t>provisions, but amendments must be </a:t>
                      </a:r>
                      <a:r>
                        <a:rPr sz="1100" dirty="0">
                          <a:solidFill>
                            <a:srgbClr val="232200"/>
                          </a:solidFill>
                          <a:latin typeface="Arial"/>
                          <a:cs typeface="Arial"/>
                        </a:rPr>
                        <a:t>made </a:t>
                      </a:r>
                      <a:r>
                        <a:rPr sz="1100" spc="-5" dirty="0">
                          <a:solidFill>
                            <a:srgbClr val="232200"/>
                          </a:solidFill>
                          <a:latin typeface="Arial"/>
                          <a:cs typeface="Arial"/>
                        </a:rPr>
                        <a:t>by </a:t>
                      </a:r>
                      <a:r>
                        <a:rPr sz="1100" dirty="0">
                          <a:solidFill>
                            <a:srgbClr val="232200"/>
                          </a:solidFill>
                          <a:latin typeface="Arial"/>
                          <a:cs typeface="Arial"/>
                        </a:rPr>
                        <a:t>the </a:t>
                      </a:r>
                      <a:r>
                        <a:rPr sz="1100" spc="-5" dirty="0">
                          <a:solidFill>
                            <a:srgbClr val="232200"/>
                          </a:solidFill>
                          <a:latin typeface="Arial"/>
                          <a:cs typeface="Arial"/>
                        </a:rPr>
                        <a:t>end of </a:t>
                      </a:r>
                      <a:r>
                        <a:rPr sz="1100" dirty="0">
                          <a:solidFill>
                            <a:srgbClr val="232200"/>
                          </a:solidFill>
                          <a:latin typeface="Arial"/>
                          <a:cs typeface="Arial"/>
                        </a:rPr>
                        <a:t>the </a:t>
                      </a:r>
                      <a:r>
                        <a:rPr sz="1100" spc="-295" dirty="0">
                          <a:solidFill>
                            <a:srgbClr val="232200"/>
                          </a:solidFill>
                          <a:latin typeface="Arial"/>
                          <a:cs typeface="Arial"/>
                        </a:rPr>
                        <a:t> </a:t>
                      </a:r>
                      <a:r>
                        <a:rPr sz="1100" spc="-5" dirty="0">
                          <a:solidFill>
                            <a:srgbClr val="232200"/>
                          </a:solidFill>
                          <a:latin typeface="Arial"/>
                          <a:cs typeface="Arial"/>
                        </a:rPr>
                        <a:t>calendar year beginning</a:t>
                      </a:r>
                      <a:r>
                        <a:rPr sz="1100" spc="5" dirty="0">
                          <a:solidFill>
                            <a:srgbClr val="232200"/>
                          </a:solidFill>
                          <a:latin typeface="Arial"/>
                          <a:cs typeface="Arial"/>
                        </a:rPr>
                        <a:t> </a:t>
                      </a:r>
                      <a:r>
                        <a:rPr sz="1100" dirty="0">
                          <a:solidFill>
                            <a:srgbClr val="232200"/>
                          </a:solidFill>
                          <a:latin typeface="Arial"/>
                          <a:cs typeface="Arial"/>
                        </a:rPr>
                        <a:t>after</a:t>
                      </a:r>
                      <a:r>
                        <a:rPr sz="1100" spc="-50" dirty="0">
                          <a:solidFill>
                            <a:srgbClr val="232200"/>
                          </a:solidFill>
                          <a:latin typeface="Arial"/>
                          <a:cs typeface="Arial"/>
                        </a:rPr>
                        <a:t> </a:t>
                      </a:r>
                      <a:r>
                        <a:rPr sz="1100" dirty="0">
                          <a:solidFill>
                            <a:srgbClr val="232200"/>
                          </a:solidFill>
                          <a:latin typeface="Arial"/>
                          <a:cs typeface="Arial"/>
                        </a:rPr>
                        <a:t>the</a:t>
                      </a:r>
                      <a:r>
                        <a:rPr sz="1100" spc="-5" dirty="0">
                          <a:solidFill>
                            <a:srgbClr val="232200"/>
                          </a:solidFill>
                          <a:latin typeface="Arial"/>
                          <a:cs typeface="Arial"/>
                        </a:rPr>
                        <a:t> end</a:t>
                      </a:r>
                      <a:r>
                        <a:rPr sz="1100" spc="-10" dirty="0">
                          <a:solidFill>
                            <a:srgbClr val="232200"/>
                          </a:solidFill>
                          <a:latin typeface="Arial"/>
                          <a:cs typeface="Arial"/>
                        </a:rPr>
                        <a:t> </a:t>
                      </a:r>
                      <a:r>
                        <a:rPr sz="1100" spc="-5" dirty="0">
                          <a:solidFill>
                            <a:srgbClr val="232200"/>
                          </a:solidFill>
                          <a:latin typeface="Arial"/>
                          <a:cs typeface="Arial"/>
                        </a:rPr>
                        <a:t>of</a:t>
                      </a:r>
                      <a:r>
                        <a:rPr sz="1100" spc="-15" dirty="0">
                          <a:solidFill>
                            <a:srgbClr val="232200"/>
                          </a:solidFill>
                          <a:latin typeface="Arial"/>
                          <a:cs typeface="Arial"/>
                        </a:rPr>
                        <a:t> </a:t>
                      </a:r>
                      <a:r>
                        <a:rPr sz="1100" dirty="0">
                          <a:solidFill>
                            <a:srgbClr val="232200"/>
                          </a:solidFill>
                          <a:latin typeface="Arial"/>
                          <a:cs typeface="Arial"/>
                        </a:rPr>
                        <a:t>the</a:t>
                      </a:r>
                      <a:r>
                        <a:rPr sz="1100" spc="-20" dirty="0">
                          <a:solidFill>
                            <a:srgbClr val="232200"/>
                          </a:solidFill>
                          <a:latin typeface="Arial"/>
                          <a:cs typeface="Arial"/>
                        </a:rPr>
                        <a:t> </a:t>
                      </a:r>
                      <a:r>
                        <a:rPr sz="1100" spc="-5" dirty="0">
                          <a:solidFill>
                            <a:srgbClr val="232200"/>
                          </a:solidFill>
                          <a:latin typeface="Arial"/>
                          <a:cs typeface="Arial"/>
                        </a:rPr>
                        <a:t>plan</a:t>
                      </a:r>
                      <a:r>
                        <a:rPr sz="1100" dirty="0">
                          <a:solidFill>
                            <a:srgbClr val="232200"/>
                          </a:solidFill>
                          <a:latin typeface="Arial"/>
                          <a:cs typeface="Arial"/>
                        </a:rPr>
                        <a:t> </a:t>
                      </a:r>
                      <a:r>
                        <a:rPr sz="1100" spc="-5" dirty="0">
                          <a:solidFill>
                            <a:srgbClr val="232200"/>
                          </a:solidFill>
                          <a:latin typeface="Arial"/>
                          <a:cs typeface="Arial"/>
                        </a:rPr>
                        <a:t>year</a:t>
                      </a:r>
                      <a:r>
                        <a:rPr sz="1100" dirty="0">
                          <a:solidFill>
                            <a:srgbClr val="232200"/>
                          </a:solidFill>
                          <a:latin typeface="Arial"/>
                          <a:cs typeface="Arial"/>
                        </a:rPr>
                        <a:t> </a:t>
                      </a:r>
                      <a:r>
                        <a:rPr sz="1100" spc="-5" dirty="0">
                          <a:solidFill>
                            <a:srgbClr val="232200"/>
                          </a:solidFill>
                          <a:latin typeface="Arial"/>
                          <a:cs typeface="Arial"/>
                        </a:rPr>
                        <a:t>in</a:t>
                      </a:r>
                      <a:r>
                        <a:rPr sz="1100" dirty="0">
                          <a:solidFill>
                            <a:srgbClr val="232200"/>
                          </a:solidFill>
                          <a:latin typeface="Arial"/>
                          <a:cs typeface="Arial"/>
                        </a:rPr>
                        <a:t> </a:t>
                      </a:r>
                      <a:r>
                        <a:rPr sz="1100" spc="-10" dirty="0">
                          <a:solidFill>
                            <a:srgbClr val="232200"/>
                          </a:solidFill>
                          <a:latin typeface="Arial"/>
                          <a:cs typeface="Arial"/>
                        </a:rPr>
                        <a:t>which</a:t>
                      </a:r>
                      <a:r>
                        <a:rPr sz="1100" spc="20" dirty="0">
                          <a:solidFill>
                            <a:srgbClr val="232200"/>
                          </a:solidFill>
                          <a:latin typeface="Arial"/>
                          <a:cs typeface="Arial"/>
                        </a:rPr>
                        <a:t> </a:t>
                      </a:r>
                      <a:r>
                        <a:rPr sz="1100" dirty="0">
                          <a:solidFill>
                            <a:srgbClr val="232200"/>
                          </a:solidFill>
                          <a:latin typeface="Arial"/>
                          <a:cs typeface="Arial"/>
                        </a:rPr>
                        <a:t>the</a:t>
                      </a:r>
                      <a:r>
                        <a:rPr sz="1100" spc="-25" dirty="0">
                          <a:solidFill>
                            <a:srgbClr val="232200"/>
                          </a:solidFill>
                          <a:latin typeface="Arial"/>
                          <a:cs typeface="Arial"/>
                        </a:rPr>
                        <a:t> </a:t>
                      </a:r>
                      <a:r>
                        <a:rPr sz="1100" spc="-5" dirty="0">
                          <a:solidFill>
                            <a:srgbClr val="232200"/>
                          </a:solidFill>
                          <a:latin typeface="Arial"/>
                          <a:cs typeface="Arial"/>
                        </a:rPr>
                        <a:t>amendment</a:t>
                      </a:r>
                      <a:r>
                        <a:rPr sz="1100" spc="-25" dirty="0">
                          <a:solidFill>
                            <a:srgbClr val="232200"/>
                          </a:solidFill>
                          <a:latin typeface="Arial"/>
                          <a:cs typeface="Arial"/>
                        </a:rPr>
                        <a:t> </a:t>
                      </a:r>
                      <a:r>
                        <a:rPr sz="1100" spc="-5" dirty="0">
                          <a:solidFill>
                            <a:srgbClr val="232200"/>
                          </a:solidFill>
                          <a:latin typeface="Arial"/>
                          <a:cs typeface="Arial"/>
                        </a:rPr>
                        <a:t>is effective.</a:t>
                      </a:r>
                      <a:endParaRPr sz="1100" dirty="0">
                        <a:latin typeface="Arial"/>
                        <a:cs typeface="Arial"/>
                      </a:endParaRPr>
                    </a:p>
                    <a:p>
                      <a:pPr marL="90805" marR="433070">
                        <a:lnSpc>
                          <a:spcPct val="100000"/>
                        </a:lnSpc>
                      </a:pPr>
                      <a:r>
                        <a:rPr sz="1100" spc="-5" dirty="0">
                          <a:solidFill>
                            <a:srgbClr val="232200"/>
                          </a:solidFill>
                          <a:latin typeface="Arial"/>
                          <a:cs typeface="Arial"/>
                        </a:rPr>
                        <a:t>Carryover and </a:t>
                      </a:r>
                      <a:r>
                        <a:rPr sz="1100" dirty="0">
                          <a:solidFill>
                            <a:srgbClr val="232200"/>
                          </a:solidFill>
                          <a:latin typeface="Arial"/>
                          <a:cs typeface="Arial"/>
                        </a:rPr>
                        <a:t>grace </a:t>
                      </a:r>
                      <a:r>
                        <a:rPr sz="1100" spc="-5" dirty="0">
                          <a:solidFill>
                            <a:srgbClr val="232200"/>
                          </a:solidFill>
                          <a:latin typeface="Arial"/>
                          <a:cs typeface="Arial"/>
                        </a:rPr>
                        <a:t>period provisions effective </a:t>
                      </a:r>
                      <a:r>
                        <a:rPr sz="1100" dirty="0">
                          <a:solidFill>
                            <a:srgbClr val="232200"/>
                          </a:solidFill>
                          <a:latin typeface="Arial"/>
                          <a:cs typeface="Arial"/>
                        </a:rPr>
                        <a:t>for </a:t>
                      </a:r>
                      <a:r>
                        <a:rPr sz="1100" spc="-5" dirty="0">
                          <a:solidFill>
                            <a:srgbClr val="232200"/>
                          </a:solidFill>
                          <a:latin typeface="Arial"/>
                          <a:cs typeface="Arial"/>
                        </a:rPr>
                        <a:t>plan years 2020 and 2021; election </a:t>
                      </a:r>
                      <a:r>
                        <a:rPr sz="1100" dirty="0">
                          <a:solidFill>
                            <a:srgbClr val="232200"/>
                          </a:solidFill>
                          <a:latin typeface="Arial"/>
                          <a:cs typeface="Arial"/>
                        </a:rPr>
                        <a:t>changes </a:t>
                      </a:r>
                      <a:r>
                        <a:rPr sz="1100" spc="-5" dirty="0">
                          <a:solidFill>
                            <a:srgbClr val="232200"/>
                          </a:solidFill>
                          <a:latin typeface="Arial"/>
                          <a:cs typeface="Arial"/>
                        </a:rPr>
                        <a:t>effective </a:t>
                      </a:r>
                      <a:r>
                        <a:rPr sz="1100" dirty="0">
                          <a:solidFill>
                            <a:srgbClr val="232200"/>
                          </a:solidFill>
                          <a:latin typeface="Arial"/>
                          <a:cs typeface="Arial"/>
                        </a:rPr>
                        <a:t>for </a:t>
                      </a:r>
                      <a:r>
                        <a:rPr sz="1100" spc="-5" dirty="0">
                          <a:solidFill>
                            <a:srgbClr val="232200"/>
                          </a:solidFill>
                          <a:latin typeface="Arial"/>
                          <a:cs typeface="Arial"/>
                        </a:rPr>
                        <a:t>plan </a:t>
                      </a:r>
                      <a:r>
                        <a:rPr sz="1100" spc="-295" dirty="0">
                          <a:solidFill>
                            <a:srgbClr val="232200"/>
                          </a:solidFill>
                          <a:latin typeface="Arial"/>
                          <a:cs typeface="Arial"/>
                        </a:rPr>
                        <a:t> </a:t>
                      </a:r>
                      <a:r>
                        <a:rPr sz="1100" spc="-5" dirty="0">
                          <a:solidFill>
                            <a:srgbClr val="232200"/>
                          </a:solidFill>
                          <a:latin typeface="Arial"/>
                          <a:cs typeface="Arial"/>
                        </a:rPr>
                        <a:t>years</a:t>
                      </a:r>
                      <a:r>
                        <a:rPr sz="1100" spc="-15" dirty="0">
                          <a:solidFill>
                            <a:srgbClr val="232200"/>
                          </a:solidFill>
                          <a:latin typeface="Arial"/>
                          <a:cs typeface="Arial"/>
                        </a:rPr>
                        <a:t> </a:t>
                      </a:r>
                      <a:r>
                        <a:rPr sz="1100" spc="-5" dirty="0">
                          <a:solidFill>
                            <a:srgbClr val="232200"/>
                          </a:solidFill>
                          <a:latin typeface="Arial"/>
                          <a:cs typeface="Arial"/>
                        </a:rPr>
                        <a:t>ending</a:t>
                      </a:r>
                      <a:r>
                        <a:rPr sz="1100" dirty="0">
                          <a:solidFill>
                            <a:srgbClr val="232200"/>
                          </a:solidFill>
                          <a:latin typeface="Arial"/>
                          <a:cs typeface="Arial"/>
                        </a:rPr>
                        <a:t> </a:t>
                      </a:r>
                      <a:r>
                        <a:rPr sz="1100" spc="-5" dirty="0">
                          <a:solidFill>
                            <a:srgbClr val="232200"/>
                          </a:solidFill>
                          <a:latin typeface="Arial"/>
                          <a:cs typeface="Arial"/>
                        </a:rPr>
                        <a:t>in</a:t>
                      </a:r>
                      <a:r>
                        <a:rPr sz="1100" dirty="0">
                          <a:solidFill>
                            <a:srgbClr val="232200"/>
                          </a:solidFill>
                          <a:latin typeface="Arial"/>
                          <a:cs typeface="Arial"/>
                        </a:rPr>
                        <a:t> </a:t>
                      </a:r>
                      <a:r>
                        <a:rPr sz="1100" spc="-5" dirty="0">
                          <a:solidFill>
                            <a:srgbClr val="232200"/>
                          </a:solidFill>
                          <a:latin typeface="Arial"/>
                          <a:cs typeface="Arial"/>
                        </a:rPr>
                        <a:t>2021.</a:t>
                      </a:r>
                      <a:endParaRPr sz="1100" dirty="0">
                        <a:latin typeface="Arial"/>
                        <a:cs typeface="Arial"/>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3"/>
                  </a:ext>
                </a:extLst>
              </a:tr>
              <a:tr h="640080">
                <a:tc>
                  <a:txBody>
                    <a:bodyPr/>
                    <a:lstStyle/>
                    <a:p>
                      <a:pPr marL="90805" marR="817244">
                        <a:lnSpc>
                          <a:spcPct val="100000"/>
                        </a:lnSpc>
                        <a:spcBef>
                          <a:spcPts val="310"/>
                        </a:spcBef>
                      </a:pPr>
                      <a:r>
                        <a:rPr lang="en-US" sz="1800" b="1" spc="-5" dirty="0" smtClean="0">
                          <a:solidFill>
                            <a:srgbClr val="232200"/>
                          </a:solidFill>
                          <a:latin typeface="Arial"/>
                          <a:cs typeface="Arial"/>
                        </a:rPr>
                        <a:t>PAI</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969010">
                        <a:lnSpc>
                          <a:spcPct val="100000"/>
                        </a:lnSpc>
                        <a:spcBef>
                          <a:spcPts val="310"/>
                        </a:spcBef>
                      </a:pPr>
                      <a:r>
                        <a:rPr lang="en-US" sz="1800" spc="-10" dirty="0" smtClean="0">
                          <a:solidFill>
                            <a:srgbClr val="232200"/>
                          </a:solidFill>
                          <a:latin typeface="Arial"/>
                          <a:cs typeface="Arial"/>
                        </a:rPr>
                        <a:t>PAI </a:t>
                      </a:r>
                      <a:r>
                        <a:rPr sz="1800" spc="-10" dirty="0" smtClean="0">
                          <a:solidFill>
                            <a:srgbClr val="232200"/>
                          </a:solidFill>
                          <a:latin typeface="Arial"/>
                          <a:cs typeface="Arial"/>
                        </a:rPr>
                        <a:t>has</a:t>
                      </a:r>
                      <a:r>
                        <a:rPr sz="1800" spc="10" dirty="0" smtClean="0">
                          <a:solidFill>
                            <a:srgbClr val="232200"/>
                          </a:solidFill>
                          <a:latin typeface="Arial"/>
                          <a:cs typeface="Arial"/>
                        </a:rPr>
                        <a:t> </a:t>
                      </a:r>
                      <a:r>
                        <a:rPr sz="1800" spc="-10" dirty="0">
                          <a:solidFill>
                            <a:srgbClr val="232200"/>
                          </a:solidFill>
                          <a:latin typeface="Arial"/>
                          <a:cs typeface="Arial"/>
                        </a:rPr>
                        <a:t>updated</a:t>
                      </a:r>
                      <a:r>
                        <a:rPr sz="1800" spc="30" dirty="0">
                          <a:solidFill>
                            <a:srgbClr val="232200"/>
                          </a:solidFill>
                          <a:latin typeface="Arial"/>
                          <a:cs typeface="Arial"/>
                        </a:rPr>
                        <a:t> </a:t>
                      </a:r>
                      <a:r>
                        <a:rPr sz="1800" spc="-5" dirty="0">
                          <a:solidFill>
                            <a:srgbClr val="232200"/>
                          </a:solidFill>
                          <a:latin typeface="Arial"/>
                          <a:cs typeface="Arial"/>
                        </a:rPr>
                        <a:t>its</a:t>
                      </a:r>
                      <a:r>
                        <a:rPr sz="1800" dirty="0">
                          <a:solidFill>
                            <a:srgbClr val="232200"/>
                          </a:solidFill>
                          <a:latin typeface="Arial"/>
                          <a:cs typeface="Arial"/>
                        </a:rPr>
                        <a:t> </a:t>
                      </a:r>
                      <a:r>
                        <a:rPr sz="1800" spc="-10" dirty="0">
                          <a:solidFill>
                            <a:srgbClr val="232200"/>
                          </a:solidFill>
                          <a:latin typeface="Arial"/>
                          <a:cs typeface="Arial"/>
                        </a:rPr>
                        <a:t>internal</a:t>
                      </a:r>
                      <a:r>
                        <a:rPr sz="1800" spc="30" dirty="0">
                          <a:solidFill>
                            <a:srgbClr val="232200"/>
                          </a:solidFill>
                          <a:latin typeface="Arial"/>
                          <a:cs typeface="Arial"/>
                        </a:rPr>
                        <a:t> </a:t>
                      </a:r>
                      <a:r>
                        <a:rPr sz="1800" spc="-10" dirty="0">
                          <a:solidFill>
                            <a:srgbClr val="232200"/>
                          </a:solidFill>
                          <a:latin typeface="Arial"/>
                          <a:cs typeface="Arial"/>
                        </a:rPr>
                        <a:t>processes</a:t>
                      </a:r>
                      <a:r>
                        <a:rPr sz="1800" spc="25" dirty="0">
                          <a:solidFill>
                            <a:srgbClr val="232200"/>
                          </a:solidFill>
                          <a:latin typeface="Arial"/>
                          <a:cs typeface="Arial"/>
                        </a:rPr>
                        <a:t> </a:t>
                      </a:r>
                      <a:r>
                        <a:rPr sz="1800" dirty="0">
                          <a:solidFill>
                            <a:srgbClr val="232200"/>
                          </a:solidFill>
                          <a:latin typeface="Arial"/>
                          <a:cs typeface="Arial"/>
                        </a:rPr>
                        <a:t>to</a:t>
                      </a:r>
                      <a:r>
                        <a:rPr sz="1800" spc="-5" dirty="0">
                          <a:solidFill>
                            <a:srgbClr val="232200"/>
                          </a:solidFill>
                          <a:latin typeface="Arial"/>
                          <a:cs typeface="Arial"/>
                        </a:rPr>
                        <a:t> meet</a:t>
                      </a:r>
                      <a:r>
                        <a:rPr sz="1800" spc="15" dirty="0">
                          <a:solidFill>
                            <a:srgbClr val="232200"/>
                          </a:solidFill>
                          <a:latin typeface="Arial"/>
                          <a:cs typeface="Arial"/>
                        </a:rPr>
                        <a:t> </a:t>
                      </a:r>
                      <a:r>
                        <a:rPr sz="1800" spc="-10" dirty="0">
                          <a:solidFill>
                            <a:srgbClr val="232200"/>
                          </a:solidFill>
                          <a:latin typeface="Arial"/>
                          <a:cs typeface="Arial"/>
                        </a:rPr>
                        <a:t>the </a:t>
                      </a:r>
                      <a:r>
                        <a:rPr sz="1800" spc="-484" dirty="0">
                          <a:solidFill>
                            <a:srgbClr val="232200"/>
                          </a:solidFill>
                          <a:latin typeface="Arial"/>
                          <a:cs typeface="Arial"/>
                        </a:rPr>
                        <a:t> </a:t>
                      </a:r>
                      <a:r>
                        <a:rPr sz="1800" spc="-10" dirty="0">
                          <a:solidFill>
                            <a:srgbClr val="232200"/>
                          </a:solidFill>
                          <a:latin typeface="Arial"/>
                          <a:cs typeface="Arial"/>
                        </a:rPr>
                        <a:t>requirements</a:t>
                      </a:r>
                      <a:r>
                        <a:rPr sz="1800" spc="20" dirty="0">
                          <a:solidFill>
                            <a:srgbClr val="232200"/>
                          </a:solidFill>
                          <a:latin typeface="Arial"/>
                          <a:cs typeface="Arial"/>
                        </a:rPr>
                        <a:t> </a:t>
                      </a:r>
                      <a:r>
                        <a:rPr sz="1800" spc="-5" dirty="0">
                          <a:solidFill>
                            <a:srgbClr val="232200"/>
                          </a:solidFill>
                          <a:latin typeface="Arial"/>
                          <a:cs typeface="Arial"/>
                        </a:rPr>
                        <a:t>of this</a:t>
                      </a:r>
                      <a:r>
                        <a:rPr sz="1800" dirty="0">
                          <a:solidFill>
                            <a:srgbClr val="232200"/>
                          </a:solidFill>
                          <a:latin typeface="Arial"/>
                          <a:cs typeface="Arial"/>
                        </a:rPr>
                        <a:t> </a:t>
                      </a:r>
                      <a:r>
                        <a:rPr sz="1800" spc="-10" dirty="0">
                          <a:solidFill>
                            <a:srgbClr val="232200"/>
                          </a:solidFill>
                          <a:latin typeface="Arial"/>
                          <a:cs typeface="Arial"/>
                        </a:rPr>
                        <a:t>section.</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9" y="552036"/>
            <a:ext cx="5148581" cy="505908"/>
          </a:xfrm>
          <a:prstGeom prst="rect">
            <a:avLst/>
          </a:prstGeom>
        </p:spPr>
        <p:txBody>
          <a:bodyPr vert="horz" wrap="square" lIns="0" tIns="13335" rIns="0" bIns="0" rtlCol="0">
            <a:spAutoFit/>
          </a:bodyPr>
          <a:lstStyle/>
          <a:p>
            <a:pPr marL="12700">
              <a:lnSpc>
                <a:spcPct val="100000"/>
              </a:lnSpc>
              <a:spcBef>
                <a:spcPts val="105"/>
              </a:spcBef>
            </a:pPr>
            <a:r>
              <a:rPr lang="en-US" sz="3200" spc="-5" dirty="0" smtClean="0">
                <a:solidFill>
                  <a:srgbClr val="002C6C"/>
                </a:solidFill>
              </a:rPr>
              <a:t>Prohibition on </a:t>
            </a:r>
            <a:r>
              <a:rPr sz="3200" spc="-5" dirty="0" smtClean="0">
                <a:solidFill>
                  <a:srgbClr val="002C6C"/>
                </a:solidFill>
              </a:rPr>
              <a:t>Gag</a:t>
            </a:r>
            <a:r>
              <a:rPr sz="3200" spc="-110" dirty="0" smtClean="0">
                <a:solidFill>
                  <a:srgbClr val="002C6C"/>
                </a:solidFill>
              </a:rPr>
              <a:t> </a:t>
            </a:r>
            <a:r>
              <a:rPr sz="3200" spc="-5" dirty="0">
                <a:solidFill>
                  <a:srgbClr val="002C6C"/>
                </a:solidFill>
              </a:rPr>
              <a:t>Clauses</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1013182921"/>
              </p:ext>
            </p:extLst>
          </p:nvPr>
        </p:nvGraphicFramePr>
        <p:xfrm>
          <a:off x="725168" y="1540770"/>
          <a:ext cx="10234295" cy="5013325"/>
        </p:xfrm>
        <a:graphic>
          <a:graphicData uri="http://schemas.openxmlformats.org/drawingml/2006/table">
            <a:tbl>
              <a:tblPr firstRow="1" bandRow="1">
                <a:tableStyleId>{2D5ABB26-0587-4C30-8999-92F81FD0307C}</a:tableStyleId>
              </a:tblPr>
              <a:tblGrid>
                <a:gridCol w="2743200">
                  <a:extLst>
                    <a:ext uri="{9D8B030D-6E8A-4147-A177-3AD203B41FA5}">
                      <a16:colId xmlns:a16="http://schemas.microsoft.com/office/drawing/2014/main" val="20000"/>
                    </a:ext>
                  </a:extLst>
                </a:gridCol>
                <a:gridCol w="7491095">
                  <a:extLst>
                    <a:ext uri="{9D8B030D-6E8A-4147-A177-3AD203B41FA5}">
                      <a16:colId xmlns:a16="http://schemas.microsoft.com/office/drawing/2014/main" val="20001"/>
                    </a:ext>
                  </a:extLst>
                </a:gridCol>
              </a:tblGrid>
              <a:tr h="640080">
                <a:tc>
                  <a:txBody>
                    <a:bodyPr/>
                    <a:lstStyle/>
                    <a:p>
                      <a:pPr marL="90805">
                        <a:lnSpc>
                          <a:spcPct val="100000"/>
                        </a:lnSpc>
                        <a:spcBef>
                          <a:spcPts val="310"/>
                        </a:spcBef>
                      </a:pPr>
                      <a:r>
                        <a:rPr sz="1800" b="1" spc="-5" dirty="0">
                          <a:solidFill>
                            <a:srgbClr val="232200"/>
                          </a:solidFill>
                          <a:latin typeface="Arial"/>
                          <a:cs typeface="Arial"/>
                        </a:rPr>
                        <a:t>Original</a:t>
                      </a:r>
                      <a:r>
                        <a:rPr sz="1800" b="1" spc="-35" dirty="0">
                          <a:solidFill>
                            <a:srgbClr val="232200"/>
                          </a:solidFill>
                          <a:latin typeface="Arial"/>
                          <a:cs typeface="Arial"/>
                        </a:rPr>
                        <a:t> </a:t>
                      </a:r>
                      <a:r>
                        <a:rPr sz="1800" b="1" spc="-10" dirty="0">
                          <a:solidFill>
                            <a:srgbClr val="232200"/>
                          </a:solidFill>
                          <a:latin typeface="Arial"/>
                          <a:cs typeface="Arial"/>
                        </a:rPr>
                        <a:t>Effective</a:t>
                      </a:r>
                      <a:r>
                        <a:rPr sz="1800" b="1" spc="25"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a:lnSpc>
                          <a:spcPct val="100000"/>
                        </a:lnSpc>
                        <a:spcBef>
                          <a:spcPts val="310"/>
                        </a:spcBef>
                      </a:pPr>
                      <a:r>
                        <a:rPr sz="1800" spc="-10" dirty="0">
                          <a:solidFill>
                            <a:srgbClr val="232200"/>
                          </a:solidFill>
                          <a:latin typeface="Arial"/>
                          <a:cs typeface="Arial"/>
                        </a:rPr>
                        <a:t>December</a:t>
                      </a:r>
                      <a:r>
                        <a:rPr sz="1800" spc="-5" dirty="0">
                          <a:solidFill>
                            <a:srgbClr val="232200"/>
                          </a:solidFill>
                          <a:latin typeface="Arial"/>
                          <a:cs typeface="Arial"/>
                        </a:rPr>
                        <a:t> </a:t>
                      </a:r>
                      <a:r>
                        <a:rPr sz="1800" spc="-10" dirty="0">
                          <a:solidFill>
                            <a:srgbClr val="232200"/>
                          </a:solidFill>
                          <a:latin typeface="Arial"/>
                          <a:cs typeface="Arial"/>
                        </a:rPr>
                        <a:t>27,</a:t>
                      </a:r>
                      <a:r>
                        <a:rPr sz="1800" spc="-15" dirty="0">
                          <a:solidFill>
                            <a:srgbClr val="232200"/>
                          </a:solidFill>
                          <a:latin typeface="Arial"/>
                          <a:cs typeface="Arial"/>
                        </a:rPr>
                        <a:t> </a:t>
                      </a:r>
                      <a:r>
                        <a:rPr sz="1800" spc="-10" dirty="0">
                          <a:solidFill>
                            <a:srgbClr val="232200"/>
                          </a:solidFill>
                          <a:latin typeface="Arial"/>
                          <a:cs typeface="Arial"/>
                        </a:rPr>
                        <a:t>2020</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0"/>
                  </a:ext>
                </a:extLst>
              </a:tr>
              <a:tr h="639445">
                <a:tc>
                  <a:txBody>
                    <a:bodyPr/>
                    <a:lstStyle/>
                    <a:p>
                      <a:pPr marL="90805">
                        <a:lnSpc>
                          <a:spcPct val="100000"/>
                        </a:lnSpc>
                        <a:spcBef>
                          <a:spcPts val="310"/>
                        </a:spcBef>
                      </a:pPr>
                      <a:r>
                        <a:rPr sz="1800" b="1" spc="-5" dirty="0">
                          <a:solidFill>
                            <a:srgbClr val="232200"/>
                          </a:solidFill>
                          <a:latin typeface="Arial"/>
                          <a:cs typeface="Arial"/>
                        </a:rPr>
                        <a:t>New</a:t>
                      </a:r>
                      <a:r>
                        <a:rPr sz="1800" b="1" spc="-20" dirty="0">
                          <a:solidFill>
                            <a:srgbClr val="232200"/>
                          </a:solidFill>
                          <a:latin typeface="Arial"/>
                          <a:cs typeface="Arial"/>
                        </a:rPr>
                        <a:t> </a:t>
                      </a:r>
                      <a:r>
                        <a:rPr sz="1800" b="1" spc="-10" dirty="0">
                          <a:solidFill>
                            <a:srgbClr val="232200"/>
                          </a:solidFill>
                          <a:latin typeface="Arial"/>
                          <a:cs typeface="Arial"/>
                        </a:rPr>
                        <a:t>Effective</a:t>
                      </a:r>
                      <a:r>
                        <a:rPr sz="1800" b="1" spc="20"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a:lnSpc>
                          <a:spcPct val="100000"/>
                        </a:lnSpc>
                        <a:spcBef>
                          <a:spcPts val="310"/>
                        </a:spcBef>
                      </a:pPr>
                      <a:r>
                        <a:rPr sz="1800" spc="-5" dirty="0">
                          <a:solidFill>
                            <a:srgbClr val="232200"/>
                          </a:solidFill>
                          <a:latin typeface="Arial"/>
                          <a:cs typeface="Arial"/>
                        </a:rPr>
                        <a:t>No</a:t>
                      </a:r>
                      <a:r>
                        <a:rPr sz="1800" spc="-50" dirty="0">
                          <a:solidFill>
                            <a:srgbClr val="232200"/>
                          </a:solidFill>
                          <a:latin typeface="Arial"/>
                          <a:cs typeface="Arial"/>
                        </a:rPr>
                        <a:t> </a:t>
                      </a:r>
                      <a:r>
                        <a:rPr sz="1800" spc="-10" dirty="0">
                          <a:solidFill>
                            <a:srgbClr val="232200"/>
                          </a:solidFill>
                          <a:latin typeface="Arial"/>
                          <a:cs typeface="Arial"/>
                        </a:rPr>
                        <a:t>Change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1"/>
                  </a:ext>
                </a:extLst>
              </a:tr>
              <a:tr h="822960">
                <a:tc>
                  <a:txBody>
                    <a:bodyPr/>
                    <a:lstStyle/>
                    <a:p>
                      <a:pPr marL="90805">
                        <a:lnSpc>
                          <a:spcPct val="100000"/>
                        </a:lnSpc>
                        <a:spcBef>
                          <a:spcPts val="310"/>
                        </a:spcBef>
                      </a:pPr>
                      <a:r>
                        <a:rPr sz="1800" b="1" spc="-5" dirty="0">
                          <a:solidFill>
                            <a:srgbClr val="232200"/>
                          </a:solidFill>
                          <a:latin typeface="Arial"/>
                          <a:cs typeface="Arial"/>
                        </a:rPr>
                        <a:t>Rulemaking</a:t>
                      </a:r>
                      <a:r>
                        <a:rPr sz="1800" b="1" spc="-30" dirty="0">
                          <a:solidFill>
                            <a:srgbClr val="232200"/>
                          </a:solidFill>
                          <a:latin typeface="Arial"/>
                          <a:cs typeface="Arial"/>
                        </a:rPr>
                        <a:t> </a:t>
                      </a:r>
                      <a:r>
                        <a:rPr sz="1800" b="1" spc="-5" dirty="0">
                          <a:solidFill>
                            <a:srgbClr val="232200"/>
                          </a:solidFill>
                          <a:latin typeface="Arial"/>
                          <a:cs typeface="Arial"/>
                        </a:rPr>
                        <a:t>Status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307340">
                        <a:lnSpc>
                          <a:spcPct val="100000"/>
                        </a:lnSpc>
                        <a:spcBef>
                          <a:spcPts val="325"/>
                        </a:spcBef>
                      </a:pPr>
                      <a:r>
                        <a:rPr sz="1200" dirty="0">
                          <a:solidFill>
                            <a:srgbClr val="232200"/>
                          </a:solidFill>
                          <a:latin typeface="Arial"/>
                          <a:cs typeface="Arial"/>
                        </a:rPr>
                        <a:t>The </a:t>
                      </a:r>
                      <a:r>
                        <a:rPr sz="1200" spc="-10" dirty="0">
                          <a:solidFill>
                            <a:srgbClr val="232200"/>
                          </a:solidFill>
                          <a:latin typeface="Arial"/>
                          <a:cs typeface="Arial"/>
                        </a:rPr>
                        <a:t>Tri-Agencies </a:t>
                      </a:r>
                      <a:r>
                        <a:rPr sz="1200" u="sng" spc="-20" dirty="0">
                          <a:solidFill>
                            <a:srgbClr val="0562C1"/>
                          </a:solidFill>
                          <a:uFill>
                            <a:solidFill>
                              <a:srgbClr val="0562C1"/>
                            </a:solidFill>
                          </a:uFill>
                          <a:latin typeface="Arial"/>
                          <a:cs typeface="Arial"/>
                          <a:hlinkClick r:id="rId2"/>
                        </a:rPr>
                        <a:t>FAQs</a:t>
                      </a:r>
                      <a:r>
                        <a:rPr sz="1200" spc="-20" dirty="0">
                          <a:solidFill>
                            <a:srgbClr val="0562C1"/>
                          </a:solidFill>
                          <a:latin typeface="Arial"/>
                          <a:cs typeface="Arial"/>
                          <a:hlinkClick r:id="rId2"/>
                        </a:rPr>
                        <a:t> </a:t>
                      </a:r>
                      <a:r>
                        <a:rPr sz="1200" spc="-5" dirty="0">
                          <a:solidFill>
                            <a:srgbClr val="232200"/>
                          </a:solidFill>
                          <a:latin typeface="Arial"/>
                          <a:cs typeface="Arial"/>
                        </a:rPr>
                        <a:t>issued </a:t>
                      </a:r>
                      <a:r>
                        <a:rPr sz="1200" dirty="0">
                          <a:solidFill>
                            <a:srgbClr val="232200"/>
                          </a:solidFill>
                          <a:latin typeface="Arial"/>
                          <a:cs typeface="Arial"/>
                        </a:rPr>
                        <a:t>on </a:t>
                      </a:r>
                      <a:r>
                        <a:rPr sz="1200" spc="-5" dirty="0">
                          <a:solidFill>
                            <a:srgbClr val="232200"/>
                          </a:solidFill>
                          <a:latin typeface="Arial"/>
                          <a:cs typeface="Arial"/>
                        </a:rPr>
                        <a:t>August </a:t>
                      </a:r>
                      <a:r>
                        <a:rPr sz="1200" dirty="0">
                          <a:solidFill>
                            <a:srgbClr val="232200"/>
                          </a:solidFill>
                          <a:latin typeface="Arial"/>
                          <a:cs typeface="Arial"/>
                        </a:rPr>
                        <a:t>20, 2021 state the </a:t>
                      </a:r>
                      <a:r>
                        <a:rPr sz="1200" spc="-5" dirty="0">
                          <a:solidFill>
                            <a:srgbClr val="232200"/>
                          </a:solidFill>
                          <a:latin typeface="Arial"/>
                          <a:cs typeface="Arial"/>
                        </a:rPr>
                        <a:t>statutory language is self-implementing </a:t>
                      </a:r>
                      <a:r>
                        <a:rPr sz="1200" dirty="0">
                          <a:solidFill>
                            <a:srgbClr val="232200"/>
                          </a:solidFill>
                          <a:latin typeface="Arial"/>
                          <a:cs typeface="Arial"/>
                        </a:rPr>
                        <a:t>and </a:t>
                      </a:r>
                      <a:r>
                        <a:rPr sz="1200" spc="5" dirty="0">
                          <a:solidFill>
                            <a:srgbClr val="232200"/>
                          </a:solidFill>
                          <a:latin typeface="Arial"/>
                          <a:cs typeface="Arial"/>
                        </a:rPr>
                        <a:t> </a:t>
                      </a:r>
                      <a:r>
                        <a:rPr sz="1200" spc="-5" dirty="0">
                          <a:solidFill>
                            <a:srgbClr val="232200"/>
                          </a:solidFill>
                          <a:latin typeface="Arial"/>
                          <a:cs typeface="Arial"/>
                        </a:rPr>
                        <a:t>regulations are </a:t>
                      </a:r>
                      <a:r>
                        <a:rPr sz="1200" dirty="0">
                          <a:solidFill>
                            <a:srgbClr val="232200"/>
                          </a:solidFill>
                          <a:latin typeface="Arial"/>
                          <a:cs typeface="Arial"/>
                        </a:rPr>
                        <a:t>not </a:t>
                      </a:r>
                      <a:r>
                        <a:rPr sz="1200" spc="-5" dirty="0">
                          <a:solidFill>
                            <a:srgbClr val="232200"/>
                          </a:solidFill>
                          <a:latin typeface="Arial"/>
                          <a:cs typeface="Arial"/>
                        </a:rPr>
                        <a:t>expected </a:t>
                      </a:r>
                      <a:r>
                        <a:rPr sz="1200" dirty="0">
                          <a:solidFill>
                            <a:srgbClr val="232200"/>
                          </a:solidFill>
                          <a:latin typeface="Arial"/>
                          <a:cs typeface="Arial"/>
                        </a:rPr>
                        <a:t>to be </a:t>
                      </a:r>
                      <a:r>
                        <a:rPr sz="1200" spc="-5" dirty="0">
                          <a:solidFill>
                            <a:srgbClr val="232200"/>
                          </a:solidFill>
                          <a:latin typeface="Arial"/>
                          <a:cs typeface="Arial"/>
                        </a:rPr>
                        <a:t>issued </a:t>
                      </a:r>
                      <a:r>
                        <a:rPr sz="1200" dirty="0">
                          <a:solidFill>
                            <a:srgbClr val="232200"/>
                          </a:solidFill>
                          <a:latin typeface="Arial"/>
                          <a:cs typeface="Arial"/>
                        </a:rPr>
                        <a:t>at </a:t>
                      </a:r>
                      <a:r>
                        <a:rPr sz="1200" spc="-5" dirty="0">
                          <a:solidFill>
                            <a:srgbClr val="232200"/>
                          </a:solidFill>
                          <a:latin typeface="Arial"/>
                          <a:cs typeface="Arial"/>
                        </a:rPr>
                        <a:t>this </a:t>
                      </a:r>
                      <a:r>
                        <a:rPr sz="1200" dirty="0">
                          <a:solidFill>
                            <a:srgbClr val="232200"/>
                          </a:solidFill>
                          <a:latin typeface="Arial"/>
                          <a:cs typeface="Arial"/>
                        </a:rPr>
                        <a:t>time; </a:t>
                      </a:r>
                      <a:r>
                        <a:rPr sz="1200" spc="-15" dirty="0">
                          <a:solidFill>
                            <a:srgbClr val="232200"/>
                          </a:solidFill>
                          <a:latin typeface="Arial"/>
                          <a:cs typeface="Arial"/>
                        </a:rPr>
                        <a:t>however, </a:t>
                      </a:r>
                      <a:r>
                        <a:rPr sz="1200" dirty="0">
                          <a:solidFill>
                            <a:srgbClr val="232200"/>
                          </a:solidFill>
                          <a:latin typeface="Arial"/>
                          <a:cs typeface="Arial"/>
                        </a:rPr>
                        <a:t>the </a:t>
                      </a:r>
                      <a:r>
                        <a:rPr sz="1200" spc="-10" dirty="0">
                          <a:solidFill>
                            <a:srgbClr val="232200"/>
                          </a:solidFill>
                          <a:latin typeface="Arial"/>
                          <a:cs typeface="Arial"/>
                        </a:rPr>
                        <a:t>Tri-Agencies </a:t>
                      </a:r>
                      <a:r>
                        <a:rPr sz="1200" spc="-5" dirty="0">
                          <a:solidFill>
                            <a:srgbClr val="232200"/>
                          </a:solidFill>
                          <a:latin typeface="Arial"/>
                          <a:cs typeface="Arial"/>
                        </a:rPr>
                        <a:t>intend </a:t>
                      </a:r>
                      <a:r>
                        <a:rPr sz="1200" dirty="0">
                          <a:solidFill>
                            <a:srgbClr val="232200"/>
                          </a:solidFill>
                          <a:latin typeface="Arial"/>
                          <a:cs typeface="Arial"/>
                        </a:rPr>
                        <a:t>to </a:t>
                      </a:r>
                      <a:r>
                        <a:rPr sz="1200" spc="-5" dirty="0">
                          <a:solidFill>
                            <a:srgbClr val="232200"/>
                          </a:solidFill>
                          <a:latin typeface="Arial"/>
                          <a:cs typeface="Arial"/>
                        </a:rPr>
                        <a:t>issue guidance </a:t>
                      </a:r>
                      <a:r>
                        <a:rPr sz="1200" spc="-320" dirty="0">
                          <a:solidFill>
                            <a:srgbClr val="232200"/>
                          </a:solidFill>
                          <a:latin typeface="Arial"/>
                          <a:cs typeface="Arial"/>
                        </a:rPr>
                        <a:t> </a:t>
                      </a:r>
                      <a:r>
                        <a:rPr sz="1200" spc="-5" dirty="0">
                          <a:solidFill>
                            <a:srgbClr val="232200"/>
                          </a:solidFill>
                          <a:latin typeface="Arial"/>
                          <a:cs typeface="Arial"/>
                        </a:rPr>
                        <a:t>explaining </a:t>
                      </a:r>
                      <a:r>
                        <a:rPr sz="1200" dirty="0">
                          <a:solidFill>
                            <a:srgbClr val="232200"/>
                          </a:solidFill>
                          <a:latin typeface="Arial"/>
                          <a:cs typeface="Arial"/>
                        </a:rPr>
                        <a:t>how </a:t>
                      </a:r>
                      <a:r>
                        <a:rPr sz="1200" spc="-5" dirty="0">
                          <a:solidFill>
                            <a:srgbClr val="232200"/>
                          </a:solidFill>
                          <a:latin typeface="Arial"/>
                          <a:cs typeface="Arial"/>
                        </a:rPr>
                        <a:t>attestations </a:t>
                      </a:r>
                      <a:r>
                        <a:rPr sz="1200" dirty="0">
                          <a:solidFill>
                            <a:srgbClr val="232200"/>
                          </a:solidFill>
                          <a:latin typeface="Arial"/>
                          <a:cs typeface="Arial"/>
                        </a:rPr>
                        <a:t>of </a:t>
                      </a:r>
                      <a:r>
                        <a:rPr sz="1200" spc="-5" dirty="0">
                          <a:solidFill>
                            <a:srgbClr val="232200"/>
                          </a:solidFill>
                          <a:latin typeface="Arial"/>
                          <a:cs typeface="Arial"/>
                        </a:rPr>
                        <a:t>compliance are </a:t>
                      </a:r>
                      <a:r>
                        <a:rPr sz="1200" dirty="0">
                          <a:solidFill>
                            <a:srgbClr val="232200"/>
                          </a:solidFill>
                          <a:latin typeface="Arial"/>
                          <a:cs typeface="Arial"/>
                        </a:rPr>
                        <a:t>to be </a:t>
                      </a:r>
                      <a:r>
                        <a:rPr sz="1200" spc="-5" dirty="0">
                          <a:solidFill>
                            <a:srgbClr val="232200"/>
                          </a:solidFill>
                          <a:latin typeface="Arial"/>
                          <a:cs typeface="Arial"/>
                        </a:rPr>
                        <a:t>submitted. Attestations are anticipated </a:t>
                      </a:r>
                      <a:r>
                        <a:rPr sz="1200" dirty="0">
                          <a:solidFill>
                            <a:srgbClr val="232200"/>
                          </a:solidFill>
                          <a:latin typeface="Arial"/>
                          <a:cs typeface="Arial"/>
                        </a:rPr>
                        <a:t>to be </a:t>
                      </a:r>
                      <a:r>
                        <a:rPr sz="1200" spc="-5" dirty="0">
                          <a:solidFill>
                            <a:srgbClr val="232200"/>
                          </a:solidFill>
                          <a:latin typeface="Arial"/>
                          <a:cs typeface="Arial"/>
                        </a:rPr>
                        <a:t>collected </a:t>
                      </a:r>
                      <a:r>
                        <a:rPr sz="1200" spc="-320" dirty="0">
                          <a:solidFill>
                            <a:srgbClr val="232200"/>
                          </a:solidFill>
                          <a:latin typeface="Arial"/>
                          <a:cs typeface="Arial"/>
                        </a:rPr>
                        <a:t> </a:t>
                      </a:r>
                      <a:r>
                        <a:rPr sz="1200" spc="-5" dirty="0">
                          <a:solidFill>
                            <a:srgbClr val="232200"/>
                          </a:solidFill>
                          <a:latin typeface="Arial"/>
                          <a:cs typeface="Arial"/>
                        </a:rPr>
                        <a:t>starting</a:t>
                      </a:r>
                      <a:r>
                        <a:rPr sz="1200" spc="-25" dirty="0">
                          <a:solidFill>
                            <a:srgbClr val="232200"/>
                          </a:solidFill>
                          <a:latin typeface="Arial"/>
                          <a:cs typeface="Arial"/>
                        </a:rPr>
                        <a:t> </a:t>
                      </a:r>
                      <a:r>
                        <a:rPr sz="1200" spc="-5" dirty="0">
                          <a:solidFill>
                            <a:srgbClr val="232200"/>
                          </a:solidFill>
                          <a:latin typeface="Arial"/>
                          <a:cs typeface="Arial"/>
                        </a:rPr>
                        <a:t>in </a:t>
                      </a:r>
                      <a:r>
                        <a:rPr sz="1200" dirty="0">
                          <a:solidFill>
                            <a:srgbClr val="232200"/>
                          </a:solidFill>
                          <a:latin typeface="Arial"/>
                          <a:cs typeface="Arial"/>
                        </a:rPr>
                        <a:t>2022.</a:t>
                      </a:r>
                      <a:endParaRPr sz="1200" dirty="0">
                        <a:latin typeface="Arial"/>
                        <a:cs typeface="Arial"/>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2"/>
                  </a:ext>
                </a:extLst>
              </a:tr>
              <a:tr h="2270760">
                <a:tc>
                  <a:txBody>
                    <a:bodyPr/>
                    <a:lstStyle/>
                    <a:p>
                      <a:pPr marL="90805">
                        <a:lnSpc>
                          <a:spcPct val="100000"/>
                        </a:lnSpc>
                        <a:spcBef>
                          <a:spcPts val="310"/>
                        </a:spcBef>
                      </a:pPr>
                      <a:r>
                        <a:rPr sz="1800" b="1" spc="-5" dirty="0">
                          <a:solidFill>
                            <a:srgbClr val="232200"/>
                          </a:solidFill>
                          <a:latin typeface="Arial"/>
                          <a:cs typeface="Arial"/>
                        </a:rPr>
                        <a:t>Summary</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a:lnSpc>
                          <a:spcPct val="100000"/>
                        </a:lnSpc>
                        <a:spcBef>
                          <a:spcPts val="325"/>
                        </a:spcBef>
                      </a:pPr>
                      <a:r>
                        <a:rPr sz="1100" spc="-5" dirty="0">
                          <a:solidFill>
                            <a:srgbClr val="232200"/>
                          </a:solidFill>
                          <a:latin typeface="Arial"/>
                          <a:cs typeface="Arial"/>
                        </a:rPr>
                        <a:t>Prohibits </a:t>
                      </a:r>
                      <a:r>
                        <a:rPr sz="1100" dirty="0">
                          <a:solidFill>
                            <a:srgbClr val="232200"/>
                          </a:solidFill>
                          <a:latin typeface="Arial"/>
                          <a:cs typeface="Arial"/>
                        </a:rPr>
                        <a:t>gag</a:t>
                      </a:r>
                      <a:r>
                        <a:rPr sz="1100" spc="-10" dirty="0">
                          <a:solidFill>
                            <a:srgbClr val="232200"/>
                          </a:solidFill>
                          <a:latin typeface="Arial"/>
                          <a:cs typeface="Arial"/>
                        </a:rPr>
                        <a:t> </a:t>
                      </a:r>
                      <a:r>
                        <a:rPr sz="1100" spc="-5" dirty="0">
                          <a:solidFill>
                            <a:srgbClr val="232200"/>
                          </a:solidFill>
                          <a:latin typeface="Arial"/>
                          <a:cs typeface="Arial"/>
                        </a:rPr>
                        <a:t>clauses</a:t>
                      </a:r>
                      <a:r>
                        <a:rPr sz="1100" spc="15" dirty="0">
                          <a:solidFill>
                            <a:srgbClr val="232200"/>
                          </a:solidFill>
                          <a:latin typeface="Arial"/>
                          <a:cs typeface="Arial"/>
                        </a:rPr>
                        <a:t> </a:t>
                      </a:r>
                      <a:r>
                        <a:rPr sz="1100" spc="-5" dirty="0">
                          <a:solidFill>
                            <a:srgbClr val="232200"/>
                          </a:solidFill>
                          <a:latin typeface="Arial"/>
                          <a:cs typeface="Arial"/>
                        </a:rPr>
                        <a:t>on</a:t>
                      </a:r>
                      <a:r>
                        <a:rPr sz="1100" dirty="0">
                          <a:solidFill>
                            <a:srgbClr val="232200"/>
                          </a:solidFill>
                          <a:latin typeface="Arial"/>
                          <a:cs typeface="Arial"/>
                        </a:rPr>
                        <a:t> </a:t>
                      </a:r>
                      <a:r>
                        <a:rPr sz="1100" spc="-5" dirty="0">
                          <a:solidFill>
                            <a:srgbClr val="232200"/>
                          </a:solidFill>
                          <a:latin typeface="Arial"/>
                          <a:cs typeface="Arial"/>
                        </a:rPr>
                        <a:t>cost and</a:t>
                      </a:r>
                      <a:r>
                        <a:rPr sz="1100" dirty="0">
                          <a:solidFill>
                            <a:srgbClr val="232200"/>
                          </a:solidFill>
                          <a:latin typeface="Arial"/>
                          <a:cs typeface="Arial"/>
                        </a:rPr>
                        <a:t> </a:t>
                      </a:r>
                      <a:r>
                        <a:rPr sz="1100" spc="-5" dirty="0">
                          <a:solidFill>
                            <a:srgbClr val="232200"/>
                          </a:solidFill>
                          <a:latin typeface="Arial"/>
                          <a:cs typeface="Arial"/>
                        </a:rPr>
                        <a:t>quality</a:t>
                      </a:r>
                      <a:r>
                        <a:rPr sz="1100" spc="-10" dirty="0">
                          <a:solidFill>
                            <a:srgbClr val="232200"/>
                          </a:solidFill>
                          <a:latin typeface="Arial"/>
                          <a:cs typeface="Arial"/>
                        </a:rPr>
                        <a:t> </a:t>
                      </a:r>
                      <a:r>
                        <a:rPr sz="1100" spc="-5" dirty="0">
                          <a:solidFill>
                            <a:srgbClr val="232200"/>
                          </a:solidFill>
                          <a:latin typeface="Arial"/>
                          <a:cs typeface="Arial"/>
                        </a:rPr>
                        <a:t>information</a:t>
                      </a:r>
                      <a:r>
                        <a:rPr sz="1100" spc="-25" dirty="0">
                          <a:solidFill>
                            <a:srgbClr val="232200"/>
                          </a:solidFill>
                          <a:latin typeface="Arial"/>
                          <a:cs typeface="Arial"/>
                        </a:rPr>
                        <a:t> </a:t>
                      </a:r>
                      <a:r>
                        <a:rPr sz="1100" spc="-5" dirty="0">
                          <a:solidFill>
                            <a:srgbClr val="232200"/>
                          </a:solidFill>
                          <a:latin typeface="Arial"/>
                          <a:cs typeface="Arial"/>
                        </a:rPr>
                        <a:t>in</a:t>
                      </a:r>
                      <a:r>
                        <a:rPr sz="1100" dirty="0">
                          <a:solidFill>
                            <a:srgbClr val="232200"/>
                          </a:solidFill>
                          <a:latin typeface="Arial"/>
                          <a:cs typeface="Arial"/>
                        </a:rPr>
                        <a:t> </a:t>
                      </a:r>
                      <a:r>
                        <a:rPr sz="1100" spc="-5" dirty="0">
                          <a:solidFill>
                            <a:srgbClr val="232200"/>
                          </a:solidFill>
                          <a:latin typeface="Arial"/>
                          <a:cs typeface="Arial"/>
                        </a:rPr>
                        <a:t>payer-provider</a:t>
                      </a:r>
                      <a:r>
                        <a:rPr sz="1100" spc="5" dirty="0">
                          <a:solidFill>
                            <a:srgbClr val="232200"/>
                          </a:solidFill>
                          <a:latin typeface="Arial"/>
                          <a:cs typeface="Arial"/>
                        </a:rPr>
                        <a:t> </a:t>
                      </a:r>
                      <a:r>
                        <a:rPr sz="1100" dirty="0">
                          <a:solidFill>
                            <a:srgbClr val="232200"/>
                          </a:solidFill>
                          <a:latin typeface="Arial"/>
                          <a:cs typeface="Arial"/>
                        </a:rPr>
                        <a:t>contracting.</a:t>
                      </a:r>
                      <a:endParaRPr sz="1100" dirty="0">
                        <a:latin typeface="Arial"/>
                        <a:cs typeface="Arial"/>
                      </a:endParaRPr>
                    </a:p>
                    <a:p>
                      <a:pPr>
                        <a:lnSpc>
                          <a:spcPct val="100000"/>
                        </a:lnSpc>
                      </a:pPr>
                      <a:endParaRPr sz="1150" dirty="0">
                        <a:latin typeface="Times New Roman"/>
                        <a:cs typeface="Times New Roman"/>
                      </a:endParaRPr>
                    </a:p>
                    <a:p>
                      <a:pPr marL="91440" marR="234315">
                        <a:lnSpc>
                          <a:spcPct val="100000"/>
                        </a:lnSpc>
                      </a:pPr>
                      <a:r>
                        <a:rPr sz="1100" spc="-5" dirty="0">
                          <a:solidFill>
                            <a:srgbClr val="232200"/>
                          </a:solidFill>
                          <a:latin typeface="Arial"/>
                          <a:cs typeface="Arial"/>
                        </a:rPr>
                        <a:t>Precludes commercial health plans </a:t>
                      </a:r>
                      <a:r>
                        <a:rPr sz="1100" dirty="0">
                          <a:solidFill>
                            <a:srgbClr val="232200"/>
                          </a:solidFill>
                          <a:latin typeface="Arial"/>
                          <a:cs typeface="Arial"/>
                        </a:rPr>
                        <a:t>from </a:t>
                      </a:r>
                      <a:r>
                        <a:rPr sz="1100" spc="-5" dirty="0">
                          <a:solidFill>
                            <a:srgbClr val="232200"/>
                          </a:solidFill>
                          <a:latin typeface="Arial"/>
                          <a:cs typeface="Arial"/>
                        </a:rPr>
                        <a:t>entering into </a:t>
                      </a:r>
                      <a:r>
                        <a:rPr sz="1100" dirty="0">
                          <a:solidFill>
                            <a:srgbClr val="232200"/>
                          </a:solidFill>
                          <a:latin typeface="Arial"/>
                          <a:cs typeface="Arial"/>
                        </a:rPr>
                        <a:t>contracts </a:t>
                      </a:r>
                      <a:r>
                        <a:rPr sz="1100" spc="-5" dirty="0">
                          <a:solidFill>
                            <a:srgbClr val="232200"/>
                          </a:solidFill>
                          <a:latin typeface="Arial"/>
                          <a:cs typeface="Arial"/>
                        </a:rPr>
                        <a:t>with providers </a:t>
                      </a:r>
                      <a:r>
                        <a:rPr sz="1100" dirty="0">
                          <a:solidFill>
                            <a:srgbClr val="232200"/>
                          </a:solidFill>
                          <a:latin typeface="Arial"/>
                          <a:cs typeface="Arial"/>
                        </a:rPr>
                        <a:t>that </a:t>
                      </a:r>
                      <a:r>
                        <a:rPr sz="1100" spc="-5" dirty="0">
                          <a:solidFill>
                            <a:srgbClr val="232200"/>
                          </a:solidFill>
                          <a:latin typeface="Arial"/>
                          <a:cs typeface="Arial"/>
                        </a:rPr>
                        <a:t>prohibit payers </a:t>
                      </a:r>
                      <a:r>
                        <a:rPr sz="1100" dirty="0">
                          <a:solidFill>
                            <a:srgbClr val="232200"/>
                          </a:solidFill>
                          <a:latin typeface="Arial"/>
                          <a:cs typeface="Arial"/>
                        </a:rPr>
                        <a:t>from </a:t>
                      </a:r>
                      <a:r>
                        <a:rPr sz="1100" spc="-5" dirty="0">
                          <a:solidFill>
                            <a:srgbClr val="232200"/>
                          </a:solidFill>
                          <a:latin typeface="Arial"/>
                          <a:cs typeface="Arial"/>
                        </a:rPr>
                        <a:t>disclosing </a:t>
                      </a:r>
                      <a:r>
                        <a:rPr sz="1100" dirty="0">
                          <a:solidFill>
                            <a:srgbClr val="232200"/>
                          </a:solidFill>
                          <a:latin typeface="Arial"/>
                          <a:cs typeface="Arial"/>
                        </a:rPr>
                        <a:t> </a:t>
                      </a:r>
                      <a:r>
                        <a:rPr sz="1100" spc="-5" dirty="0">
                          <a:solidFill>
                            <a:srgbClr val="232200"/>
                          </a:solidFill>
                          <a:latin typeface="Arial"/>
                          <a:cs typeface="Arial"/>
                        </a:rPr>
                        <a:t>provider-specific cost</a:t>
                      </a:r>
                      <a:r>
                        <a:rPr sz="1100" spc="-10" dirty="0">
                          <a:solidFill>
                            <a:srgbClr val="232200"/>
                          </a:solidFill>
                          <a:latin typeface="Arial"/>
                          <a:cs typeface="Arial"/>
                        </a:rPr>
                        <a:t> </a:t>
                      </a:r>
                      <a:r>
                        <a:rPr sz="1100" spc="-5" dirty="0">
                          <a:solidFill>
                            <a:srgbClr val="232200"/>
                          </a:solidFill>
                          <a:latin typeface="Arial"/>
                          <a:cs typeface="Arial"/>
                        </a:rPr>
                        <a:t>or</a:t>
                      </a:r>
                      <a:r>
                        <a:rPr sz="1100" spc="15" dirty="0">
                          <a:solidFill>
                            <a:srgbClr val="232200"/>
                          </a:solidFill>
                          <a:latin typeface="Arial"/>
                          <a:cs typeface="Arial"/>
                        </a:rPr>
                        <a:t> </a:t>
                      </a:r>
                      <a:r>
                        <a:rPr sz="1100" spc="-5" dirty="0">
                          <a:solidFill>
                            <a:srgbClr val="232200"/>
                          </a:solidFill>
                          <a:latin typeface="Arial"/>
                          <a:cs typeface="Arial"/>
                        </a:rPr>
                        <a:t>quality information</a:t>
                      </a:r>
                      <a:r>
                        <a:rPr sz="1100" spc="-30" dirty="0">
                          <a:solidFill>
                            <a:srgbClr val="232200"/>
                          </a:solidFill>
                          <a:latin typeface="Arial"/>
                          <a:cs typeface="Arial"/>
                        </a:rPr>
                        <a:t> </a:t>
                      </a:r>
                      <a:r>
                        <a:rPr sz="1100" dirty="0">
                          <a:solidFill>
                            <a:srgbClr val="232200"/>
                          </a:solidFill>
                          <a:latin typeface="Arial"/>
                          <a:cs typeface="Arial"/>
                        </a:rPr>
                        <a:t>to </a:t>
                      </a:r>
                      <a:r>
                        <a:rPr sz="1100" spc="-5" dirty="0">
                          <a:solidFill>
                            <a:srgbClr val="232200"/>
                          </a:solidFill>
                          <a:latin typeface="Arial"/>
                          <a:cs typeface="Arial"/>
                        </a:rPr>
                        <a:t>referring</a:t>
                      </a:r>
                      <a:r>
                        <a:rPr sz="1100" spc="-20" dirty="0">
                          <a:solidFill>
                            <a:srgbClr val="232200"/>
                          </a:solidFill>
                          <a:latin typeface="Arial"/>
                          <a:cs typeface="Arial"/>
                        </a:rPr>
                        <a:t> </a:t>
                      </a:r>
                      <a:r>
                        <a:rPr sz="1100" spc="-5" dirty="0">
                          <a:solidFill>
                            <a:srgbClr val="232200"/>
                          </a:solidFill>
                          <a:latin typeface="Arial"/>
                          <a:cs typeface="Arial"/>
                        </a:rPr>
                        <a:t>providers,</a:t>
                      </a:r>
                      <a:r>
                        <a:rPr sz="1100" spc="5" dirty="0">
                          <a:solidFill>
                            <a:srgbClr val="232200"/>
                          </a:solidFill>
                          <a:latin typeface="Arial"/>
                          <a:cs typeface="Arial"/>
                        </a:rPr>
                        <a:t> </a:t>
                      </a:r>
                      <a:r>
                        <a:rPr sz="1100" dirty="0">
                          <a:solidFill>
                            <a:srgbClr val="232200"/>
                          </a:solidFill>
                          <a:latin typeface="Arial"/>
                          <a:cs typeface="Arial"/>
                        </a:rPr>
                        <a:t>the</a:t>
                      </a:r>
                      <a:r>
                        <a:rPr sz="1100" spc="-5" dirty="0">
                          <a:solidFill>
                            <a:srgbClr val="232200"/>
                          </a:solidFill>
                          <a:latin typeface="Arial"/>
                          <a:cs typeface="Arial"/>
                        </a:rPr>
                        <a:t> plan</a:t>
                      </a:r>
                      <a:r>
                        <a:rPr sz="1100" spc="20" dirty="0">
                          <a:solidFill>
                            <a:srgbClr val="232200"/>
                          </a:solidFill>
                          <a:latin typeface="Arial"/>
                          <a:cs typeface="Arial"/>
                        </a:rPr>
                        <a:t> </a:t>
                      </a:r>
                      <a:r>
                        <a:rPr sz="1100" spc="-5" dirty="0">
                          <a:solidFill>
                            <a:srgbClr val="232200"/>
                          </a:solidFill>
                          <a:latin typeface="Arial"/>
                          <a:cs typeface="Arial"/>
                        </a:rPr>
                        <a:t>sponsor,</a:t>
                      </a:r>
                      <a:r>
                        <a:rPr sz="1100" spc="-10" dirty="0">
                          <a:solidFill>
                            <a:srgbClr val="232200"/>
                          </a:solidFill>
                          <a:latin typeface="Arial"/>
                          <a:cs typeface="Arial"/>
                        </a:rPr>
                        <a:t> </a:t>
                      </a:r>
                      <a:r>
                        <a:rPr sz="1100" spc="-5" dirty="0">
                          <a:solidFill>
                            <a:srgbClr val="232200"/>
                          </a:solidFill>
                          <a:latin typeface="Arial"/>
                          <a:cs typeface="Arial"/>
                        </a:rPr>
                        <a:t>enrollees</a:t>
                      </a:r>
                      <a:r>
                        <a:rPr sz="1100" spc="25" dirty="0">
                          <a:solidFill>
                            <a:srgbClr val="232200"/>
                          </a:solidFill>
                          <a:latin typeface="Arial"/>
                          <a:cs typeface="Arial"/>
                        </a:rPr>
                        <a:t> </a:t>
                      </a:r>
                      <a:r>
                        <a:rPr sz="1100" spc="-5" dirty="0">
                          <a:solidFill>
                            <a:srgbClr val="232200"/>
                          </a:solidFill>
                          <a:latin typeface="Arial"/>
                          <a:cs typeface="Arial"/>
                        </a:rPr>
                        <a:t>and</a:t>
                      </a:r>
                      <a:r>
                        <a:rPr sz="1100" spc="5" dirty="0">
                          <a:solidFill>
                            <a:srgbClr val="232200"/>
                          </a:solidFill>
                          <a:latin typeface="Arial"/>
                          <a:cs typeface="Arial"/>
                        </a:rPr>
                        <a:t> </a:t>
                      </a:r>
                      <a:r>
                        <a:rPr sz="1100" spc="-10" dirty="0">
                          <a:solidFill>
                            <a:srgbClr val="232200"/>
                          </a:solidFill>
                          <a:latin typeface="Arial"/>
                          <a:cs typeface="Arial"/>
                        </a:rPr>
                        <a:t>individuals</a:t>
                      </a:r>
                      <a:r>
                        <a:rPr sz="1100" spc="75" dirty="0">
                          <a:solidFill>
                            <a:srgbClr val="232200"/>
                          </a:solidFill>
                          <a:latin typeface="Arial"/>
                          <a:cs typeface="Arial"/>
                        </a:rPr>
                        <a:t> </a:t>
                      </a:r>
                      <a:r>
                        <a:rPr sz="1100" spc="-5" dirty="0">
                          <a:solidFill>
                            <a:srgbClr val="232200"/>
                          </a:solidFill>
                          <a:latin typeface="Arial"/>
                          <a:cs typeface="Arial"/>
                        </a:rPr>
                        <a:t>eligible </a:t>
                      </a:r>
                      <a:r>
                        <a:rPr sz="1100" dirty="0">
                          <a:solidFill>
                            <a:srgbClr val="232200"/>
                          </a:solidFill>
                          <a:latin typeface="Arial"/>
                          <a:cs typeface="Arial"/>
                        </a:rPr>
                        <a:t> to</a:t>
                      </a:r>
                      <a:r>
                        <a:rPr sz="1100" spc="-25" dirty="0">
                          <a:solidFill>
                            <a:srgbClr val="232200"/>
                          </a:solidFill>
                          <a:latin typeface="Arial"/>
                          <a:cs typeface="Arial"/>
                        </a:rPr>
                        <a:t> </a:t>
                      </a:r>
                      <a:r>
                        <a:rPr sz="1100" spc="-5" dirty="0">
                          <a:solidFill>
                            <a:srgbClr val="232200"/>
                          </a:solidFill>
                          <a:latin typeface="Arial"/>
                          <a:cs typeface="Arial"/>
                        </a:rPr>
                        <a:t>become</a:t>
                      </a:r>
                      <a:r>
                        <a:rPr sz="1100" spc="-20" dirty="0">
                          <a:solidFill>
                            <a:srgbClr val="232200"/>
                          </a:solidFill>
                          <a:latin typeface="Arial"/>
                          <a:cs typeface="Arial"/>
                        </a:rPr>
                        <a:t> </a:t>
                      </a:r>
                      <a:r>
                        <a:rPr sz="1100" spc="-5" dirty="0">
                          <a:solidFill>
                            <a:srgbClr val="232200"/>
                          </a:solidFill>
                          <a:latin typeface="Arial"/>
                          <a:cs typeface="Arial"/>
                        </a:rPr>
                        <a:t>enrollees.</a:t>
                      </a:r>
                      <a:endParaRPr sz="1100" dirty="0">
                        <a:latin typeface="Arial"/>
                        <a:cs typeface="Arial"/>
                      </a:endParaRPr>
                    </a:p>
                    <a:p>
                      <a:pPr>
                        <a:lnSpc>
                          <a:spcPct val="100000"/>
                        </a:lnSpc>
                        <a:spcBef>
                          <a:spcPts val="55"/>
                        </a:spcBef>
                      </a:pPr>
                      <a:endParaRPr sz="1100" dirty="0">
                        <a:latin typeface="Times New Roman"/>
                        <a:cs typeface="Times New Roman"/>
                      </a:endParaRPr>
                    </a:p>
                    <a:p>
                      <a:pPr marL="91440" marR="169545">
                        <a:lnSpc>
                          <a:spcPct val="100000"/>
                        </a:lnSpc>
                      </a:pPr>
                      <a:r>
                        <a:rPr sz="1100" spc="-5" dirty="0">
                          <a:solidFill>
                            <a:srgbClr val="232200"/>
                          </a:solidFill>
                          <a:latin typeface="Arial"/>
                          <a:cs typeface="Arial"/>
                        </a:rPr>
                        <a:t>Precludes contract </a:t>
                      </a:r>
                      <a:r>
                        <a:rPr sz="1100" dirty="0">
                          <a:solidFill>
                            <a:srgbClr val="232200"/>
                          </a:solidFill>
                          <a:latin typeface="Arial"/>
                          <a:cs typeface="Arial"/>
                        </a:rPr>
                        <a:t>terms </a:t>
                      </a:r>
                      <a:r>
                        <a:rPr sz="1100" spc="-5" dirty="0">
                          <a:solidFill>
                            <a:srgbClr val="232200"/>
                          </a:solidFill>
                          <a:latin typeface="Arial"/>
                          <a:cs typeface="Arial"/>
                        </a:rPr>
                        <a:t>prohibiting payers </a:t>
                      </a:r>
                      <a:r>
                        <a:rPr sz="1100" dirty="0">
                          <a:solidFill>
                            <a:srgbClr val="232200"/>
                          </a:solidFill>
                          <a:latin typeface="Arial"/>
                          <a:cs typeface="Arial"/>
                        </a:rPr>
                        <a:t>from </a:t>
                      </a:r>
                      <a:r>
                        <a:rPr sz="1100" spc="-5" dirty="0">
                          <a:solidFill>
                            <a:srgbClr val="232200"/>
                          </a:solidFill>
                          <a:latin typeface="Arial"/>
                          <a:cs typeface="Arial"/>
                        </a:rPr>
                        <a:t>electronically accessing de-identified claims and encounter </a:t>
                      </a:r>
                      <a:r>
                        <a:rPr sz="1100" dirty="0">
                          <a:solidFill>
                            <a:srgbClr val="232200"/>
                          </a:solidFill>
                          <a:latin typeface="Arial"/>
                          <a:cs typeface="Arial"/>
                        </a:rPr>
                        <a:t> </a:t>
                      </a:r>
                      <a:r>
                        <a:rPr sz="1100" spc="-5" dirty="0">
                          <a:solidFill>
                            <a:srgbClr val="232200"/>
                          </a:solidFill>
                          <a:latin typeface="Arial"/>
                          <a:cs typeface="Arial"/>
                        </a:rPr>
                        <a:t>information </a:t>
                      </a:r>
                      <a:r>
                        <a:rPr sz="1100" dirty="0">
                          <a:solidFill>
                            <a:srgbClr val="232200"/>
                          </a:solidFill>
                          <a:latin typeface="Arial"/>
                          <a:cs typeface="Arial"/>
                        </a:rPr>
                        <a:t>for </a:t>
                      </a:r>
                      <a:r>
                        <a:rPr sz="1100" spc="-5" dirty="0">
                          <a:solidFill>
                            <a:srgbClr val="232200"/>
                          </a:solidFill>
                          <a:latin typeface="Arial"/>
                          <a:cs typeface="Arial"/>
                        </a:rPr>
                        <a:t>each enrollee, upon </a:t>
                      </a:r>
                      <a:r>
                        <a:rPr sz="1100" dirty="0">
                          <a:solidFill>
                            <a:srgbClr val="232200"/>
                          </a:solidFill>
                          <a:latin typeface="Arial"/>
                          <a:cs typeface="Arial"/>
                        </a:rPr>
                        <a:t>request </a:t>
                      </a:r>
                      <a:r>
                        <a:rPr sz="1100" spc="-5" dirty="0">
                          <a:solidFill>
                            <a:srgbClr val="232200"/>
                          </a:solidFill>
                          <a:latin typeface="Arial"/>
                          <a:cs typeface="Arial"/>
                        </a:rPr>
                        <a:t>of </a:t>
                      </a:r>
                      <a:r>
                        <a:rPr sz="1100" dirty="0">
                          <a:solidFill>
                            <a:srgbClr val="232200"/>
                          </a:solidFill>
                          <a:latin typeface="Arial"/>
                          <a:cs typeface="Arial"/>
                        </a:rPr>
                        <a:t>the </a:t>
                      </a:r>
                      <a:r>
                        <a:rPr sz="1100" spc="-5" dirty="0">
                          <a:solidFill>
                            <a:srgbClr val="232200"/>
                          </a:solidFill>
                          <a:latin typeface="Arial"/>
                          <a:cs typeface="Arial"/>
                        </a:rPr>
                        <a:t>payer </a:t>
                      </a:r>
                      <a:r>
                        <a:rPr sz="1100" dirty="0">
                          <a:solidFill>
                            <a:srgbClr val="232200"/>
                          </a:solidFill>
                          <a:latin typeface="Arial"/>
                          <a:cs typeface="Arial"/>
                        </a:rPr>
                        <a:t>to the </a:t>
                      </a:r>
                      <a:r>
                        <a:rPr sz="1100" spc="-5" dirty="0">
                          <a:solidFill>
                            <a:srgbClr val="232200"/>
                          </a:solidFill>
                          <a:latin typeface="Arial"/>
                          <a:cs typeface="Arial"/>
                        </a:rPr>
                        <a:t>provider. Information </a:t>
                      </a:r>
                      <a:r>
                        <a:rPr sz="1100" dirty="0">
                          <a:solidFill>
                            <a:srgbClr val="232200"/>
                          </a:solidFill>
                          <a:latin typeface="Arial"/>
                          <a:cs typeface="Arial"/>
                        </a:rPr>
                        <a:t>requests </a:t>
                      </a:r>
                      <a:r>
                        <a:rPr sz="1100" spc="-5" dirty="0">
                          <a:solidFill>
                            <a:srgbClr val="232200"/>
                          </a:solidFill>
                          <a:latin typeface="Arial"/>
                          <a:cs typeface="Arial"/>
                        </a:rPr>
                        <a:t>include, on </a:t>
                      </a:r>
                      <a:r>
                        <a:rPr sz="1100" dirty="0">
                          <a:solidFill>
                            <a:srgbClr val="232200"/>
                          </a:solidFill>
                          <a:latin typeface="Arial"/>
                          <a:cs typeface="Arial"/>
                        </a:rPr>
                        <a:t>a </a:t>
                      </a:r>
                      <a:r>
                        <a:rPr sz="1100" spc="-5" dirty="0">
                          <a:solidFill>
                            <a:srgbClr val="232200"/>
                          </a:solidFill>
                          <a:latin typeface="Arial"/>
                          <a:cs typeface="Arial"/>
                        </a:rPr>
                        <a:t>per claim </a:t>
                      </a:r>
                      <a:r>
                        <a:rPr sz="1100" dirty="0">
                          <a:solidFill>
                            <a:srgbClr val="232200"/>
                          </a:solidFill>
                          <a:latin typeface="Arial"/>
                          <a:cs typeface="Arial"/>
                        </a:rPr>
                        <a:t> </a:t>
                      </a:r>
                      <a:r>
                        <a:rPr sz="1100" spc="-5" dirty="0">
                          <a:solidFill>
                            <a:srgbClr val="232200"/>
                          </a:solidFill>
                          <a:latin typeface="Arial"/>
                          <a:cs typeface="Arial"/>
                        </a:rPr>
                        <a:t>basis,</a:t>
                      </a:r>
                      <a:r>
                        <a:rPr sz="1100" spc="5" dirty="0">
                          <a:solidFill>
                            <a:srgbClr val="232200"/>
                          </a:solidFill>
                          <a:latin typeface="Arial"/>
                          <a:cs typeface="Arial"/>
                        </a:rPr>
                        <a:t> </a:t>
                      </a:r>
                      <a:r>
                        <a:rPr sz="1100" spc="-5" dirty="0">
                          <a:solidFill>
                            <a:srgbClr val="232200"/>
                          </a:solidFill>
                          <a:latin typeface="Arial"/>
                          <a:cs typeface="Arial"/>
                        </a:rPr>
                        <a:t>financial information</a:t>
                      </a:r>
                      <a:r>
                        <a:rPr sz="1100" spc="-25" dirty="0">
                          <a:solidFill>
                            <a:srgbClr val="232200"/>
                          </a:solidFill>
                          <a:latin typeface="Arial"/>
                          <a:cs typeface="Arial"/>
                        </a:rPr>
                        <a:t> </a:t>
                      </a:r>
                      <a:r>
                        <a:rPr sz="1100" spc="-5" dirty="0">
                          <a:solidFill>
                            <a:srgbClr val="232200"/>
                          </a:solidFill>
                          <a:latin typeface="Arial"/>
                          <a:cs typeface="Arial"/>
                        </a:rPr>
                        <a:t>such</a:t>
                      </a:r>
                      <a:r>
                        <a:rPr sz="1100" spc="5" dirty="0">
                          <a:solidFill>
                            <a:srgbClr val="232200"/>
                          </a:solidFill>
                          <a:latin typeface="Arial"/>
                          <a:cs typeface="Arial"/>
                        </a:rPr>
                        <a:t> </a:t>
                      </a:r>
                      <a:r>
                        <a:rPr sz="1100" spc="-5" dirty="0">
                          <a:solidFill>
                            <a:srgbClr val="232200"/>
                          </a:solidFill>
                          <a:latin typeface="Arial"/>
                          <a:cs typeface="Arial"/>
                        </a:rPr>
                        <a:t>as</a:t>
                      </a:r>
                      <a:r>
                        <a:rPr sz="1100" dirty="0">
                          <a:solidFill>
                            <a:srgbClr val="232200"/>
                          </a:solidFill>
                          <a:latin typeface="Arial"/>
                          <a:cs typeface="Arial"/>
                        </a:rPr>
                        <a:t> the</a:t>
                      </a:r>
                      <a:r>
                        <a:rPr sz="1100" spc="-15" dirty="0">
                          <a:solidFill>
                            <a:srgbClr val="232200"/>
                          </a:solidFill>
                          <a:latin typeface="Arial"/>
                          <a:cs typeface="Arial"/>
                        </a:rPr>
                        <a:t> </a:t>
                      </a:r>
                      <a:r>
                        <a:rPr sz="1100" spc="-10" dirty="0">
                          <a:solidFill>
                            <a:srgbClr val="232200"/>
                          </a:solidFill>
                          <a:latin typeface="Arial"/>
                          <a:cs typeface="Arial"/>
                        </a:rPr>
                        <a:t>allowed</a:t>
                      </a:r>
                      <a:r>
                        <a:rPr sz="1100" spc="40" dirty="0">
                          <a:solidFill>
                            <a:srgbClr val="232200"/>
                          </a:solidFill>
                          <a:latin typeface="Arial"/>
                          <a:cs typeface="Arial"/>
                        </a:rPr>
                        <a:t> </a:t>
                      </a:r>
                      <a:r>
                        <a:rPr sz="1100" spc="-5" dirty="0">
                          <a:solidFill>
                            <a:srgbClr val="232200"/>
                          </a:solidFill>
                          <a:latin typeface="Arial"/>
                          <a:cs typeface="Arial"/>
                        </a:rPr>
                        <a:t>amount,</a:t>
                      </a:r>
                      <a:r>
                        <a:rPr sz="1100" spc="-15" dirty="0">
                          <a:solidFill>
                            <a:srgbClr val="232200"/>
                          </a:solidFill>
                          <a:latin typeface="Arial"/>
                          <a:cs typeface="Arial"/>
                        </a:rPr>
                        <a:t> </a:t>
                      </a:r>
                      <a:r>
                        <a:rPr sz="1100" spc="-5" dirty="0">
                          <a:solidFill>
                            <a:srgbClr val="232200"/>
                          </a:solidFill>
                          <a:latin typeface="Arial"/>
                          <a:cs typeface="Arial"/>
                        </a:rPr>
                        <a:t>provider</a:t>
                      </a:r>
                      <a:r>
                        <a:rPr sz="1100" spc="5" dirty="0">
                          <a:solidFill>
                            <a:srgbClr val="232200"/>
                          </a:solidFill>
                          <a:latin typeface="Arial"/>
                          <a:cs typeface="Arial"/>
                        </a:rPr>
                        <a:t> </a:t>
                      </a:r>
                      <a:r>
                        <a:rPr sz="1100" dirty="0">
                          <a:solidFill>
                            <a:srgbClr val="232200"/>
                          </a:solidFill>
                          <a:latin typeface="Arial"/>
                          <a:cs typeface="Arial"/>
                        </a:rPr>
                        <a:t>name</a:t>
                      </a:r>
                      <a:r>
                        <a:rPr sz="1100" spc="-10" dirty="0">
                          <a:solidFill>
                            <a:srgbClr val="232200"/>
                          </a:solidFill>
                          <a:latin typeface="Arial"/>
                          <a:cs typeface="Arial"/>
                        </a:rPr>
                        <a:t> </a:t>
                      </a:r>
                      <a:r>
                        <a:rPr sz="1100" spc="-5" dirty="0">
                          <a:solidFill>
                            <a:srgbClr val="232200"/>
                          </a:solidFill>
                          <a:latin typeface="Arial"/>
                          <a:cs typeface="Arial"/>
                        </a:rPr>
                        <a:t>and</a:t>
                      </a:r>
                      <a:r>
                        <a:rPr sz="1100" dirty="0">
                          <a:solidFill>
                            <a:srgbClr val="232200"/>
                          </a:solidFill>
                          <a:latin typeface="Arial"/>
                          <a:cs typeface="Arial"/>
                        </a:rPr>
                        <a:t> </a:t>
                      </a:r>
                      <a:r>
                        <a:rPr sz="1100" spc="-5" dirty="0">
                          <a:solidFill>
                            <a:srgbClr val="232200"/>
                          </a:solidFill>
                          <a:latin typeface="Arial"/>
                          <a:cs typeface="Arial"/>
                        </a:rPr>
                        <a:t>clinical</a:t>
                      </a:r>
                      <a:r>
                        <a:rPr sz="1100" spc="40" dirty="0">
                          <a:solidFill>
                            <a:srgbClr val="232200"/>
                          </a:solidFill>
                          <a:latin typeface="Arial"/>
                          <a:cs typeface="Arial"/>
                        </a:rPr>
                        <a:t> </a:t>
                      </a:r>
                      <a:r>
                        <a:rPr sz="1100" spc="-5" dirty="0">
                          <a:solidFill>
                            <a:srgbClr val="232200"/>
                          </a:solidFill>
                          <a:latin typeface="Arial"/>
                          <a:cs typeface="Arial"/>
                        </a:rPr>
                        <a:t>designation, service</a:t>
                      </a:r>
                      <a:r>
                        <a:rPr sz="1100" spc="10" dirty="0">
                          <a:solidFill>
                            <a:srgbClr val="232200"/>
                          </a:solidFill>
                          <a:latin typeface="Arial"/>
                          <a:cs typeface="Arial"/>
                        </a:rPr>
                        <a:t> </a:t>
                      </a:r>
                      <a:r>
                        <a:rPr sz="1100" spc="-5" dirty="0">
                          <a:solidFill>
                            <a:srgbClr val="232200"/>
                          </a:solidFill>
                          <a:latin typeface="Arial"/>
                          <a:cs typeface="Arial"/>
                        </a:rPr>
                        <a:t>codes or</a:t>
                      </a:r>
                      <a:r>
                        <a:rPr sz="1100" spc="5" dirty="0">
                          <a:solidFill>
                            <a:srgbClr val="232200"/>
                          </a:solidFill>
                          <a:latin typeface="Arial"/>
                          <a:cs typeface="Arial"/>
                        </a:rPr>
                        <a:t> </a:t>
                      </a:r>
                      <a:r>
                        <a:rPr sz="1100" spc="-5" dirty="0">
                          <a:solidFill>
                            <a:srgbClr val="232200"/>
                          </a:solidFill>
                          <a:latin typeface="Arial"/>
                          <a:cs typeface="Arial"/>
                        </a:rPr>
                        <a:t>any </a:t>
                      </a:r>
                      <a:r>
                        <a:rPr sz="1100" dirty="0">
                          <a:solidFill>
                            <a:srgbClr val="232200"/>
                          </a:solidFill>
                          <a:latin typeface="Arial"/>
                          <a:cs typeface="Arial"/>
                        </a:rPr>
                        <a:t> </a:t>
                      </a:r>
                      <a:r>
                        <a:rPr sz="1100" spc="-5" dirty="0">
                          <a:solidFill>
                            <a:srgbClr val="232200"/>
                          </a:solidFill>
                          <a:latin typeface="Arial"/>
                          <a:cs typeface="Arial"/>
                        </a:rPr>
                        <a:t>other</a:t>
                      </a:r>
                      <a:r>
                        <a:rPr sz="1100" spc="-30" dirty="0">
                          <a:solidFill>
                            <a:srgbClr val="232200"/>
                          </a:solidFill>
                          <a:latin typeface="Arial"/>
                          <a:cs typeface="Arial"/>
                        </a:rPr>
                        <a:t> </a:t>
                      </a:r>
                      <a:r>
                        <a:rPr sz="1100" spc="-5" dirty="0">
                          <a:solidFill>
                            <a:srgbClr val="232200"/>
                          </a:solidFill>
                          <a:latin typeface="Arial"/>
                          <a:cs typeface="Arial"/>
                        </a:rPr>
                        <a:t>data</a:t>
                      </a:r>
                      <a:r>
                        <a:rPr sz="1100" spc="-20" dirty="0">
                          <a:solidFill>
                            <a:srgbClr val="232200"/>
                          </a:solidFill>
                          <a:latin typeface="Arial"/>
                          <a:cs typeface="Arial"/>
                        </a:rPr>
                        <a:t> </a:t>
                      </a:r>
                      <a:r>
                        <a:rPr sz="1100" spc="-5" dirty="0">
                          <a:solidFill>
                            <a:srgbClr val="232200"/>
                          </a:solidFill>
                          <a:latin typeface="Arial"/>
                          <a:cs typeface="Arial"/>
                        </a:rPr>
                        <a:t>element</a:t>
                      </a:r>
                      <a:r>
                        <a:rPr sz="1100" spc="-15" dirty="0">
                          <a:solidFill>
                            <a:srgbClr val="232200"/>
                          </a:solidFill>
                          <a:latin typeface="Arial"/>
                          <a:cs typeface="Arial"/>
                        </a:rPr>
                        <a:t> </a:t>
                      </a:r>
                      <a:r>
                        <a:rPr sz="1100" spc="-5" dirty="0">
                          <a:solidFill>
                            <a:srgbClr val="232200"/>
                          </a:solidFill>
                          <a:latin typeface="Arial"/>
                          <a:cs typeface="Arial"/>
                        </a:rPr>
                        <a:t>included</a:t>
                      </a:r>
                      <a:r>
                        <a:rPr sz="1100" spc="15" dirty="0">
                          <a:solidFill>
                            <a:srgbClr val="232200"/>
                          </a:solidFill>
                          <a:latin typeface="Arial"/>
                          <a:cs typeface="Arial"/>
                        </a:rPr>
                        <a:t> </a:t>
                      </a:r>
                      <a:r>
                        <a:rPr sz="1100" spc="-5" dirty="0">
                          <a:solidFill>
                            <a:srgbClr val="232200"/>
                          </a:solidFill>
                          <a:latin typeface="Arial"/>
                          <a:cs typeface="Arial"/>
                        </a:rPr>
                        <a:t>in</a:t>
                      </a:r>
                      <a:r>
                        <a:rPr sz="1100" dirty="0">
                          <a:solidFill>
                            <a:srgbClr val="232200"/>
                          </a:solidFill>
                          <a:latin typeface="Arial"/>
                          <a:cs typeface="Arial"/>
                        </a:rPr>
                        <a:t> the</a:t>
                      </a:r>
                      <a:r>
                        <a:rPr sz="1100" spc="-20" dirty="0">
                          <a:solidFill>
                            <a:srgbClr val="232200"/>
                          </a:solidFill>
                          <a:latin typeface="Arial"/>
                          <a:cs typeface="Arial"/>
                        </a:rPr>
                        <a:t> </a:t>
                      </a:r>
                      <a:r>
                        <a:rPr sz="1100" spc="-5" dirty="0">
                          <a:solidFill>
                            <a:srgbClr val="232200"/>
                          </a:solidFill>
                          <a:latin typeface="Arial"/>
                          <a:cs typeface="Arial"/>
                        </a:rPr>
                        <a:t>claim</a:t>
                      </a:r>
                      <a:r>
                        <a:rPr sz="1100" spc="10" dirty="0">
                          <a:solidFill>
                            <a:srgbClr val="232200"/>
                          </a:solidFill>
                          <a:latin typeface="Arial"/>
                          <a:cs typeface="Arial"/>
                        </a:rPr>
                        <a:t> </a:t>
                      </a:r>
                      <a:r>
                        <a:rPr sz="1100" spc="-5" dirty="0">
                          <a:solidFill>
                            <a:srgbClr val="232200"/>
                          </a:solidFill>
                          <a:latin typeface="Arial"/>
                          <a:cs typeface="Arial"/>
                        </a:rPr>
                        <a:t>or</a:t>
                      </a:r>
                      <a:r>
                        <a:rPr sz="1100" spc="-10" dirty="0">
                          <a:solidFill>
                            <a:srgbClr val="232200"/>
                          </a:solidFill>
                          <a:latin typeface="Arial"/>
                          <a:cs typeface="Arial"/>
                        </a:rPr>
                        <a:t> </a:t>
                      </a:r>
                      <a:r>
                        <a:rPr sz="1100" spc="-5" dirty="0">
                          <a:solidFill>
                            <a:srgbClr val="232200"/>
                          </a:solidFill>
                          <a:latin typeface="Arial"/>
                          <a:cs typeface="Arial"/>
                        </a:rPr>
                        <a:t>encounter</a:t>
                      </a:r>
                      <a:r>
                        <a:rPr sz="1100" spc="-30" dirty="0">
                          <a:solidFill>
                            <a:srgbClr val="232200"/>
                          </a:solidFill>
                          <a:latin typeface="Arial"/>
                          <a:cs typeface="Arial"/>
                        </a:rPr>
                        <a:t> </a:t>
                      </a:r>
                      <a:r>
                        <a:rPr sz="1100" spc="-5" dirty="0">
                          <a:solidFill>
                            <a:srgbClr val="232200"/>
                          </a:solidFill>
                          <a:latin typeface="Arial"/>
                          <a:cs typeface="Arial"/>
                        </a:rPr>
                        <a:t>transaction.</a:t>
                      </a:r>
                      <a:endParaRPr sz="1100" dirty="0">
                        <a:latin typeface="Arial"/>
                        <a:cs typeface="Arial"/>
                      </a:endParaRPr>
                    </a:p>
                    <a:p>
                      <a:pPr>
                        <a:lnSpc>
                          <a:spcPct val="100000"/>
                        </a:lnSpc>
                        <a:spcBef>
                          <a:spcPts val="55"/>
                        </a:spcBef>
                      </a:pPr>
                      <a:endParaRPr sz="1100" dirty="0">
                        <a:latin typeface="Times New Roman"/>
                        <a:cs typeface="Times New Roman"/>
                      </a:endParaRPr>
                    </a:p>
                    <a:p>
                      <a:pPr marL="91440" marR="723900">
                        <a:lnSpc>
                          <a:spcPct val="100000"/>
                        </a:lnSpc>
                      </a:pPr>
                      <a:r>
                        <a:rPr sz="1100" spc="-5" dirty="0">
                          <a:solidFill>
                            <a:srgbClr val="232200"/>
                          </a:solidFill>
                          <a:latin typeface="Arial"/>
                          <a:cs typeface="Arial"/>
                        </a:rPr>
                        <a:t>Precludes</a:t>
                      </a:r>
                      <a:r>
                        <a:rPr sz="1100" dirty="0">
                          <a:solidFill>
                            <a:srgbClr val="232200"/>
                          </a:solidFill>
                          <a:latin typeface="Arial"/>
                          <a:cs typeface="Arial"/>
                        </a:rPr>
                        <a:t> </a:t>
                      </a:r>
                      <a:r>
                        <a:rPr sz="1100" spc="-5" dirty="0">
                          <a:solidFill>
                            <a:srgbClr val="232200"/>
                          </a:solidFill>
                          <a:latin typeface="Arial"/>
                          <a:cs typeface="Arial"/>
                        </a:rPr>
                        <a:t>contract</a:t>
                      </a:r>
                      <a:r>
                        <a:rPr sz="1100" spc="-30" dirty="0">
                          <a:solidFill>
                            <a:srgbClr val="232200"/>
                          </a:solidFill>
                          <a:latin typeface="Arial"/>
                          <a:cs typeface="Arial"/>
                        </a:rPr>
                        <a:t> </a:t>
                      </a:r>
                      <a:r>
                        <a:rPr sz="1100" dirty="0">
                          <a:solidFill>
                            <a:srgbClr val="232200"/>
                          </a:solidFill>
                          <a:latin typeface="Arial"/>
                          <a:cs typeface="Arial"/>
                        </a:rPr>
                        <a:t>terms</a:t>
                      </a:r>
                      <a:r>
                        <a:rPr sz="1100" spc="-35" dirty="0">
                          <a:solidFill>
                            <a:srgbClr val="232200"/>
                          </a:solidFill>
                          <a:latin typeface="Arial"/>
                          <a:cs typeface="Arial"/>
                        </a:rPr>
                        <a:t> </a:t>
                      </a:r>
                      <a:r>
                        <a:rPr sz="1100" dirty="0">
                          <a:solidFill>
                            <a:srgbClr val="232200"/>
                          </a:solidFill>
                          <a:latin typeface="Arial"/>
                          <a:cs typeface="Arial"/>
                        </a:rPr>
                        <a:t>from</a:t>
                      </a:r>
                      <a:r>
                        <a:rPr sz="1100" spc="-25" dirty="0">
                          <a:solidFill>
                            <a:srgbClr val="232200"/>
                          </a:solidFill>
                          <a:latin typeface="Arial"/>
                          <a:cs typeface="Arial"/>
                        </a:rPr>
                        <a:t> </a:t>
                      </a:r>
                      <a:r>
                        <a:rPr sz="1100" spc="-5" dirty="0">
                          <a:solidFill>
                            <a:srgbClr val="232200"/>
                          </a:solidFill>
                          <a:latin typeface="Arial"/>
                          <a:cs typeface="Arial"/>
                        </a:rPr>
                        <a:t>prohibiting</a:t>
                      </a:r>
                      <a:r>
                        <a:rPr sz="1100" spc="10" dirty="0">
                          <a:solidFill>
                            <a:srgbClr val="232200"/>
                          </a:solidFill>
                          <a:latin typeface="Arial"/>
                          <a:cs typeface="Arial"/>
                        </a:rPr>
                        <a:t> </a:t>
                      </a:r>
                      <a:r>
                        <a:rPr sz="1100" spc="-5" dirty="0">
                          <a:solidFill>
                            <a:srgbClr val="232200"/>
                          </a:solidFill>
                          <a:latin typeface="Arial"/>
                          <a:cs typeface="Arial"/>
                        </a:rPr>
                        <a:t>sharing</a:t>
                      </a:r>
                      <a:r>
                        <a:rPr sz="1100" spc="5" dirty="0">
                          <a:solidFill>
                            <a:srgbClr val="232200"/>
                          </a:solidFill>
                          <a:latin typeface="Arial"/>
                          <a:cs typeface="Arial"/>
                        </a:rPr>
                        <a:t> </a:t>
                      </a:r>
                      <a:r>
                        <a:rPr sz="1100" spc="-5" dirty="0">
                          <a:solidFill>
                            <a:srgbClr val="232200"/>
                          </a:solidFill>
                          <a:latin typeface="Arial"/>
                          <a:cs typeface="Arial"/>
                        </a:rPr>
                        <a:t>of information</a:t>
                      </a:r>
                      <a:r>
                        <a:rPr sz="1100" spc="-25" dirty="0">
                          <a:solidFill>
                            <a:srgbClr val="232200"/>
                          </a:solidFill>
                          <a:latin typeface="Arial"/>
                          <a:cs typeface="Arial"/>
                        </a:rPr>
                        <a:t> </a:t>
                      </a:r>
                      <a:r>
                        <a:rPr sz="1100" spc="-5" dirty="0">
                          <a:solidFill>
                            <a:srgbClr val="232200"/>
                          </a:solidFill>
                          <a:latin typeface="Arial"/>
                          <a:cs typeface="Arial"/>
                        </a:rPr>
                        <a:t>detailed</a:t>
                      </a:r>
                      <a:r>
                        <a:rPr sz="1100" spc="15" dirty="0">
                          <a:solidFill>
                            <a:srgbClr val="232200"/>
                          </a:solidFill>
                          <a:latin typeface="Arial"/>
                          <a:cs typeface="Arial"/>
                        </a:rPr>
                        <a:t> </a:t>
                      </a:r>
                      <a:r>
                        <a:rPr sz="1100" spc="-5" dirty="0">
                          <a:solidFill>
                            <a:srgbClr val="232200"/>
                          </a:solidFill>
                          <a:latin typeface="Arial"/>
                          <a:cs typeface="Arial"/>
                        </a:rPr>
                        <a:t>in</a:t>
                      </a:r>
                      <a:r>
                        <a:rPr sz="1100" spc="10" dirty="0">
                          <a:solidFill>
                            <a:srgbClr val="232200"/>
                          </a:solidFill>
                          <a:latin typeface="Arial"/>
                          <a:cs typeface="Arial"/>
                        </a:rPr>
                        <a:t> </a:t>
                      </a:r>
                      <a:r>
                        <a:rPr sz="1100" spc="-5" dirty="0">
                          <a:solidFill>
                            <a:srgbClr val="232200"/>
                          </a:solidFill>
                          <a:latin typeface="Arial"/>
                          <a:cs typeface="Arial"/>
                        </a:rPr>
                        <a:t>this section</a:t>
                      </a:r>
                      <a:r>
                        <a:rPr sz="1100" dirty="0">
                          <a:solidFill>
                            <a:srgbClr val="232200"/>
                          </a:solidFill>
                          <a:latin typeface="Arial"/>
                          <a:cs typeface="Arial"/>
                        </a:rPr>
                        <a:t> </a:t>
                      </a:r>
                      <a:r>
                        <a:rPr sz="1100" spc="-5" dirty="0">
                          <a:solidFill>
                            <a:srgbClr val="232200"/>
                          </a:solidFill>
                          <a:latin typeface="Arial"/>
                          <a:cs typeface="Arial"/>
                        </a:rPr>
                        <a:t>with</a:t>
                      </a:r>
                      <a:r>
                        <a:rPr sz="1100" spc="30" dirty="0">
                          <a:solidFill>
                            <a:srgbClr val="232200"/>
                          </a:solidFill>
                          <a:latin typeface="Arial"/>
                          <a:cs typeface="Arial"/>
                        </a:rPr>
                        <a:t> </a:t>
                      </a:r>
                      <a:r>
                        <a:rPr sz="1100" spc="-5" dirty="0">
                          <a:solidFill>
                            <a:srgbClr val="232200"/>
                          </a:solidFill>
                          <a:latin typeface="Arial"/>
                          <a:cs typeface="Arial"/>
                        </a:rPr>
                        <a:t>HIPAA</a:t>
                      </a:r>
                      <a:r>
                        <a:rPr sz="1100" spc="10" dirty="0">
                          <a:solidFill>
                            <a:srgbClr val="232200"/>
                          </a:solidFill>
                          <a:latin typeface="Arial"/>
                          <a:cs typeface="Arial"/>
                        </a:rPr>
                        <a:t> </a:t>
                      </a:r>
                      <a:r>
                        <a:rPr sz="1100" spc="-5" dirty="0">
                          <a:solidFill>
                            <a:srgbClr val="232200"/>
                          </a:solidFill>
                          <a:latin typeface="Arial"/>
                          <a:cs typeface="Arial"/>
                        </a:rPr>
                        <a:t>business </a:t>
                      </a:r>
                      <a:r>
                        <a:rPr sz="1100" dirty="0">
                          <a:solidFill>
                            <a:srgbClr val="232200"/>
                          </a:solidFill>
                          <a:latin typeface="Arial"/>
                          <a:cs typeface="Arial"/>
                        </a:rPr>
                        <a:t> </a:t>
                      </a:r>
                      <a:r>
                        <a:rPr sz="1100" spc="-5" dirty="0">
                          <a:solidFill>
                            <a:srgbClr val="232200"/>
                          </a:solidFill>
                          <a:latin typeface="Arial"/>
                          <a:cs typeface="Arial"/>
                        </a:rPr>
                        <a:t>associates.</a:t>
                      </a:r>
                      <a:endParaRPr sz="1100" dirty="0">
                        <a:latin typeface="Arial"/>
                        <a:cs typeface="Arial"/>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3"/>
                  </a:ext>
                </a:extLst>
              </a:tr>
              <a:tr h="640080">
                <a:tc>
                  <a:txBody>
                    <a:bodyPr/>
                    <a:lstStyle/>
                    <a:p>
                      <a:pPr marL="90805" marR="817244">
                        <a:lnSpc>
                          <a:spcPct val="100000"/>
                        </a:lnSpc>
                        <a:spcBef>
                          <a:spcPts val="310"/>
                        </a:spcBef>
                      </a:pPr>
                      <a:r>
                        <a:rPr lang="en-US" sz="1800" b="1" spc="-5" dirty="0" smtClean="0">
                          <a:solidFill>
                            <a:srgbClr val="232200"/>
                          </a:solidFill>
                          <a:latin typeface="Arial"/>
                          <a:cs typeface="Arial"/>
                        </a:rPr>
                        <a:t>PAI</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269240">
                        <a:lnSpc>
                          <a:spcPct val="100000"/>
                        </a:lnSpc>
                        <a:spcBef>
                          <a:spcPts val="310"/>
                        </a:spcBef>
                      </a:pPr>
                      <a:r>
                        <a:rPr lang="en-US" sz="1800" spc="-10" dirty="0" smtClean="0">
                          <a:solidFill>
                            <a:srgbClr val="232200"/>
                          </a:solidFill>
                          <a:latin typeface="Arial"/>
                          <a:cs typeface="Arial"/>
                        </a:rPr>
                        <a:t>PAI </a:t>
                      </a:r>
                      <a:r>
                        <a:rPr lang="en-US" sz="1800" spc="-5" dirty="0" smtClean="0">
                          <a:solidFill>
                            <a:srgbClr val="232200"/>
                          </a:solidFill>
                          <a:latin typeface="Arial"/>
                          <a:cs typeface="Arial"/>
                        </a:rPr>
                        <a:t>has updated </a:t>
                      </a:r>
                      <a:r>
                        <a:rPr sz="1800" spc="-10" dirty="0" smtClean="0">
                          <a:solidFill>
                            <a:srgbClr val="232200"/>
                          </a:solidFill>
                          <a:latin typeface="Arial"/>
                          <a:cs typeface="Arial"/>
                        </a:rPr>
                        <a:t>applicable</a:t>
                      </a:r>
                      <a:r>
                        <a:rPr sz="1800" spc="45" dirty="0" smtClean="0">
                          <a:solidFill>
                            <a:srgbClr val="232200"/>
                          </a:solidFill>
                          <a:latin typeface="Arial"/>
                          <a:cs typeface="Arial"/>
                        </a:rPr>
                        <a:t> </a:t>
                      </a:r>
                      <a:r>
                        <a:rPr sz="1800" spc="-10" dirty="0">
                          <a:solidFill>
                            <a:srgbClr val="232200"/>
                          </a:solidFill>
                          <a:latin typeface="Arial"/>
                          <a:cs typeface="Arial"/>
                        </a:rPr>
                        <a:t>documents</a:t>
                      </a:r>
                      <a:r>
                        <a:rPr sz="1800" spc="25" dirty="0">
                          <a:solidFill>
                            <a:srgbClr val="232200"/>
                          </a:solidFill>
                          <a:latin typeface="Arial"/>
                          <a:cs typeface="Arial"/>
                        </a:rPr>
                        <a:t> </a:t>
                      </a:r>
                      <a:r>
                        <a:rPr sz="1800" dirty="0">
                          <a:solidFill>
                            <a:srgbClr val="232200"/>
                          </a:solidFill>
                          <a:latin typeface="Arial"/>
                          <a:cs typeface="Arial"/>
                        </a:rPr>
                        <a:t>to </a:t>
                      </a:r>
                      <a:r>
                        <a:rPr sz="1800" spc="-484" dirty="0">
                          <a:solidFill>
                            <a:srgbClr val="232200"/>
                          </a:solidFill>
                          <a:latin typeface="Arial"/>
                          <a:cs typeface="Arial"/>
                        </a:rPr>
                        <a:t> </a:t>
                      </a:r>
                      <a:r>
                        <a:rPr sz="1800" spc="-5" dirty="0">
                          <a:solidFill>
                            <a:srgbClr val="232200"/>
                          </a:solidFill>
                          <a:latin typeface="Arial"/>
                          <a:cs typeface="Arial"/>
                        </a:rPr>
                        <a:t>meet</a:t>
                      </a:r>
                      <a:r>
                        <a:rPr sz="1800" dirty="0">
                          <a:solidFill>
                            <a:srgbClr val="232200"/>
                          </a:solidFill>
                          <a:latin typeface="Arial"/>
                          <a:cs typeface="Arial"/>
                        </a:rPr>
                        <a:t> </a:t>
                      </a:r>
                      <a:r>
                        <a:rPr sz="1800" spc="-5" dirty="0">
                          <a:solidFill>
                            <a:srgbClr val="232200"/>
                          </a:solidFill>
                          <a:latin typeface="Arial"/>
                          <a:cs typeface="Arial"/>
                        </a:rPr>
                        <a:t>the </a:t>
                      </a:r>
                      <a:r>
                        <a:rPr sz="1800" spc="-10" dirty="0">
                          <a:solidFill>
                            <a:srgbClr val="232200"/>
                          </a:solidFill>
                          <a:latin typeface="Arial"/>
                          <a:cs typeface="Arial"/>
                        </a:rPr>
                        <a:t>requirements</a:t>
                      </a:r>
                      <a:r>
                        <a:rPr sz="1800" spc="25" dirty="0">
                          <a:solidFill>
                            <a:srgbClr val="232200"/>
                          </a:solidFill>
                          <a:latin typeface="Arial"/>
                          <a:cs typeface="Arial"/>
                        </a:rPr>
                        <a:t> </a:t>
                      </a:r>
                      <a:r>
                        <a:rPr sz="1800" spc="-5" dirty="0">
                          <a:solidFill>
                            <a:srgbClr val="232200"/>
                          </a:solidFill>
                          <a:latin typeface="Arial"/>
                          <a:cs typeface="Arial"/>
                        </a:rPr>
                        <a:t>of this</a:t>
                      </a:r>
                      <a:r>
                        <a:rPr sz="1800" dirty="0">
                          <a:solidFill>
                            <a:srgbClr val="232200"/>
                          </a:solidFill>
                          <a:latin typeface="Arial"/>
                          <a:cs typeface="Arial"/>
                        </a:rPr>
                        <a:t> </a:t>
                      </a:r>
                      <a:r>
                        <a:rPr sz="1800" spc="-10" dirty="0">
                          <a:solidFill>
                            <a:srgbClr val="232200"/>
                          </a:solidFill>
                          <a:latin typeface="Arial"/>
                          <a:cs typeface="Arial"/>
                        </a:rPr>
                        <a:t>section.</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9" y="548132"/>
            <a:ext cx="3726815" cy="513715"/>
          </a:xfrm>
          <a:prstGeom prst="rect">
            <a:avLst/>
          </a:prstGeom>
        </p:spPr>
        <p:txBody>
          <a:bodyPr vert="horz" wrap="square" lIns="0" tIns="13335" rIns="0" bIns="0" rtlCol="0">
            <a:spAutoFit/>
          </a:bodyPr>
          <a:lstStyle/>
          <a:p>
            <a:pPr marL="12700">
              <a:lnSpc>
                <a:spcPct val="100000"/>
              </a:lnSpc>
              <a:spcBef>
                <a:spcPts val="105"/>
              </a:spcBef>
            </a:pPr>
            <a:r>
              <a:rPr sz="3200" spc="-5" dirty="0">
                <a:solidFill>
                  <a:srgbClr val="002C6C"/>
                </a:solidFill>
              </a:rPr>
              <a:t>Insurance</a:t>
            </a:r>
            <a:r>
              <a:rPr sz="3200" spc="-60" dirty="0">
                <a:solidFill>
                  <a:srgbClr val="002C6C"/>
                </a:solidFill>
              </a:rPr>
              <a:t> </a:t>
            </a:r>
            <a:r>
              <a:rPr sz="3200" spc="-5" dirty="0">
                <a:solidFill>
                  <a:srgbClr val="002C6C"/>
                </a:solidFill>
              </a:rPr>
              <a:t>ID</a:t>
            </a:r>
            <a:r>
              <a:rPr sz="3200" spc="-35" dirty="0">
                <a:solidFill>
                  <a:srgbClr val="002C6C"/>
                </a:solidFill>
              </a:rPr>
              <a:t> </a:t>
            </a:r>
            <a:r>
              <a:rPr sz="3200" spc="-5" dirty="0">
                <a:solidFill>
                  <a:srgbClr val="002C6C"/>
                </a:solidFill>
              </a:rPr>
              <a:t>Cards</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628635654"/>
              </p:ext>
            </p:extLst>
          </p:nvPr>
        </p:nvGraphicFramePr>
        <p:xfrm>
          <a:off x="725168" y="1540770"/>
          <a:ext cx="10234295" cy="4952364"/>
        </p:xfrm>
        <a:graphic>
          <a:graphicData uri="http://schemas.openxmlformats.org/drawingml/2006/table">
            <a:tbl>
              <a:tblPr firstRow="1" bandRow="1">
                <a:tableStyleId>{2D5ABB26-0587-4C30-8999-92F81FD0307C}</a:tableStyleId>
              </a:tblPr>
              <a:tblGrid>
                <a:gridCol w="2743200">
                  <a:extLst>
                    <a:ext uri="{9D8B030D-6E8A-4147-A177-3AD203B41FA5}">
                      <a16:colId xmlns:a16="http://schemas.microsoft.com/office/drawing/2014/main" val="20000"/>
                    </a:ext>
                  </a:extLst>
                </a:gridCol>
                <a:gridCol w="7491095">
                  <a:extLst>
                    <a:ext uri="{9D8B030D-6E8A-4147-A177-3AD203B41FA5}">
                      <a16:colId xmlns:a16="http://schemas.microsoft.com/office/drawing/2014/main" val="20001"/>
                    </a:ext>
                  </a:extLst>
                </a:gridCol>
              </a:tblGrid>
              <a:tr h="640080">
                <a:tc>
                  <a:txBody>
                    <a:bodyPr/>
                    <a:lstStyle/>
                    <a:p>
                      <a:pPr marL="90805">
                        <a:lnSpc>
                          <a:spcPct val="100000"/>
                        </a:lnSpc>
                        <a:spcBef>
                          <a:spcPts val="310"/>
                        </a:spcBef>
                      </a:pPr>
                      <a:r>
                        <a:rPr sz="1800" b="1" spc="-5" dirty="0">
                          <a:solidFill>
                            <a:srgbClr val="232200"/>
                          </a:solidFill>
                          <a:latin typeface="Arial"/>
                          <a:cs typeface="Arial"/>
                        </a:rPr>
                        <a:t>Original</a:t>
                      </a:r>
                      <a:r>
                        <a:rPr sz="1800" b="1" spc="-35" dirty="0">
                          <a:solidFill>
                            <a:srgbClr val="232200"/>
                          </a:solidFill>
                          <a:latin typeface="Arial"/>
                          <a:cs typeface="Arial"/>
                        </a:rPr>
                        <a:t> </a:t>
                      </a:r>
                      <a:r>
                        <a:rPr sz="1800" b="1" spc="-10" dirty="0">
                          <a:solidFill>
                            <a:srgbClr val="232200"/>
                          </a:solidFill>
                          <a:latin typeface="Arial"/>
                          <a:cs typeface="Arial"/>
                        </a:rPr>
                        <a:t>Effective</a:t>
                      </a:r>
                      <a:r>
                        <a:rPr sz="1800" b="1" spc="25"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a:lnSpc>
                          <a:spcPct val="100000"/>
                        </a:lnSpc>
                        <a:spcBef>
                          <a:spcPts val="310"/>
                        </a:spcBef>
                      </a:pPr>
                      <a:r>
                        <a:rPr sz="1800" spc="-5" dirty="0">
                          <a:solidFill>
                            <a:srgbClr val="232200"/>
                          </a:solidFill>
                          <a:latin typeface="Arial"/>
                          <a:cs typeface="Arial"/>
                        </a:rPr>
                        <a:t>Plan</a:t>
                      </a:r>
                      <a:r>
                        <a:rPr sz="1800" dirty="0">
                          <a:solidFill>
                            <a:srgbClr val="232200"/>
                          </a:solidFill>
                          <a:latin typeface="Arial"/>
                          <a:cs typeface="Arial"/>
                        </a:rPr>
                        <a:t> </a:t>
                      </a:r>
                      <a:r>
                        <a:rPr sz="1800" spc="-5" dirty="0">
                          <a:solidFill>
                            <a:srgbClr val="232200"/>
                          </a:solidFill>
                          <a:latin typeface="Arial"/>
                          <a:cs typeface="Arial"/>
                        </a:rPr>
                        <a:t>or policy</a:t>
                      </a:r>
                      <a:r>
                        <a:rPr sz="1800" spc="10" dirty="0">
                          <a:solidFill>
                            <a:srgbClr val="232200"/>
                          </a:solidFill>
                          <a:latin typeface="Arial"/>
                          <a:cs typeface="Arial"/>
                        </a:rPr>
                        <a:t> </a:t>
                      </a:r>
                      <a:r>
                        <a:rPr sz="1800" spc="-10" dirty="0">
                          <a:solidFill>
                            <a:srgbClr val="232200"/>
                          </a:solidFill>
                          <a:latin typeface="Arial"/>
                          <a:cs typeface="Arial"/>
                        </a:rPr>
                        <a:t>years</a:t>
                      </a:r>
                      <a:r>
                        <a:rPr sz="1800" spc="25" dirty="0">
                          <a:solidFill>
                            <a:srgbClr val="232200"/>
                          </a:solidFill>
                          <a:latin typeface="Arial"/>
                          <a:cs typeface="Arial"/>
                        </a:rPr>
                        <a:t> </a:t>
                      </a:r>
                      <a:r>
                        <a:rPr sz="1800" spc="-10" dirty="0">
                          <a:solidFill>
                            <a:srgbClr val="232200"/>
                          </a:solidFill>
                          <a:latin typeface="Arial"/>
                          <a:cs typeface="Arial"/>
                        </a:rPr>
                        <a:t>beginning</a:t>
                      </a:r>
                      <a:r>
                        <a:rPr sz="1800" spc="25" dirty="0">
                          <a:solidFill>
                            <a:srgbClr val="232200"/>
                          </a:solidFill>
                          <a:latin typeface="Arial"/>
                          <a:cs typeface="Arial"/>
                        </a:rPr>
                        <a:t> </a:t>
                      </a:r>
                      <a:r>
                        <a:rPr sz="1800" spc="-5" dirty="0">
                          <a:solidFill>
                            <a:srgbClr val="232200"/>
                          </a:solidFill>
                          <a:latin typeface="Arial"/>
                          <a:cs typeface="Arial"/>
                        </a:rPr>
                        <a:t>on</a:t>
                      </a:r>
                      <a:r>
                        <a:rPr sz="1800" spc="-10" dirty="0">
                          <a:solidFill>
                            <a:srgbClr val="232200"/>
                          </a:solidFill>
                          <a:latin typeface="Arial"/>
                          <a:cs typeface="Arial"/>
                        </a:rPr>
                        <a:t> </a:t>
                      </a:r>
                      <a:r>
                        <a:rPr sz="1800" spc="-5" dirty="0">
                          <a:solidFill>
                            <a:srgbClr val="232200"/>
                          </a:solidFill>
                          <a:latin typeface="Arial"/>
                          <a:cs typeface="Arial"/>
                        </a:rPr>
                        <a:t>or after</a:t>
                      </a:r>
                      <a:r>
                        <a:rPr sz="1800" dirty="0">
                          <a:solidFill>
                            <a:srgbClr val="232200"/>
                          </a:solidFill>
                          <a:latin typeface="Arial"/>
                          <a:cs typeface="Arial"/>
                        </a:rPr>
                        <a:t> </a:t>
                      </a:r>
                      <a:r>
                        <a:rPr sz="1800" spc="-10" dirty="0">
                          <a:solidFill>
                            <a:srgbClr val="232200"/>
                          </a:solidFill>
                          <a:latin typeface="Arial"/>
                          <a:cs typeface="Arial"/>
                        </a:rPr>
                        <a:t>January</a:t>
                      </a:r>
                      <a:r>
                        <a:rPr sz="1800" spc="10" dirty="0">
                          <a:solidFill>
                            <a:srgbClr val="232200"/>
                          </a:solidFill>
                          <a:latin typeface="Arial"/>
                          <a:cs typeface="Arial"/>
                        </a:rPr>
                        <a:t> </a:t>
                      </a:r>
                      <a:r>
                        <a:rPr sz="1800" spc="-5" dirty="0">
                          <a:solidFill>
                            <a:srgbClr val="232200"/>
                          </a:solidFill>
                          <a:latin typeface="Arial"/>
                          <a:cs typeface="Arial"/>
                        </a:rPr>
                        <a:t>1,</a:t>
                      </a:r>
                      <a:r>
                        <a:rPr sz="1800" spc="-10" dirty="0">
                          <a:solidFill>
                            <a:srgbClr val="232200"/>
                          </a:solidFill>
                          <a:latin typeface="Arial"/>
                          <a:cs typeface="Arial"/>
                        </a:rPr>
                        <a:t> 2022.</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0"/>
                  </a:ext>
                </a:extLst>
              </a:tr>
              <a:tr h="639445">
                <a:tc>
                  <a:txBody>
                    <a:bodyPr/>
                    <a:lstStyle/>
                    <a:p>
                      <a:pPr marL="90805">
                        <a:lnSpc>
                          <a:spcPct val="100000"/>
                        </a:lnSpc>
                        <a:spcBef>
                          <a:spcPts val="310"/>
                        </a:spcBef>
                      </a:pPr>
                      <a:r>
                        <a:rPr sz="1800" b="1" spc="-5" dirty="0">
                          <a:solidFill>
                            <a:srgbClr val="232200"/>
                          </a:solidFill>
                          <a:latin typeface="Arial"/>
                          <a:cs typeface="Arial"/>
                        </a:rPr>
                        <a:t>New</a:t>
                      </a:r>
                      <a:r>
                        <a:rPr sz="1800" b="1" spc="-20" dirty="0">
                          <a:solidFill>
                            <a:srgbClr val="232200"/>
                          </a:solidFill>
                          <a:latin typeface="Arial"/>
                          <a:cs typeface="Arial"/>
                        </a:rPr>
                        <a:t> </a:t>
                      </a:r>
                      <a:r>
                        <a:rPr sz="1800" b="1" spc="-10" dirty="0">
                          <a:solidFill>
                            <a:srgbClr val="232200"/>
                          </a:solidFill>
                          <a:latin typeface="Arial"/>
                          <a:cs typeface="Arial"/>
                        </a:rPr>
                        <a:t>Effective</a:t>
                      </a:r>
                      <a:r>
                        <a:rPr sz="1800" b="1" spc="20"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a:lnSpc>
                          <a:spcPct val="100000"/>
                        </a:lnSpc>
                        <a:spcBef>
                          <a:spcPts val="310"/>
                        </a:spcBef>
                      </a:pPr>
                      <a:r>
                        <a:rPr sz="1800" spc="-5" dirty="0">
                          <a:solidFill>
                            <a:srgbClr val="232200"/>
                          </a:solidFill>
                          <a:latin typeface="Arial"/>
                          <a:cs typeface="Arial"/>
                        </a:rPr>
                        <a:t>No</a:t>
                      </a:r>
                      <a:r>
                        <a:rPr sz="1800" spc="-50" dirty="0">
                          <a:solidFill>
                            <a:srgbClr val="232200"/>
                          </a:solidFill>
                          <a:latin typeface="Arial"/>
                          <a:cs typeface="Arial"/>
                        </a:rPr>
                        <a:t> </a:t>
                      </a:r>
                      <a:r>
                        <a:rPr sz="1800" spc="-10" dirty="0">
                          <a:solidFill>
                            <a:srgbClr val="232200"/>
                          </a:solidFill>
                          <a:latin typeface="Arial"/>
                          <a:cs typeface="Arial"/>
                        </a:rPr>
                        <a:t>Change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1"/>
                  </a:ext>
                </a:extLst>
              </a:tr>
              <a:tr h="914400">
                <a:tc>
                  <a:txBody>
                    <a:bodyPr/>
                    <a:lstStyle/>
                    <a:p>
                      <a:pPr marL="90805">
                        <a:lnSpc>
                          <a:spcPct val="100000"/>
                        </a:lnSpc>
                        <a:spcBef>
                          <a:spcPts val="310"/>
                        </a:spcBef>
                      </a:pPr>
                      <a:r>
                        <a:rPr sz="1800" b="1" spc="-5" dirty="0">
                          <a:solidFill>
                            <a:srgbClr val="232200"/>
                          </a:solidFill>
                          <a:latin typeface="Arial"/>
                          <a:cs typeface="Arial"/>
                        </a:rPr>
                        <a:t>Rulemaking</a:t>
                      </a:r>
                      <a:r>
                        <a:rPr sz="1800" b="1" spc="-30" dirty="0">
                          <a:solidFill>
                            <a:srgbClr val="232200"/>
                          </a:solidFill>
                          <a:latin typeface="Arial"/>
                          <a:cs typeface="Arial"/>
                        </a:rPr>
                        <a:t> </a:t>
                      </a:r>
                      <a:r>
                        <a:rPr sz="1800" b="1" spc="-5" dirty="0">
                          <a:solidFill>
                            <a:srgbClr val="232200"/>
                          </a:solidFill>
                          <a:latin typeface="Arial"/>
                          <a:cs typeface="Arial"/>
                        </a:rPr>
                        <a:t>Status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337185">
                        <a:lnSpc>
                          <a:spcPct val="100000"/>
                        </a:lnSpc>
                        <a:spcBef>
                          <a:spcPts val="310"/>
                        </a:spcBef>
                      </a:pPr>
                      <a:r>
                        <a:rPr sz="1800" dirty="0">
                          <a:solidFill>
                            <a:srgbClr val="232200"/>
                          </a:solidFill>
                          <a:latin typeface="Arial"/>
                          <a:cs typeface="Arial"/>
                        </a:rPr>
                        <a:t>The </a:t>
                      </a:r>
                      <a:r>
                        <a:rPr sz="1800" spc="-10" dirty="0">
                          <a:solidFill>
                            <a:srgbClr val="232200"/>
                          </a:solidFill>
                          <a:latin typeface="Arial"/>
                          <a:cs typeface="Arial"/>
                        </a:rPr>
                        <a:t>Tri-Agencies </a:t>
                      </a:r>
                      <a:r>
                        <a:rPr sz="1800" u="sng" spc="-25" dirty="0">
                          <a:solidFill>
                            <a:srgbClr val="0562C1"/>
                          </a:solidFill>
                          <a:uFill>
                            <a:solidFill>
                              <a:srgbClr val="0562C1"/>
                            </a:solidFill>
                          </a:uFill>
                          <a:latin typeface="Arial"/>
                          <a:cs typeface="Arial"/>
                          <a:hlinkClick r:id="rId2"/>
                        </a:rPr>
                        <a:t>FAQs</a:t>
                      </a:r>
                      <a:r>
                        <a:rPr sz="1800" spc="-25" dirty="0">
                          <a:solidFill>
                            <a:srgbClr val="0562C1"/>
                          </a:solidFill>
                          <a:latin typeface="Arial"/>
                          <a:cs typeface="Arial"/>
                          <a:hlinkClick r:id="rId2"/>
                        </a:rPr>
                        <a:t> </a:t>
                      </a:r>
                      <a:r>
                        <a:rPr sz="1800" spc="-5" dirty="0">
                          <a:solidFill>
                            <a:srgbClr val="232200"/>
                          </a:solidFill>
                          <a:latin typeface="Arial"/>
                          <a:cs typeface="Arial"/>
                        </a:rPr>
                        <a:t>issued on </a:t>
                      </a:r>
                      <a:r>
                        <a:rPr sz="1800" spc="-10" dirty="0">
                          <a:solidFill>
                            <a:srgbClr val="232200"/>
                          </a:solidFill>
                          <a:latin typeface="Arial"/>
                          <a:cs typeface="Arial"/>
                        </a:rPr>
                        <a:t>August 20, 2021 </a:t>
                      </a:r>
                      <a:r>
                        <a:rPr sz="1800" spc="-5" dirty="0">
                          <a:solidFill>
                            <a:srgbClr val="232200"/>
                          </a:solidFill>
                          <a:latin typeface="Arial"/>
                          <a:cs typeface="Arial"/>
                        </a:rPr>
                        <a:t>state that rules </a:t>
                      </a:r>
                      <a:r>
                        <a:rPr sz="1800" spc="-15" dirty="0">
                          <a:solidFill>
                            <a:srgbClr val="232200"/>
                          </a:solidFill>
                          <a:latin typeface="Arial"/>
                          <a:cs typeface="Arial"/>
                        </a:rPr>
                        <a:t>will </a:t>
                      </a:r>
                      <a:r>
                        <a:rPr sz="1800" spc="-490" dirty="0">
                          <a:solidFill>
                            <a:srgbClr val="232200"/>
                          </a:solidFill>
                          <a:latin typeface="Arial"/>
                          <a:cs typeface="Arial"/>
                        </a:rPr>
                        <a:t> </a:t>
                      </a:r>
                      <a:r>
                        <a:rPr sz="1800" spc="-5" dirty="0">
                          <a:solidFill>
                            <a:srgbClr val="232200"/>
                          </a:solidFill>
                          <a:latin typeface="Arial"/>
                          <a:cs typeface="Arial"/>
                        </a:rPr>
                        <a:t>be </a:t>
                      </a:r>
                      <a:r>
                        <a:rPr sz="1800" spc="-10" dirty="0">
                          <a:solidFill>
                            <a:srgbClr val="232200"/>
                          </a:solidFill>
                          <a:latin typeface="Arial"/>
                          <a:cs typeface="Arial"/>
                        </a:rPr>
                        <a:t>published</a:t>
                      </a:r>
                      <a:r>
                        <a:rPr sz="1800" spc="35" dirty="0">
                          <a:solidFill>
                            <a:srgbClr val="232200"/>
                          </a:solidFill>
                          <a:latin typeface="Arial"/>
                          <a:cs typeface="Arial"/>
                        </a:rPr>
                        <a:t> </a:t>
                      </a:r>
                      <a:r>
                        <a:rPr sz="1800" spc="-5" dirty="0">
                          <a:solidFill>
                            <a:srgbClr val="232200"/>
                          </a:solidFill>
                          <a:latin typeface="Arial"/>
                          <a:cs typeface="Arial"/>
                        </a:rPr>
                        <a:t>after </a:t>
                      </a:r>
                      <a:r>
                        <a:rPr sz="1800" spc="-10" dirty="0">
                          <a:solidFill>
                            <a:srgbClr val="232200"/>
                          </a:solidFill>
                          <a:latin typeface="Arial"/>
                          <a:cs typeface="Arial"/>
                        </a:rPr>
                        <a:t>January</a:t>
                      </a:r>
                      <a:r>
                        <a:rPr sz="1800" spc="20" dirty="0">
                          <a:solidFill>
                            <a:srgbClr val="232200"/>
                          </a:solidFill>
                          <a:latin typeface="Arial"/>
                          <a:cs typeface="Arial"/>
                        </a:rPr>
                        <a:t> </a:t>
                      </a:r>
                      <a:r>
                        <a:rPr sz="1800" spc="-5" dirty="0">
                          <a:solidFill>
                            <a:srgbClr val="232200"/>
                          </a:solidFill>
                          <a:latin typeface="Arial"/>
                          <a:cs typeface="Arial"/>
                        </a:rPr>
                        <a:t>1,</a:t>
                      </a:r>
                      <a:r>
                        <a:rPr sz="1800" spc="10" dirty="0">
                          <a:solidFill>
                            <a:srgbClr val="232200"/>
                          </a:solidFill>
                          <a:latin typeface="Arial"/>
                          <a:cs typeface="Arial"/>
                        </a:rPr>
                        <a:t> </a:t>
                      </a:r>
                      <a:r>
                        <a:rPr sz="1800" spc="-10" dirty="0">
                          <a:solidFill>
                            <a:srgbClr val="232200"/>
                          </a:solidFill>
                          <a:latin typeface="Arial"/>
                          <a:cs typeface="Arial"/>
                        </a:rPr>
                        <a:t>2022,</a:t>
                      </a:r>
                      <a:r>
                        <a:rPr sz="1800" spc="20" dirty="0">
                          <a:solidFill>
                            <a:srgbClr val="232200"/>
                          </a:solidFill>
                          <a:latin typeface="Arial"/>
                          <a:cs typeface="Arial"/>
                        </a:rPr>
                        <a:t> </a:t>
                      </a:r>
                      <a:r>
                        <a:rPr sz="1800" spc="-10" dirty="0">
                          <a:solidFill>
                            <a:srgbClr val="232200"/>
                          </a:solidFill>
                          <a:latin typeface="Arial"/>
                          <a:cs typeface="Arial"/>
                        </a:rPr>
                        <a:t>and</a:t>
                      </a:r>
                      <a:r>
                        <a:rPr sz="1800" dirty="0">
                          <a:solidFill>
                            <a:srgbClr val="232200"/>
                          </a:solidFill>
                          <a:latin typeface="Arial"/>
                          <a:cs typeface="Arial"/>
                        </a:rPr>
                        <a:t> </a:t>
                      </a:r>
                      <a:r>
                        <a:rPr sz="1800" spc="-5" dirty="0">
                          <a:solidFill>
                            <a:srgbClr val="232200"/>
                          </a:solidFill>
                          <a:latin typeface="Arial"/>
                          <a:cs typeface="Arial"/>
                        </a:rPr>
                        <a:t>that</a:t>
                      </a:r>
                      <a:r>
                        <a:rPr sz="1800" spc="10" dirty="0">
                          <a:solidFill>
                            <a:srgbClr val="232200"/>
                          </a:solidFill>
                          <a:latin typeface="Arial"/>
                          <a:cs typeface="Arial"/>
                        </a:rPr>
                        <a:t> </a:t>
                      </a:r>
                      <a:r>
                        <a:rPr sz="1800" spc="-10" dirty="0">
                          <a:solidFill>
                            <a:srgbClr val="232200"/>
                          </a:solidFill>
                          <a:latin typeface="Arial"/>
                          <a:cs typeface="Arial"/>
                        </a:rPr>
                        <a:t>good</a:t>
                      </a:r>
                      <a:r>
                        <a:rPr sz="1800" spc="10" dirty="0">
                          <a:solidFill>
                            <a:srgbClr val="232200"/>
                          </a:solidFill>
                          <a:latin typeface="Arial"/>
                          <a:cs typeface="Arial"/>
                        </a:rPr>
                        <a:t> </a:t>
                      </a:r>
                      <a:r>
                        <a:rPr sz="1800" spc="-5" dirty="0">
                          <a:solidFill>
                            <a:srgbClr val="232200"/>
                          </a:solidFill>
                          <a:latin typeface="Arial"/>
                          <a:cs typeface="Arial"/>
                        </a:rPr>
                        <a:t>faith</a:t>
                      </a:r>
                      <a:r>
                        <a:rPr sz="1800" dirty="0">
                          <a:solidFill>
                            <a:srgbClr val="232200"/>
                          </a:solidFill>
                          <a:latin typeface="Arial"/>
                          <a:cs typeface="Arial"/>
                        </a:rPr>
                        <a:t> </a:t>
                      </a:r>
                      <a:r>
                        <a:rPr sz="1800" spc="-10" dirty="0">
                          <a:solidFill>
                            <a:srgbClr val="232200"/>
                          </a:solidFill>
                          <a:latin typeface="Arial"/>
                          <a:cs typeface="Arial"/>
                        </a:rPr>
                        <a:t>compliance</a:t>
                      </a:r>
                      <a:r>
                        <a:rPr sz="1800" spc="25" dirty="0">
                          <a:solidFill>
                            <a:srgbClr val="232200"/>
                          </a:solidFill>
                          <a:latin typeface="Arial"/>
                          <a:cs typeface="Arial"/>
                        </a:rPr>
                        <a:t> </a:t>
                      </a:r>
                      <a:r>
                        <a:rPr sz="1800" spc="-5" dirty="0">
                          <a:solidFill>
                            <a:srgbClr val="232200"/>
                          </a:solidFill>
                          <a:latin typeface="Arial"/>
                          <a:cs typeface="Arial"/>
                        </a:rPr>
                        <a:t>is </a:t>
                      </a:r>
                      <a:r>
                        <a:rPr sz="1800" dirty="0">
                          <a:solidFill>
                            <a:srgbClr val="232200"/>
                          </a:solidFill>
                          <a:latin typeface="Arial"/>
                          <a:cs typeface="Arial"/>
                        </a:rPr>
                        <a:t> </a:t>
                      </a:r>
                      <a:r>
                        <a:rPr sz="1800" spc="-10" dirty="0">
                          <a:solidFill>
                            <a:srgbClr val="232200"/>
                          </a:solidFill>
                          <a:latin typeface="Arial"/>
                          <a:cs typeface="Arial"/>
                        </a:rPr>
                        <a:t>expected</a:t>
                      </a:r>
                      <a:r>
                        <a:rPr sz="1800" spc="15" dirty="0">
                          <a:solidFill>
                            <a:srgbClr val="232200"/>
                          </a:solidFill>
                          <a:latin typeface="Arial"/>
                          <a:cs typeface="Arial"/>
                        </a:rPr>
                        <a:t> </a:t>
                      </a:r>
                      <a:r>
                        <a:rPr sz="1800" spc="-5" dirty="0">
                          <a:solidFill>
                            <a:srgbClr val="232200"/>
                          </a:solidFill>
                          <a:latin typeface="Arial"/>
                          <a:cs typeface="Arial"/>
                        </a:rPr>
                        <a:t>until</a:t>
                      </a:r>
                      <a:r>
                        <a:rPr sz="1800" spc="10" dirty="0">
                          <a:solidFill>
                            <a:srgbClr val="232200"/>
                          </a:solidFill>
                          <a:latin typeface="Arial"/>
                          <a:cs typeface="Arial"/>
                        </a:rPr>
                        <a:t> </a:t>
                      </a:r>
                      <a:r>
                        <a:rPr sz="1800" spc="-5" dirty="0">
                          <a:solidFill>
                            <a:srgbClr val="232200"/>
                          </a:solidFill>
                          <a:latin typeface="Arial"/>
                          <a:cs typeface="Arial"/>
                        </a:rPr>
                        <a:t>rules</a:t>
                      </a:r>
                      <a:r>
                        <a:rPr sz="1800" dirty="0">
                          <a:solidFill>
                            <a:srgbClr val="232200"/>
                          </a:solidFill>
                          <a:latin typeface="Arial"/>
                          <a:cs typeface="Arial"/>
                        </a:rPr>
                        <a:t> </a:t>
                      </a:r>
                      <a:r>
                        <a:rPr sz="1800" spc="-5" dirty="0">
                          <a:solidFill>
                            <a:srgbClr val="232200"/>
                          </a:solidFill>
                          <a:latin typeface="Arial"/>
                          <a:cs typeface="Arial"/>
                        </a:rPr>
                        <a:t>are</a:t>
                      </a:r>
                      <a:r>
                        <a:rPr sz="1800" spc="10" dirty="0">
                          <a:solidFill>
                            <a:srgbClr val="232200"/>
                          </a:solidFill>
                          <a:latin typeface="Arial"/>
                          <a:cs typeface="Arial"/>
                        </a:rPr>
                        <a:t> </a:t>
                      </a:r>
                      <a:r>
                        <a:rPr sz="1800" spc="-10" dirty="0">
                          <a:solidFill>
                            <a:srgbClr val="232200"/>
                          </a:solidFill>
                          <a:latin typeface="Arial"/>
                          <a:cs typeface="Arial"/>
                        </a:rPr>
                        <a:t>issued.</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2"/>
                  </a:ext>
                </a:extLst>
              </a:tr>
              <a:tr h="883919">
                <a:tc>
                  <a:txBody>
                    <a:bodyPr/>
                    <a:lstStyle/>
                    <a:p>
                      <a:pPr marL="90805">
                        <a:lnSpc>
                          <a:spcPct val="100000"/>
                        </a:lnSpc>
                        <a:spcBef>
                          <a:spcPts val="310"/>
                        </a:spcBef>
                      </a:pPr>
                      <a:r>
                        <a:rPr sz="1800" b="1" spc="-5" dirty="0">
                          <a:solidFill>
                            <a:srgbClr val="232200"/>
                          </a:solidFill>
                          <a:latin typeface="Arial"/>
                          <a:cs typeface="Arial"/>
                        </a:rPr>
                        <a:t>Summary</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1440" marR="306070" indent="-635">
                        <a:lnSpc>
                          <a:spcPct val="100000"/>
                        </a:lnSpc>
                        <a:spcBef>
                          <a:spcPts val="320"/>
                        </a:spcBef>
                      </a:pPr>
                      <a:r>
                        <a:rPr sz="1300" spc="-5" dirty="0">
                          <a:solidFill>
                            <a:srgbClr val="232200"/>
                          </a:solidFill>
                          <a:latin typeface="Arial"/>
                          <a:cs typeface="Arial"/>
                        </a:rPr>
                        <a:t>Requires</a:t>
                      </a:r>
                      <a:r>
                        <a:rPr sz="1300" spc="30" dirty="0">
                          <a:solidFill>
                            <a:srgbClr val="232200"/>
                          </a:solidFill>
                          <a:latin typeface="Arial"/>
                          <a:cs typeface="Arial"/>
                        </a:rPr>
                        <a:t> </a:t>
                      </a:r>
                      <a:r>
                        <a:rPr sz="1300" spc="-5" dirty="0">
                          <a:solidFill>
                            <a:srgbClr val="232200"/>
                          </a:solidFill>
                          <a:latin typeface="Arial"/>
                          <a:cs typeface="Arial"/>
                        </a:rPr>
                        <a:t>group</a:t>
                      </a:r>
                      <a:r>
                        <a:rPr sz="1300" spc="20" dirty="0">
                          <a:solidFill>
                            <a:srgbClr val="232200"/>
                          </a:solidFill>
                          <a:latin typeface="Arial"/>
                          <a:cs typeface="Arial"/>
                        </a:rPr>
                        <a:t> </a:t>
                      </a:r>
                      <a:r>
                        <a:rPr sz="1300" spc="-10" dirty="0">
                          <a:solidFill>
                            <a:srgbClr val="232200"/>
                          </a:solidFill>
                          <a:latin typeface="Arial"/>
                          <a:cs typeface="Arial"/>
                        </a:rPr>
                        <a:t>and</a:t>
                      </a:r>
                      <a:r>
                        <a:rPr sz="1300" spc="10" dirty="0">
                          <a:solidFill>
                            <a:srgbClr val="232200"/>
                          </a:solidFill>
                          <a:latin typeface="Arial"/>
                          <a:cs typeface="Arial"/>
                        </a:rPr>
                        <a:t> </a:t>
                      </a:r>
                      <a:r>
                        <a:rPr sz="1300" spc="-10" dirty="0">
                          <a:solidFill>
                            <a:srgbClr val="232200"/>
                          </a:solidFill>
                          <a:latin typeface="Arial"/>
                          <a:cs typeface="Arial"/>
                        </a:rPr>
                        <a:t>individual</a:t>
                      </a:r>
                      <a:r>
                        <a:rPr sz="1300" spc="45" dirty="0">
                          <a:solidFill>
                            <a:srgbClr val="232200"/>
                          </a:solidFill>
                          <a:latin typeface="Arial"/>
                          <a:cs typeface="Arial"/>
                        </a:rPr>
                        <a:t> </a:t>
                      </a:r>
                      <a:r>
                        <a:rPr sz="1300" spc="-5" dirty="0">
                          <a:solidFill>
                            <a:srgbClr val="232200"/>
                          </a:solidFill>
                          <a:latin typeface="Arial"/>
                          <a:cs typeface="Arial"/>
                        </a:rPr>
                        <a:t>health</a:t>
                      </a:r>
                      <a:r>
                        <a:rPr sz="1300" spc="25" dirty="0">
                          <a:solidFill>
                            <a:srgbClr val="232200"/>
                          </a:solidFill>
                          <a:latin typeface="Arial"/>
                          <a:cs typeface="Arial"/>
                        </a:rPr>
                        <a:t> </a:t>
                      </a:r>
                      <a:r>
                        <a:rPr sz="1300" spc="-5" dirty="0">
                          <a:solidFill>
                            <a:srgbClr val="232200"/>
                          </a:solidFill>
                          <a:latin typeface="Arial"/>
                          <a:cs typeface="Arial"/>
                        </a:rPr>
                        <a:t>plans</a:t>
                      </a:r>
                      <a:r>
                        <a:rPr sz="1300" spc="10" dirty="0">
                          <a:solidFill>
                            <a:srgbClr val="232200"/>
                          </a:solidFill>
                          <a:latin typeface="Arial"/>
                          <a:cs typeface="Arial"/>
                        </a:rPr>
                        <a:t> </a:t>
                      </a:r>
                      <a:r>
                        <a:rPr sz="1300" spc="-5" dirty="0">
                          <a:solidFill>
                            <a:srgbClr val="232200"/>
                          </a:solidFill>
                          <a:latin typeface="Arial"/>
                          <a:cs typeface="Arial"/>
                        </a:rPr>
                        <a:t>to</a:t>
                      </a:r>
                      <a:r>
                        <a:rPr sz="1300" spc="10" dirty="0">
                          <a:solidFill>
                            <a:srgbClr val="232200"/>
                          </a:solidFill>
                          <a:latin typeface="Arial"/>
                          <a:cs typeface="Arial"/>
                        </a:rPr>
                        <a:t> </a:t>
                      </a:r>
                      <a:r>
                        <a:rPr sz="1300" spc="-5" dirty="0">
                          <a:solidFill>
                            <a:srgbClr val="232200"/>
                          </a:solidFill>
                          <a:latin typeface="Arial"/>
                          <a:cs typeface="Arial"/>
                        </a:rPr>
                        <a:t>identify</a:t>
                      </a:r>
                      <a:r>
                        <a:rPr sz="1300" spc="25" dirty="0">
                          <a:solidFill>
                            <a:srgbClr val="232200"/>
                          </a:solidFill>
                          <a:latin typeface="Arial"/>
                          <a:cs typeface="Arial"/>
                        </a:rPr>
                        <a:t> </a:t>
                      </a:r>
                      <a:r>
                        <a:rPr sz="1300" spc="-5" dirty="0">
                          <a:solidFill>
                            <a:srgbClr val="232200"/>
                          </a:solidFill>
                          <a:latin typeface="Arial"/>
                          <a:cs typeface="Arial"/>
                        </a:rPr>
                        <a:t>the</a:t>
                      </a:r>
                      <a:r>
                        <a:rPr sz="1300" spc="10" dirty="0">
                          <a:solidFill>
                            <a:srgbClr val="232200"/>
                          </a:solidFill>
                          <a:latin typeface="Arial"/>
                          <a:cs typeface="Arial"/>
                        </a:rPr>
                        <a:t> </a:t>
                      </a:r>
                      <a:r>
                        <a:rPr sz="1300" spc="-10" dirty="0">
                          <a:solidFill>
                            <a:srgbClr val="232200"/>
                          </a:solidFill>
                          <a:latin typeface="Arial"/>
                          <a:cs typeface="Arial"/>
                        </a:rPr>
                        <a:t>amount</a:t>
                      </a:r>
                      <a:r>
                        <a:rPr sz="1300" spc="35" dirty="0">
                          <a:solidFill>
                            <a:srgbClr val="232200"/>
                          </a:solidFill>
                          <a:latin typeface="Arial"/>
                          <a:cs typeface="Arial"/>
                        </a:rPr>
                        <a:t> </a:t>
                      </a:r>
                      <a:r>
                        <a:rPr sz="1300" spc="-5" dirty="0">
                          <a:solidFill>
                            <a:srgbClr val="232200"/>
                          </a:solidFill>
                          <a:latin typeface="Arial"/>
                          <a:cs typeface="Arial"/>
                        </a:rPr>
                        <a:t>of</a:t>
                      </a:r>
                      <a:r>
                        <a:rPr sz="1300" spc="10" dirty="0">
                          <a:solidFill>
                            <a:srgbClr val="232200"/>
                          </a:solidFill>
                          <a:latin typeface="Arial"/>
                          <a:cs typeface="Arial"/>
                        </a:rPr>
                        <a:t> </a:t>
                      </a:r>
                      <a:r>
                        <a:rPr sz="1300" spc="-5" dirty="0">
                          <a:solidFill>
                            <a:srgbClr val="232200"/>
                          </a:solidFill>
                          <a:latin typeface="Arial"/>
                          <a:cs typeface="Arial"/>
                        </a:rPr>
                        <a:t>the</a:t>
                      </a:r>
                      <a:r>
                        <a:rPr sz="1300" spc="10" dirty="0">
                          <a:solidFill>
                            <a:srgbClr val="232200"/>
                          </a:solidFill>
                          <a:latin typeface="Arial"/>
                          <a:cs typeface="Arial"/>
                        </a:rPr>
                        <a:t> </a:t>
                      </a:r>
                      <a:r>
                        <a:rPr sz="1300" spc="-5" dirty="0">
                          <a:solidFill>
                            <a:srgbClr val="232200"/>
                          </a:solidFill>
                          <a:latin typeface="Arial"/>
                          <a:cs typeface="Arial"/>
                        </a:rPr>
                        <a:t>in-network</a:t>
                      </a:r>
                      <a:r>
                        <a:rPr sz="1300" spc="50" dirty="0">
                          <a:solidFill>
                            <a:srgbClr val="232200"/>
                          </a:solidFill>
                          <a:latin typeface="Arial"/>
                          <a:cs typeface="Arial"/>
                        </a:rPr>
                        <a:t> </a:t>
                      </a:r>
                      <a:r>
                        <a:rPr sz="1300" spc="-10" dirty="0">
                          <a:solidFill>
                            <a:srgbClr val="232200"/>
                          </a:solidFill>
                          <a:latin typeface="Arial"/>
                          <a:cs typeface="Arial"/>
                        </a:rPr>
                        <a:t>and</a:t>
                      </a:r>
                      <a:r>
                        <a:rPr sz="1300" spc="20" dirty="0">
                          <a:solidFill>
                            <a:srgbClr val="232200"/>
                          </a:solidFill>
                          <a:latin typeface="Arial"/>
                          <a:cs typeface="Arial"/>
                        </a:rPr>
                        <a:t> </a:t>
                      </a:r>
                      <a:r>
                        <a:rPr sz="1300" spc="-5" dirty="0">
                          <a:solidFill>
                            <a:srgbClr val="232200"/>
                          </a:solidFill>
                          <a:latin typeface="Arial"/>
                          <a:cs typeface="Arial"/>
                        </a:rPr>
                        <a:t>out-of- </a:t>
                      </a:r>
                      <a:r>
                        <a:rPr sz="1300" dirty="0">
                          <a:solidFill>
                            <a:srgbClr val="232200"/>
                          </a:solidFill>
                          <a:latin typeface="Arial"/>
                          <a:cs typeface="Arial"/>
                        </a:rPr>
                        <a:t> </a:t>
                      </a:r>
                      <a:r>
                        <a:rPr sz="1300" spc="-10" dirty="0">
                          <a:solidFill>
                            <a:srgbClr val="232200"/>
                          </a:solidFill>
                          <a:latin typeface="Arial"/>
                          <a:cs typeface="Arial"/>
                        </a:rPr>
                        <a:t>network</a:t>
                      </a:r>
                      <a:r>
                        <a:rPr sz="1300" spc="35" dirty="0">
                          <a:solidFill>
                            <a:srgbClr val="232200"/>
                          </a:solidFill>
                          <a:latin typeface="Arial"/>
                          <a:cs typeface="Arial"/>
                        </a:rPr>
                        <a:t> </a:t>
                      </a:r>
                      <a:r>
                        <a:rPr sz="1300" spc="-5" dirty="0">
                          <a:solidFill>
                            <a:srgbClr val="232200"/>
                          </a:solidFill>
                          <a:latin typeface="Arial"/>
                          <a:cs typeface="Arial"/>
                        </a:rPr>
                        <a:t>deductibles,</a:t>
                      </a:r>
                      <a:r>
                        <a:rPr sz="1300" spc="55" dirty="0">
                          <a:solidFill>
                            <a:srgbClr val="232200"/>
                          </a:solidFill>
                          <a:latin typeface="Arial"/>
                          <a:cs typeface="Arial"/>
                        </a:rPr>
                        <a:t> </a:t>
                      </a:r>
                      <a:r>
                        <a:rPr sz="1300" spc="-5" dirty="0">
                          <a:solidFill>
                            <a:srgbClr val="232200"/>
                          </a:solidFill>
                          <a:latin typeface="Arial"/>
                          <a:cs typeface="Arial"/>
                        </a:rPr>
                        <a:t>the</a:t>
                      </a:r>
                      <a:r>
                        <a:rPr sz="1300" spc="15" dirty="0">
                          <a:solidFill>
                            <a:srgbClr val="232200"/>
                          </a:solidFill>
                          <a:latin typeface="Arial"/>
                          <a:cs typeface="Arial"/>
                        </a:rPr>
                        <a:t> </a:t>
                      </a:r>
                      <a:r>
                        <a:rPr sz="1300" spc="-10" dirty="0">
                          <a:solidFill>
                            <a:srgbClr val="232200"/>
                          </a:solidFill>
                          <a:latin typeface="Arial"/>
                          <a:cs typeface="Arial"/>
                        </a:rPr>
                        <a:t>in-network</a:t>
                      </a:r>
                      <a:r>
                        <a:rPr sz="1300" spc="55" dirty="0">
                          <a:solidFill>
                            <a:srgbClr val="232200"/>
                          </a:solidFill>
                          <a:latin typeface="Arial"/>
                          <a:cs typeface="Arial"/>
                        </a:rPr>
                        <a:t> </a:t>
                      </a:r>
                      <a:r>
                        <a:rPr sz="1300" spc="-10" dirty="0">
                          <a:solidFill>
                            <a:srgbClr val="232200"/>
                          </a:solidFill>
                          <a:latin typeface="Arial"/>
                          <a:cs typeface="Arial"/>
                        </a:rPr>
                        <a:t>and</a:t>
                      </a:r>
                      <a:r>
                        <a:rPr sz="1300" spc="30" dirty="0">
                          <a:solidFill>
                            <a:srgbClr val="232200"/>
                          </a:solidFill>
                          <a:latin typeface="Arial"/>
                          <a:cs typeface="Arial"/>
                        </a:rPr>
                        <a:t> </a:t>
                      </a:r>
                      <a:r>
                        <a:rPr sz="1300" spc="-5" dirty="0">
                          <a:solidFill>
                            <a:srgbClr val="232200"/>
                          </a:solidFill>
                          <a:latin typeface="Arial"/>
                          <a:cs typeface="Arial"/>
                        </a:rPr>
                        <a:t>out-of-network</a:t>
                      </a:r>
                      <a:r>
                        <a:rPr sz="1300" spc="65" dirty="0">
                          <a:solidFill>
                            <a:srgbClr val="232200"/>
                          </a:solidFill>
                          <a:latin typeface="Arial"/>
                          <a:cs typeface="Arial"/>
                        </a:rPr>
                        <a:t> </a:t>
                      </a:r>
                      <a:r>
                        <a:rPr sz="1300" spc="-5" dirty="0">
                          <a:solidFill>
                            <a:srgbClr val="232200"/>
                          </a:solidFill>
                          <a:latin typeface="Arial"/>
                          <a:cs typeface="Arial"/>
                        </a:rPr>
                        <a:t>out-of-pocket</a:t>
                      </a:r>
                      <a:r>
                        <a:rPr sz="1300" spc="55" dirty="0">
                          <a:solidFill>
                            <a:srgbClr val="232200"/>
                          </a:solidFill>
                          <a:latin typeface="Arial"/>
                          <a:cs typeface="Arial"/>
                        </a:rPr>
                        <a:t> </a:t>
                      </a:r>
                      <a:r>
                        <a:rPr sz="1300" spc="-10" dirty="0">
                          <a:solidFill>
                            <a:srgbClr val="232200"/>
                          </a:solidFill>
                          <a:latin typeface="Arial"/>
                          <a:cs typeface="Arial"/>
                        </a:rPr>
                        <a:t>maximum</a:t>
                      </a:r>
                      <a:r>
                        <a:rPr sz="1300" spc="55" dirty="0">
                          <a:solidFill>
                            <a:srgbClr val="232200"/>
                          </a:solidFill>
                          <a:latin typeface="Arial"/>
                          <a:cs typeface="Arial"/>
                        </a:rPr>
                        <a:t> </a:t>
                      </a:r>
                      <a:r>
                        <a:rPr sz="1300" spc="-10" dirty="0">
                          <a:solidFill>
                            <a:srgbClr val="232200"/>
                          </a:solidFill>
                          <a:latin typeface="Arial"/>
                          <a:cs typeface="Arial"/>
                        </a:rPr>
                        <a:t>limitations,</a:t>
                      </a:r>
                      <a:r>
                        <a:rPr sz="1300" spc="40" dirty="0">
                          <a:solidFill>
                            <a:srgbClr val="232200"/>
                          </a:solidFill>
                          <a:latin typeface="Arial"/>
                          <a:cs typeface="Arial"/>
                        </a:rPr>
                        <a:t> </a:t>
                      </a:r>
                      <a:r>
                        <a:rPr sz="1300" spc="-10" dirty="0">
                          <a:solidFill>
                            <a:srgbClr val="232200"/>
                          </a:solidFill>
                          <a:latin typeface="Arial"/>
                          <a:cs typeface="Arial"/>
                        </a:rPr>
                        <a:t>and</a:t>
                      </a:r>
                      <a:r>
                        <a:rPr sz="1300" spc="30" dirty="0">
                          <a:solidFill>
                            <a:srgbClr val="232200"/>
                          </a:solidFill>
                          <a:latin typeface="Arial"/>
                          <a:cs typeface="Arial"/>
                        </a:rPr>
                        <a:t> </a:t>
                      </a:r>
                      <a:r>
                        <a:rPr sz="1300" spc="-5" dirty="0">
                          <a:solidFill>
                            <a:srgbClr val="232200"/>
                          </a:solidFill>
                          <a:latin typeface="Arial"/>
                          <a:cs typeface="Arial"/>
                        </a:rPr>
                        <a:t>a </a:t>
                      </a:r>
                      <a:r>
                        <a:rPr sz="1300" spc="-345" dirty="0">
                          <a:solidFill>
                            <a:srgbClr val="232200"/>
                          </a:solidFill>
                          <a:latin typeface="Arial"/>
                          <a:cs typeface="Arial"/>
                        </a:rPr>
                        <a:t> </a:t>
                      </a:r>
                      <a:r>
                        <a:rPr sz="1300" spc="-10" dirty="0">
                          <a:solidFill>
                            <a:srgbClr val="232200"/>
                          </a:solidFill>
                          <a:latin typeface="Arial"/>
                          <a:cs typeface="Arial"/>
                        </a:rPr>
                        <a:t>telephone</a:t>
                      </a:r>
                      <a:r>
                        <a:rPr sz="1300" spc="35" dirty="0">
                          <a:solidFill>
                            <a:srgbClr val="232200"/>
                          </a:solidFill>
                          <a:latin typeface="Arial"/>
                          <a:cs typeface="Arial"/>
                        </a:rPr>
                        <a:t> </a:t>
                      </a:r>
                      <a:r>
                        <a:rPr sz="1300" spc="-10" dirty="0">
                          <a:solidFill>
                            <a:srgbClr val="232200"/>
                          </a:solidFill>
                          <a:latin typeface="Arial"/>
                          <a:cs typeface="Arial"/>
                        </a:rPr>
                        <a:t>number</a:t>
                      </a:r>
                      <a:r>
                        <a:rPr sz="1300" spc="45" dirty="0">
                          <a:solidFill>
                            <a:srgbClr val="232200"/>
                          </a:solidFill>
                          <a:latin typeface="Arial"/>
                          <a:cs typeface="Arial"/>
                        </a:rPr>
                        <a:t> </a:t>
                      </a:r>
                      <a:r>
                        <a:rPr sz="1300" spc="-10" dirty="0">
                          <a:solidFill>
                            <a:srgbClr val="232200"/>
                          </a:solidFill>
                          <a:latin typeface="Arial"/>
                          <a:cs typeface="Arial"/>
                        </a:rPr>
                        <a:t>and</a:t>
                      </a:r>
                      <a:r>
                        <a:rPr sz="1300" spc="30" dirty="0">
                          <a:solidFill>
                            <a:srgbClr val="232200"/>
                          </a:solidFill>
                          <a:latin typeface="Arial"/>
                          <a:cs typeface="Arial"/>
                        </a:rPr>
                        <a:t> </a:t>
                      </a:r>
                      <a:r>
                        <a:rPr sz="1300" spc="-5" dirty="0">
                          <a:solidFill>
                            <a:srgbClr val="232200"/>
                          </a:solidFill>
                          <a:latin typeface="Arial"/>
                          <a:cs typeface="Arial"/>
                        </a:rPr>
                        <a:t>Internet</a:t>
                      </a:r>
                      <a:r>
                        <a:rPr sz="1300" spc="40" dirty="0">
                          <a:solidFill>
                            <a:srgbClr val="232200"/>
                          </a:solidFill>
                          <a:latin typeface="Arial"/>
                          <a:cs typeface="Arial"/>
                        </a:rPr>
                        <a:t> </a:t>
                      </a:r>
                      <a:r>
                        <a:rPr sz="1300" spc="-10" dirty="0">
                          <a:solidFill>
                            <a:srgbClr val="232200"/>
                          </a:solidFill>
                          <a:latin typeface="Arial"/>
                          <a:cs typeface="Arial"/>
                        </a:rPr>
                        <a:t>website</a:t>
                      </a:r>
                      <a:r>
                        <a:rPr sz="1300" spc="35" dirty="0">
                          <a:solidFill>
                            <a:srgbClr val="232200"/>
                          </a:solidFill>
                          <a:latin typeface="Arial"/>
                          <a:cs typeface="Arial"/>
                        </a:rPr>
                        <a:t> </a:t>
                      </a:r>
                      <a:r>
                        <a:rPr sz="1300" spc="-5" dirty="0">
                          <a:solidFill>
                            <a:srgbClr val="232200"/>
                          </a:solidFill>
                          <a:latin typeface="Arial"/>
                          <a:cs typeface="Arial"/>
                        </a:rPr>
                        <a:t>address</a:t>
                      </a:r>
                      <a:r>
                        <a:rPr sz="1300" spc="30" dirty="0">
                          <a:solidFill>
                            <a:srgbClr val="232200"/>
                          </a:solidFill>
                          <a:latin typeface="Arial"/>
                          <a:cs typeface="Arial"/>
                        </a:rPr>
                        <a:t> </a:t>
                      </a:r>
                      <a:r>
                        <a:rPr sz="1300" spc="-5" dirty="0">
                          <a:solidFill>
                            <a:srgbClr val="232200"/>
                          </a:solidFill>
                          <a:latin typeface="Arial"/>
                          <a:cs typeface="Arial"/>
                        </a:rPr>
                        <a:t>through</a:t>
                      </a:r>
                      <a:r>
                        <a:rPr sz="1300" spc="40" dirty="0">
                          <a:solidFill>
                            <a:srgbClr val="232200"/>
                          </a:solidFill>
                          <a:latin typeface="Arial"/>
                          <a:cs typeface="Arial"/>
                        </a:rPr>
                        <a:t> </a:t>
                      </a:r>
                      <a:r>
                        <a:rPr sz="1300" spc="-10" dirty="0">
                          <a:solidFill>
                            <a:srgbClr val="232200"/>
                          </a:solidFill>
                          <a:latin typeface="Arial"/>
                          <a:cs typeface="Arial"/>
                        </a:rPr>
                        <a:t>which</a:t>
                      </a:r>
                      <a:r>
                        <a:rPr sz="1300" spc="40" dirty="0">
                          <a:solidFill>
                            <a:srgbClr val="232200"/>
                          </a:solidFill>
                          <a:latin typeface="Arial"/>
                          <a:cs typeface="Arial"/>
                        </a:rPr>
                        <a:t> </a:t>
                      </a:r>
                      <a:r>
                        <a:rPr sz="1300" spc="-10" dirty="0">
                          <a:solidFill>
                            <a:srgbClr val="232200"/>
                          </a:solidFill>
                          <a:latin typeface="Arial"/>
                          <a:cs typeface="Arial"/>
                        </a:rPr>
                        <a:t>individuals</a:t>
                      </a:r>
                      <a:r>
                        <a:rPr sz="1300" spc="35" dirty="0">
                          <a:solidFill>
                            <a:srgbClr val="232200"/>
                          </a:solidFill>
                          <a:latin typeface="Arial"/>
                          <a:cs typeface="Arial"/>
                        </a:rPr>
                        <a:t> </a:t>
                      </a:r>
                      <a:r>
                        <a:rPr sz="1300" spc="-5" dirty="0">
                          <a:solidFill>
                            <a:srgbClr val="232200"/>
                          </a:solidFill>
                          <a:latin typeface="Arial"/>
                          <a:cs typeface="Arial"/>
                        </a:rPr>
                        <a:t>may</a:t>
                      </a:r>
                      <a:r>
                        <a:rPr sz="1300" spc="20" dirty="0">
                          <a:solidFill>
                            <a:srgbClr val="232200"/>
                          </a:solidFill>
                          <a:latin typeface="Arial"/>
                          <a:cs typeface="Arial"/>
                        </a:rPr>
                        <a:t> </a:t>
                      </a:r>
                      <a:r>
                        <a:rPr sz="1300" spc="-5" dirty="0">
                          <a:solidFill>
                            <a:srgbClr val="232200"/>
                          </a:solidFill>
                          <a:latin typeface="Arial"/>
                          <a:cs typeface="Arial"/>
                        </a:rPr>
                        <a:t>seek</a:t>
                      </a:r>
                      <a:r>
                        <a:rPr sz="1300" spc="30" dirty="0">
                          <a:solidFill>
                            <a:srgbClr val="232200"/>
                          </a:solidFill>
                          <a:latin typeface="Arial"/>
                          <a:cs typeface="Arial"/>
                        </a:rPr>
                        <a:t> </a:t>
                      </a:r>
                      <a:r>
                        <a:rPr sz="1300" spc="-10" dirty="0">
                          <a:solidFill>
                            <a:srgbClr val="232200"/>
                          </a:solidFill>
                          <a:latin typeface="Arial"/>
                          <a:cs typeface="Arial"/>
                        </a:rPr>
                        <a:t>consumer </a:t>
                      </a:r>
                      <a:r>
                        <a:rPr sz="1300" spc="-5" dirty="0">
                          <a:solidFill>
                            <a:srgbClr val="232200"/>
                          </a:solidFill>
                          <a:latin typeface="Arial"/>
                          <a:cs typeface="Arial"/>
                        </a:rPr>
                        <a:t> </a:t>
                      </a:r>
                      <a:r>
                        <a:rPr sz="1300" spc="-10" dirty="0">
                          <a:solidFill>
                            <a:srgbClr val="232200"/>
                          </a:solidFill>
                          <a:latin typeface="Arial"/>
                          <a:cs typeface="Arial"/>
                        </a:rPr>
                        <a:t>assistance</a:t>
                      </a:r>
                      <a:r>
                        <a:rPr sz="1300" spc="30" dirty="0">
                          <a:solidFill>
                            <a:srgbClr val="232200"/>
                          </a:solidFill>
                          <a:latin typeface="Arial"/>
                          <a:cs typeface="Arial"/>
                        </a:rPr>
                        <a:t> </a:t>
                      </a:r>
                      <a:r>
                        <a:rPr sz="1300" spc="-10" dirty="0">
                          <a:solidFill>
                            <a:srgbClr val="232200"/>
                          </a:solidFill>
                          <a:latin typeface="Arial"/>
                          <a:cs typeface="Arial"/>
                        </a:rPr>
                        <a:t>information,</a:t>
                      </a:r>
                      <a:r>
                        <a:rPr sz="1300" spc="45" dirty="0">
                          <a:solidFill>
                            <a:srgbClr val="232200"/>
                          </a:solidFill>
                          <a:latin typeface="Arial"/>
                          <a:cs typeface="Arial"/>
                        </a:rPr>
                        <a:t> </a:t>
                      </a:r>
                      <a:r>
                        <a:rPr sz="1300" spc="-5" dirty="0">
                          <a:solidFill>
                            <a:srgbClr val="232200"/>
                          </a:solidFill>
                          <a:latin typeface="Arial"/>
                          <a:cs typeface="Arial"/>
                        </a:rPr>
                        <a:t>on</a:t>
                      </a:r>
                      <a:r>
                        <a:rPr sz="1300" spc="10" dirty="0">
                          <a:solidFill>
                            <a:srgbClr val="232200"/>
                          </a:solidFill>
                          <a:latin typeface="Arial"/>
                          <a:cs typeface="Arial"/>
                        </a:rPr>
                        <a:t> </a:t>
                      </a:r>
                      <a:r>
                        <a:rPr sz="1300" spc="-5" dirty="0">
                          <a:solidFill>
                            <a:srgbClr val="232200"/>
                          </a:solidFill>
                          <a:latin typeface="Arial"/>
                          <a:cs typeface="Arial"/>
                        </a:rPr>
                        <a:t>insurance</a:t>
                      </a:r>
                      <a:r>
                        <a:rPr sz="1300" spc="30" dirty="0">
                          <a:solidFill>
                            <a:srgbClr val="232200"/>
                          </a:solidFill>
                          <a:latin typeface="Arial"/>
                          <a:cs typeface="Arial"/>
                        </a:rPr>
                        <a:t> </a:t>
                      </a:r>
                      <a:r>
                        <a:rPr sz="1300" spc="-5" dirty="0">
                          <a:solidFill>
                            <a:srgbClr val="232200"/>
                          </a:solidFill>
                          <a:latin typeface="Arial"/>
                          <a:cs typeface="Arial"/>
                        </a:rPr>
                        <a:t>cards.</a:t>
                      </a:r>
                      <a:endParaRPr sz="1300" dirty="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3"/>
                  </a:ext>
                </a:extLst>
              </a:tr>
              <a:tr h="1874520">
                <a:tc>
                  <a:txBody>
                    <a:bodyPr/>
                    <a:lstStyle/>
                    <a:p>
                      <a:pPr marL="90805" marR="817244">
                        <a:lnSpc>
                          <a:spcPct val="100000"/>
                        </a:lnSpc>
                        <a:spcBef>
                          <a:spcPts val="310"/>
                        </a:spcBef>
                      </a:pPr>
                      <a:r>
                        <a:rPr lang="en-US" sz="1800" b="1" spc="-5" dirty="0" smtClean="0">
                          <a:solidFill>
                            <a:srgbClr val="232200"/>
                          </a:solidFill>
                          <a:latin typeface="Arial"/>
                          <a:cs typeface="Arial"/>
                        </a:rPr>
                        <a:t>PAI</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373380" algn="just">
                        <a:lnSpc>
                          <a:spcPct val="100000"/>
                        </a:lnSpc>
                        <a:spcBef>
                          <a:spcPts val="320"/>
                        </a:spcBef>
                      </a:pPr>
                      <a:r>
                        <a:rPr lang="en-US" sz="1300" b="0" spc="-10" dirty="0" smtClean="0">
                          <a:solidFill>
                            <a:srgbClr val="232200"/>
                          </a:solidFill>
                          <a:latin typeface="Arial"/>
                          <a:cs typeface="Arial"/>
                        </a:rPr>
                        <a:t>PAI</a:t>
                      </a:r>
                      <a:r>
                        <a:rPr lang="en-US" sz="1300" spc="-10" dirty="0" smtClean="0">
                          <a:solidFill>
                            <a:srgbClr val="232200"/>
                          </a:solidFill>
                          <a:latin typeface="Arial"/>
                          <a:cs typeface="Arial"/>
                        </a:rPr>
                        <a:t> </a:t>
                      </a:r>
                      <a:r>
                        <a:rPr lang="en-US" sz="1300" spc="-5" dirty="0" smtClean="0">
                          <a:solidFill>
                            <a:srgbClr val="232200"/>
                          </a:solidFill>
                          <a:latin typeface="Arial"/>
                          <a:cs typeface="Arial"/>
                        </a:rPr>
                        <a:t>has</a:t>
                      </a:r>
                      <a:r>
                        <a:rPr sz="1300" spc="-5" dirty="0" smtClean="0">
                          <a:solidFill>
                            <a:srgbClr val="232200"/>
                          </a:solidFill>
                          <a:latin typeface="Arial"/>
                          <a:cs typeface="Arial"/>
                        </a:rPr>
                        <a:t> updat</a:t>
                      </a:r>
                      <a:r>
                        <a:rPr lang="en-US" sz="1300" spc="-5" dirty="0" smtClean="0">
                          <a:solidFill>
                            <a:srgbClr val="232200"/>
                          </a:solidFill>
                          <a:latin typeface="Arial"/>
                          <a:cs typeface="Arial"/>
                        </a:rPr>
                        <a:t>ed</a:t>
                      </a:r>
                      <a:r>
                        <a:rPr sz="1300" spc="-5" dirty="0" smtClean="0">
                          <a:solidFill>
                            <a:srgbClr val="232200"/>
                          </a:solidFill>
                          <a:latin typeface="Arial"/>
                          <a:cs typeface="Arial"/>
                        </a:rPr>
                        <a:t> </a:t>
                      </a:r>
                      <a:r>
                        <a:rPr lang="en-US" sz="1300" spc="-5" dirty="0" smtClean="0">
                          <a:solidFill>
                            <a:srgbClr val="232200"/>
                          </a:solidFill>
                          <a:latin typeface="Arial"/>
                          <a:cs typeface="Arial"/>
                        </a:rPr>
                        <a:t>our</a:t>
                      </a:r>
                      <a:r>
                        <a:rPr sz="1300" spc="-5" dirty="0" smtClean="0">
                          <a:solidFill>
                            <a:srgbClr val="232200"/>
                          </a:solidFill>
                          <a:latin typeface="Arial"/>
                          <a:cs typeface="Arial"/>
                        </a:rPr>
                        <a:t> </a:t>
                      </a:r>
                      <a:r>
                        <a:rPr sz="1300" spc="-5" dirty="0">
                          <a:solidFill>
                            <a:srgbClr val="232200"/>
                          </a:solidFill>
                          <a:latin typeface="Arial"/>
                          <a:cs typeface="Arial"/>
                        </a:rPr>
                        <a:t>internal processes </a:t>
                      </a:r>
                      <a:r>
                        <a:rPr sz="1300" spc="-10" dirty="0">
                          <a:solidFill>
                            <a:srgbClr val="232200"/>
                          </a:solidFill>
                          <a:latin typeface="Arial"/>
                          <a:cs typeface="Arial"/>
                        </a:rPr>
                        <a:t>and </a:t>
                      </a:r>
                      <a:r>
                        <a:rPr sz="1300" spc="-5" dirty="0">
                          <a:solidFill>
                            <a:srgbClr val="232200"/>
                          </a:solidFill>
                          <a:latin typeface="Arial"/>
                          <a:cs typeface="Arial"/>
                        </a:rPr>
                        <a:t>systems to meet the </a:t>
                      </a:r>
                      <a:r>
                        <a:rPr sz="1300" spc="-10" dirty="0">
                          <a:solidFill>
                            <a:srgbClr val="232200"/>
                          </a:solidFill>
                          <a:latin typeface="Arial"/>
                          <a:cs typeface="Arial"/>
                        </a:rPr>
                        <a:t>requirements </a:t>
                      </a:r>
                      <a:r>
                        <a:rPr sz="1300" spc="-5" dirty="0">
                          <a:solidFill>
                            <a:srgbClr val="232200"/>
                          </a:solidFill>
                          <a:latin typeface="Arial"/>
                          <a:cs typeface="Arial"/>
                        </a:rPr>
                        <a:t>of this </a:t>
                      </a:r>
                      <a:r>
                        <a:rPr lang="en-US" sz="1300" dirty="0" smtClean="0">
                          <a:solidFill>
                            <a:srgbClr val="232200"/>
                          </a:solidFill>
                          <a:latin typeface="Arial"/>
                          <a:cs typeface="Arial"/>
                        </a:rPr>
                        <a:t>provision</a:t>
                      </a:r>
                      <a:r>
                        <a:rPr sz="1300" spc="-10" dirty="0" smtClean="0">
                          <a:solidFill>
                            <a:srgbClr val="232200"/>
                          </a:solidFill>
                          <a:latin typeface="Arial"/>
                          <a:cs typeface="Arial"/>
                        </a:rPr>
                        <a:t>.</a:t>
                      </a:r>
                      <a:endParaRPr sz="1300" dirty="0">
                        <a:latin typeface="Arial"/>
                        <a:cs typeface="Arial"/>
                      </a:endParaRPr>
                    </a:p>
                    <a:p>
                      <a:pPr>
                        <a:lnSpc>
                          <a:spcPct val="100000"/>
                        </a:lnSpc>
                        <a:spcBef>
                          <a:spcPts val="5"/>
                        </a:spcBef>
                      </a:pPr>
                      <a:endParaRPr sz="1350" dirty="0">
                        <a:latin typeface="Times New Roman"/>
                        <a:cs typeface="Times New Roman"/>
                      </a:endParaRPr>
                    </a:p>
                    <a:p>
                      <a:pPr marL="90805" marR="418465" algn="just">
                        <a:lnSpc>
                          <a:spcPct val="100000"/>
                        </a:lnSpc>
                      </a:pPr>
                      <a:r>
                        <a:rPr sz="1300" spc="-10" dirty="0">
                          <a:solidFill>
                            <a:srgbClr val="232200"/>
                          </a:solidFill>
                          <a:latin typeface="Arial"/>
                          <a:cs typeface="Arial"/>
                        </a:rPr>
                        <a:t>Members </a:t>
                      </a:r>
                      <a:r>
                        <a:rPr sz="1300" spc="-10" dirty="0" smtClean="0">
                          <a:solidFill>
                            <a:srgbClr val="232200"/>
                          </a:solidFill>
                          <a:latin typeface="Arial"/>
                          <a:cs typeface="Arial"/>
                        </a:rPr>
                        <a:t>receive new </a:t>
                      </a:r>
                      <a:r>
                        <a:rPr sz="1300" spc="-5" dirty="0">
                          <a:solidFill>
                            <a:srgbClr val="232200"/>
                          </a:solidFill>
                          <a:latin typeface="Arial"/>
                          <a:cs typeface="Arial"/>
                        </a:rPr>
                        <a:t>hard copy ID </a:t>
                      </a:r>
                      <a:r>
                        <a:rPr sz="1300" spc="-5" dirty="0" smtClean="0">
                          <a:solidFill>
                            <a:srgbClr val="232200"/>
                          </a:solidFill>
                          <a:latin typeface="Arial"/>
                          <a:cs typeface="Arial"/>
                        </a:rPr>
                        <a:t>card</a:t>
                      </a:r>
                      <a:r>
                        <a:rPr lang="en-US" sz="1300" spc="-5" dirty="0" smtClean="0">
                          <a:solidFill>
                            <a:srgbClr val="232200"/>
                          </a:solidFill>
                          <a:latin typeface="Arial"/>
                          <a:cs typeface="Arial"/>
                        </a:rPr>
                        <a:t>s</a:t>
                      </a:r>
                      <a:r>
                        <a:rPr sz="1300" spc="-5" dirty="0" smtClean="0">
                          <a:solidFill>
                            <a:srgbClr val="232200"/>
                          </a:solidFill>
                          <a:latin typeface="Arial"/>
                          <a:cs typeface="Arial"/>
                        </a:rPr>
                        <a:t> </a:t>
                      </a:r>
                      <a:r>
                        <a:rPr sz="1300" spc="-5" dirty="0">
                          <a:solidFill>
                            <a:srgbClr val="232200"/>
                          </a:solidFill>
                          <a:latin typeface="Arial"/>
                          <a:cs typeface="Arial"/>
                        </a:rPr>
                        <a:t>— for </a:t>
                      </a:r>
                      <a:r>
                        <a:rPr sz="1300" spc="-10" dirty="0">
                          <a:solidFill>
                            <a:srgbClr val="232200"/>
                          </a:solidFill>
                          <a:latin typeface="Arial"/>
                          <a:cs typeface="Arial"/>
                        </a:rPr>
                        <a:t>example, </a:t>
                      </a:r>
                      <a:r>
                        <a:rPr sz="1300" spc="-5" dirty="0">
                          <a:solidFill>
                            <a:srgbClr val="232200"/>
                          </a:solidFill>
                          <a:latin typeface="Arial"/>
                          <a:cs typeface="Arial"/>
                        </a:rPr>
                        <a:t>after </a:t>
                      </a:r>
                      <a:r>
                        <a:rPr sz="1300" spc="-10" dirty="0">
                          <a:solidFill>
                            <a:srgbClr val="232200"/>
                          </a:solidFill>
                          <a:latin typeface="Arial"/>
                          <a:cs typeface="Arial"/>
                        </a:rPr>
                        <a:t>changes </a:t>
                      </a:r>
                      <a:r>
                        <a:rPr sz="1300" spc="-5" dirty="0">
                          <a:solidFill>
                            <a:srgbClr val="232200"/>
                          </a:solidFill>
                          <a:latin typeface="Arial"/>
                          <a:cs typeface="Arial"/>
                        </a:rPr>
                        <a:t>that require a </a:t>
                      </a:r>
                      <a:r>
                        <a:rPr sz="1300" dirty="0">
                          <a:solidFill>
                            <a:srgbClr val="232200"/>
                          </a:solidFill>
                          <a:latin typeface="Arial"/>
                          <a:cs typeface="Arial"/>
                        </a:rPr>
                        <a:t> </a:t>
                      </a:r>
                      <a:r>
                        <a:rPr sz="1300" spc="-10" dirty="0">
                          <a:solidFill>
                            <a:srgbClr val="232200"/>
                          </a:solidFill>
                          <a:latin typeface="Arial"/>
                          <a:cs typeface="Arial"/>
                        </a:rPr>
                        <a:t>new </a:t>
                      </a:r>
                      <a:r>
                        <a:rPr sz="1300" spc="-5" dirty="0">
                          <a:solidFill>
                            <a:srgbClr val="232200"/>
                          </a:solidFill>
                          <a:latin typeface="Arial"/>
                          <a:cs typeface="Arial"/>
                        </a:rPr>
                        <a:t>alpha prefix for the member ID or the addition of pharmacy </a:t>
                      </a:r>
                      <a:r>
                        <a:rPr sz="1300" spc="-10" dirty="0">
                          <a:solidFill>
                            <a:srgbClr val="232200"/>
                          </a:solidFill>
                          <a:latin typeface="Arial"/>
                          <a:cs typeface="Arial"/>
                        </a:rPr>
                        <a:t>coverage </a:t>
                      </a:r>
                      <a:r>
                        <a:rPr sz="1300" spc="-5" dirty="0">
                          <a:solidFill>
                            <a:srgbClr val="232200"/>
                          </a:solidFill>
                          <a:latin typeface="Arial"/>
                          <a:cs typeface="Arial"/>
                        </a:rPr>
                        <a:t>— </a:t>
                      </a:r>
                      <a:r>
                        <a:rPr sz="1300" spc="-10" dirty="0">
                          <a:solidFill>
                            <a:srgbClr val="232200"/>
                          </a:solidFill>
                          <a:latin typeface="Arial"/>
                          <a:cs typeface="Arial"/>
                        </a:rPr>
                        <a:t>will receive </a:t>
                      </a:r>
                      <a:r>
                        <a:rPr sz="1300" spc="-5" dirty="0">
                          <a:solidFill>
                            <a:srgbClr val="232200"/>
                          </a:solidFill>
                          <a:latin typeface="Arial"/>
                          <a:cs typeface="Arial"/>
                        </a:rPr>
                        <a:t>a card </a:t>
                      </a:r>
                      <a:r>
                        <a:rPr sz="1300" dirty="0">
                          <a:solidFill>
                            <a:srgbClr val="232200"/>
                          </a:solidFill>
                          <a:latin typeface="Arial"/>
                          <a:cs typeface="Arial"/>
                        </a:rPr>
                        <a:t> </a:t>
                      </a:r>
                      <a:r>
                        <a:rPr sz="1300" spc="-10" dirty="0">
                          <a:solidFill>
                            <a:srgbClr val="232200"/>
                          </a:solidFill>
                          <a:latin typeface="Arial"/>
                          <a:cs typeface="Arial"/>
                        </a:rPr>
                        <a:t>which</a:t>
                      </a:r>
                      <a:r>
                        <a:rPr sz="1300" spc="20" dirty="0">
                          <a:solidFill>
                            <a:srgbClr val="232200"/>
                          </a:solidFill>
                          <a:latin typeface="Arial"/>
                          <a:cs typeface="Arial"/>
                        </a:rPr>
                        <a:t> </a:t>
                      </a:r>
                      <a:r>
                        <a:rPr sz="1300" spc="-10" dirty="0">
                          <a:solidFill>
                            <a:srgbClr val="232200"/>
                          </a:solidFill>
                          <a:latin typeface="Arial"/>
                          <a:cs typeface="Arial"/>
                        </a:rPr>
                        <a:t>will</a:t>
                      </a:r>
                      <a:r>
                        <a:rPr sz="1300" spc="10" dirty="0">
                          <a:solidFill>
                            <a:srgbClr val="232200"/>
                          </a:solidFill>
                          <a:latin typeface="Arial"/>
                          <a:cs typeface="Arial"/>
                        </a:rPr>
                        <a:t> </a:t>
                      </a:r>
                      <a:r>
                        <a:rPr sz="1300" spc="-5" dirty="0">
                          <a:solidFill>
                            <a:srgbClr val="232200"/>
                          </a:solidFill>
                          <a:latin typeface="Arial"/>
                          <a:cs typeface="Arial"/>
                        </a:rPr>
                        <a:t>contain</a:t>
                      </a:r>
                      <a:r>
                        <a:rPr sz="1300" spc="30" dirty="0">
                          <a:solidFill>
                            <a:srgbClr val="232200"/>
                          </a:solidFill>
                          <a:latin typeface="Arial"/>
                          <a:cs typeface="Arial"/>
                        </a:rPr>
                        <a:t> </a:t>
                      </a:r>
                      <a:r>
                        <a:rPr sz="1300" spc="-5" dirty="0">
                          <a:solidFill>
                            <a:srgbClr val="232200"/>
                          </a:solidFill>
                          <a:latin typeface="Arial"/>
                          <a:cs typeface="Arial"/>
                        </a:rPr>
                        <a:t>the</a:t>
                      </a:r>
                      <a:r>
                        <a:rPr sz="1300" spc="10" dirty="0">
                          <a:solidFill>
                            <a:srgbClr val="232200"/>
                          </a:solidFill>
                          <a:latin typeface="Arial"/>
                          <a:cs typeface="Arial"/>
                        </a:rPr>
                        <a:t> </a:t>
                      </a:r>
                      <a:r>
                        <a:rPr sz="1300" spc="-10" dirty="0">
                          <a:solidFill>
                            <a:srgbClr val="232200"/>
                          </a:solidFill>
                          <a:latin typeface="Arial"/>
                          <a:cs typeface="Arial"/>
                        </a:rPr>
                        <a:t>required</a:t>
                      </a:r>
                      <a:r>
                        <a:rPr sz="1300" spc="30" dirty="0">
                          <a:solidFill>
                            <a:srgbClr val="232200"/>
                          </a:solidFill>
                          <a:latin typeface="Arial"/>
                          <a:cs typeface="Arial"/>
                        </a:rPr>
                        <a:t> </a:t>
                      </a:r>
                      <a:r>
                        <a:rPr sz="1300" spc="-10" dirty="0">
                          <a:solidFill>
                            <a:srgbClr val="232200"/>
                          </a:solidFill>
                          <a:latin typeface="Arial"/>
                          <a:cs typeface="Arial"/>
                        </a:rPr>
                        <a:t>information.</a:t>
                      </a:r>
                      <a:endParaRPr sz="1300" dirty="0">
                        <a:latin typeface="Arial"/>
                        <a:cs typeface="Arial"/>
                      </a:endParaRPr>
                    </a:p>
                    <a:p>
                      <a:pPr>
                        <a:lnSpc>
                          <a:spcPct val="100000"/>
                        </a:lnSpc>
                        <a:spcBef>
                          <a:spcPts val="10"/>
                        </a:spcBef>
                      </a:pPr>
                      <a:endParaRPr sz="1350" dirty="0">
                        <a:latin typeface="Times New Roman"/>
                        <a:cs typeface="Times New Roman"/>
                      </a:endParaRPr>
                    </a:p>
                    <a:p>
                      <a:pPr marL="90805" marR="622300">
                        <a:lnSpc>
                          <a:spcPct val="100000"/>
                        </a:lnSpc>
                      </a:pPr>
                      <a:r>
                        <a:rPr sz="1300" spc="-10" dirty="0">
                          <a:solidFill>
                            <a:srgbClr val="232200"/>
                          </a:solidFill>
                          <a:latin typeface="Arial"/>
                          <a:cs typeface="Arial"/>
                        </a:rPr>
                        <a:t>Updated</a:t>
                      </a:r>
                      <a:r>
                        <a:rPr sz="1300" spc="35" dirty="0">
                          <a:solidFill>
                            <a:srgbClr val="232200"/>
                          </a:solidFill>
                          <a:latin typeface="Arial"/>
                          <a:cs typeface="Arial"/>
                        </a:rPr>
                        <a:t> </a:t>
                      </a:r>
                      <a:r>
                        <a:rPr sz="1300" spc="-5" dirty="0">
                          <a:solidFill>
                            <a:srgbClr val="232200"/>
                          </a:solidFill>
                          <a:latin typeface="Arial"/>
                          <a:cs typeface="Arial"/>
                        </a:rPr>
                        <a:t>digital</a:t>
                      </a:r>
                      <a:r>
                        <a:rPr sz="1300" spc="15" dirty="0">
                          <a:solidFill>
                            <a:srgbClr val="232200"/>
                          </a:solidFill>
                          <a:latin typeface="Arial"/>
                          <a:cs typeface="Arial"/>
                        </a:rPr>
                        <a:t> </a:t>
                      </a:r>
                      <a:r>
                        <a:rPr lang="en-US" sz="1300" spc="15" dirty="0" smtClean="0">
                          <a:solidFill>
                            <a:srgbClr val="232200"/>
                          </a:solidFill>
                          <a:latin typeface="Arial"/>
                          <a:cs typeface="Arial"/>
                        </a:rPr>
                        <a:t>ID </a:t>
                      </a:r>
                      <a:r>
                        <a:rPr sz="1300" spc="-5" dirty="0" smtClean="0">
                          <a:solidFill>
                            <a:srgbClr val="232200"/>
                          </a:solidFill>
                          <a:latin typeface="Arial"/>
                          <a:cs typeface="Arial"/>
                        </a:rPr>
                        <a:t>cards</a:t>
                      </a:r>
                      <a:r>
                        <a:rPr sz="1300" spc="25" dirty="0" smtClean="0">
                          <a:solidFill>
                            <a:srgbClr val="232200"/>
                          </a:solidFill>
                          <a:latin typeface="Arial"/>
                          <a:cs typeface="Arial"/>
                        </a:rPr>
                        <a:t> </a:t>
                      </a:r>
                      <a:r>
                        <a:rPr lang="en-US" sz="1300" spc="25" dirty="0" smtClean="0">
                          <a:solidFill>
                            <a:srgbClr val="232200"/>
                          </a:solidFill>
                          <a:latin typeface="Arial"/>
                          <a:cs typeface="Arial"/>
                        </a:rPr>
                        <a:t>are </a:t>
                      </a:r>
                      <a:r>
                        <a:rPr sz="1300" spc="-10" dirty="0" smtClean="0">
                          <a:solidFill>
                            <a:srgbClr val="232200"/>
                          </a:solidFill>
                          <a:latin typeface="Arial"/>
                          <a:cs typeface="Arial"/>
                        </a:rPr>
                        <a:t>available</a:t>
                      </a:r>
                      <a:r>
                        <a:rPr sz="1300" spc="50" dirty="0" smtClean="0">
                          <a:solidFill>
                            <a:srgbClr val="232200"/>
                          </a:solidFill>
                          <a:latin typeface="Arial"/>
                          <a:cs typeface="Arial"/>
                        </a:rPr>
                        <a:t> </a:t>
                      </a:r>
                      <a:r>
                        <a:rPr lang="en-US" sz="1300" spc="50" dirty="0" smtClean="0">
                          <a:solidFill>
                            <a:srgbClr val="232200"/>
                          </a:solidFill>
                          <a:latin typeface="Arial"/>
                          <a:cs typeface="Arial"/>
                        </a:rPr>
                        <a:t>at this time </a:t>
                      </a:r>
                      <a:r>
                        <a:rPr lang="en-US" sz="1300" spc="-5" dirty="0" smtClean="0">
                          <a:solidFill>
                            <a:srgbClr val="232200"/>
                          </a:solidFill>
                          <a:latin typeface="Arial"/>
                          <a:cs typeface="Arial"/>
                        </a:rPr>
                        <a:t>to</a:t>
                      </a:r>
                      <a:r>
                        <a:rPr sz="1300" spc="20" dirty="0" smtClean="0">
                          <a:solidFill>
                            <a:srgbClr val="232200"/>
                          </a:solidFill>
                          <a:latin typeface="Arial"/>
                          <a:cs typeface="Arial"/>
                        </a:rPr>
                        <a:t> </a:t>
                      </a:r>
                      <a:r>
                        <a:rPr sz="1300" spc="-5" dirty="0">
                          <a:solidFill>
                            <a:srgbClr val="232200"/>
                          </a:solidFill>
                          <a:latin typeface="Arial"/>
                          <a:cs typeface="Arial"/>
                        </a:rPr>
                        <a:t>all</a:t>
                      </a:r>
                      <a:r>
                        <a:rPr sz="1300" dirty="0">
                          <a:solidFill>
                            <a:srgbClr val="232200"/>
                          </a:solidFill>
                          <a:latin typeface="Arial"/>
                          <a:cs typeface="Arial"/>
                        </a:rPr>
                        <a:t> </a:t>
                      </a:r>
                      <a:r>
                        <a:rPr sz="1300" spc="-5" dirty="0">
                          <a:solidFill>
                            <a:srgbClr val="232200"/>
                          </a:solidFill>
                          <a:latin typeface="Arial"/>
                          <a:cs typeface="Arial"/>
                        </a:rPr>
                        <a:t>members</a:t>
                      </a:r>
                      <a:r>
                        <a:rPr sz="1300" spc="50" dirty="0">
                          <a:solidFill>
                            <a:srgbClr val="232200"/>
                          </a:solidFill>
                          <a:latin typeface="Arial"/>
                          <a:cs typeface="Arial"/>
                        </a:rPr>
                        <a:t> </a:t>
                      </a:r>
                      <a:r>
                        <a:rPr sz="1300" spc="-5" dirty="0">
                          <a:solidFill>
                            <a:srgbClr val="232200"/>
                          </a:solidFill>
                          <a:latin typeface="Arial"/>
                          <a:cs typeface="Arial"/>
                        </a:rPr>
                        <a:t>on</a:t>
                      </a:r>
                      <a:r>
                        <a:rPr sz="1300" spc="15" dirty="0">
                          <a:solidFill>
                            <a:srgbClr val="232200"/>
                          </a:solidFill>
                          <a:latin typeface="Arial"/>
                          <a:cs typeface="Arial"/>
                        </a:rPr>
                        <a:t> </a:t>
                      </a:r>
                      <a:r>
                        <a:rPr lang="en-US" sz="1300" spc="-15" dirty="0" smtClean="0">
                          <a:solidFill>
                            <a:srgbClr val="232200"/>
                          </a:solidFill>
                          <a:latin typeface="Arial"/>
                          <a:cs typeface="Arial"/>
                        </a:rPr>
                        <a:t>My PAI portal </a:t>
                      </a:r>
                      <a:r>
                        <a:rPr sz="1300" spc="-5" dirty="0" smtClean="0">
                          <a:solidFill>
                            <a:srgbClr val="232200"/>
                          </a:solidFill>
                          <a:latin typeface="Arial"/>
                          <a:cs typeface="Arial"/>
                        </a:rPr>
                        <a:t>or</a:t>
                      </a:r>
                      <a:r>
                        <a:rPr sz="1300" spc="20" dirty="0" smtClean="0">
                          <a:solidFill>
                            <a:srgbClr val="232200"/>
                          </a:solidFill>
                          <a:latin typeface="Arial"/>
                          <a:cs typeface="Arial"/>
                        </a:rPr>
                        <a:t> </a:t>
                      </a:r>
                      <a:r>
                        <a:rPr sz="1300" spc="-5" dirty="0">
                          <a:solidFill>
                            <a:srgbClr val="232200"/>
                          </a:solidFill>
                          <a:latin typeface="Arial"/>
                          <a:cs typeface="Arial"/>
                        </a:rPr>
                        <a:t>by</a:t>
                      </a:r>
                      <a:r>
                        <a:rPr sz="1300" spc="15" dirty="0">
                          <a:solidFill>
                            <a:srgbClr val="232200"/>
                          </a:solidFill>
                          <a:latin typeface="Arial"/>
                          <a:cs typeface="Arial"/>
                        </a:rPr>
                        <a:t> </a:t>
                      </a:r>
                      <a:r>
                        <a:rPr sz="1300" spc="-10" dirty="0">
                          <a:solidFill>
                            <a:srgbClr val="232200"/>
                          </a:solidFill>
                          <a:latin typeface="Arial"/>
                          <a:cs typeface="Arial"/>
                        </a:rPr>
                        <a:t>contacting </a:t>
                      </a:r>
                      <a:r>
                        <a:rPr lang="en-US" sz="1300" spc="-10" dirty="0" smtClean="0">
                          <a:solidFill>
                            <a:srgbClr val="232200"/>
                          </a:solidFill>
                          <a:latin typeface="Arial"/>
                          <a:cs typeface="Arial"/>
                        </a:rPr>
                        <a:t>our</a:t>
                      </a:r>
                      <a:r>
                        <a:rPr sz="1300" spc="-345" dirty="0" smtClean="0">
                          <a:solidFill>
                            <a:srgbClr val="232200"/>
                          </a:solidFill>
                          <a:latin typeface="Arial"/>
                          <a:cs typeface="Arial"/>
                        </a:rPr>
                        <a:t> </a:t>
                      </a:r>
                      <a:r>
                        <a:rPr sz="1300" spc="-10" dirty="0">
                          <a:solidFill>
                            <a:srgbClr val="232200"/>
                          </a:solidFill>
                          <a:latin typeface="Arial"/>
                          <a:cs typeface="Arial"/>
                        </a:rPr>
                        <a:t>Customer</a:t>
                      </a:r>
                      <a:r>
                        <a:rPr sz="1300" spc="30" dirty="0">
                          <a:solidFill>
                            <a:srgbClr val="232200"/>
                          </a:solidFill>
                          <a:latin typeface="Arial"/>
                          <a:cs typeface="Arial"/>
                        </a:rPr>
                        <a:t> </a:t>
                      </a:r>
                      <a:r>
                        <a:rPr sz="1300" spc="-10" dirty="0" smtClean="0">
                          <a:solidFill>
                            <a:srgbClr val="232200"/>
                          </a:solidFill>
                          <a:latin typeface="Arial"/>
                          <a:cs typeface="Arial"/>
                        </a:rPr>
                        <a:t>Service</a:t>
                      </a:r>
                      <a:r>
                        <a:rPr lang="en-US" sz="1300" spc="-10" dirty="0" smtClean="0">
                          <a:solidFill>
                            <a:srgbClr val="232200"/>
                          </a:solidFill>
                          <a:latin typeface="Arial"/>
                          <a:cs typeface="Arial"/>
                        </a:rPr>
                        <a:t> Center</a:t>
                      </a:r>
                      <a:r>
                        <a:rPr sz="1300" spc="-10" dirty="0" smtClean="0">
                          <a:solidFill>
                            <a:srgbClr val="232200"/>
                          </a:solidFill>
                          <a:latin typeface="Arial"/>
                          <a:cs typeface="Arial"/>
                        </a:rPr>
                        <a:t>.</a:t>
                      </a:r>
                      <a:endParaRPr sz="1300" dirty="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9" y="548132"/>
            <a:ext cx="3904615" cy="513715"/>
          </a:xfrm>
          <a:prstGeom prst="rect">
            <a:avLst/>
          </a:prstGeom>
        </p:spPr>
        <p:txBody>
          <a:bodyPr vert="horz" wrap="square" lIns="0" tIns="13335" rIns="0" bIns="0" rtlCol="0">
            <a:spAutoFit/>
          </a:bodyPr>
          <a:lstStyle/>
          <a:p>
            <a:pPr marL="12700">
              <a:lnSpc>
                <a:spcPct val="100000"/>
              </a:lnSpc>
              <a:spcBef>
                <a:spcPts val="105"/>
              </a:spcBef>
            </a:pPr>
            <a:r>
              <a:rPr sz="3200" spc="-5" dirty="0">
                <a:solidFill>
                  <a:srgbClr val="002C6C"/>
                </a:solidFill>
              </a:rPr>
              <a:t>Mental</a:t>
            </a:r>
            <a:r>
              <a:rPr sz="3200" spc="-45" dirty="0">
                <a:solidFill>
                  <a:srgbClr val="002C6C"/>
                </a:solidFill>
              </a:rPr>
              <a:t> </a:t>
            </a:r>
            <a:r>
              <a:rPr sz="3200" spc="-5" dirty="0">
                <a:solidFill>
                  <a:srgbClr val="002C6C"/>
                </a:solidFill>
              </a:rPr>
              <a:t>Health</a:t>
            </a:r>
            <a:r>
              <a:rPr sz="3200" spc="-55" dirty="0">
                <a:solidFill>
                  <a:srgbClr val="002C6C"/>
                </a:solidFill>
              </a:rPr>
              <a:t> </a:t>
            </a:r>
            <a:r>
              <a:rPr sz="3200" spc="-5" dirty="0">
                <a:solidFill>
                  <a:srgbClr val="002C6C"/>
                </a:solidFill>
              </a:rPr>
              <a:t>Parity</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732553895"/>
              </p:ext>
            </p:extLst>
          </p:nvPr>
        </p:nvGraphicFramePr>
        <p:xfrm>
          <a:off x="725168" y="1540770"/>
          <a:ext cx="10234295" cy="4792980"/>
        </p:xfrm>
        <a:graphic>
          <a:graphicData uri="http://schemas.openxmlformats.org/drawingml/2006/table">
            <a:tbl>
              <a:tblPr firstRow="1" bandRow="1">
                <a:tableStyleId>{2D5ABB26-0587-4C30-8999-92F81FD0307C}</a:tableStyleId>
              </a:tblPr>
              <a:tblGrid>
                <a:gridCol w="2743200">
                  <a:extLst>
                    <a:ext uri="{9D8B030D-6E8A-4147-A177-3AD203B41FA5}">
                      <a16:colId xmlns:a16="http://schemas.microsoft.com/office/drawing/2014/main" val="20000"/>
                    </a:ext>
                  </a:extLst>
                </a:gridCol>
                <a:gridCol w="7491095">
                  <a:extLst>
                    <a:ext uri="{9D8B030D-6E8A-4147-A177-3AD203B41FA5}">
                      <a16:colId xmlns:a16="http://schemas.microsoft.com/office/drawing/2014/main" val="20001"/>
                    </a:ext>
                  </a:extLst>
                </a:gridCol>
              </a:tblGrid>
              <a:tr h="640080">
                <a:tc>
                  <a:txBody>
                    <a:bodyPr/>
                    <a:lstStyle/>
                    <a:p>
                      <a:pPr marL="90805">
                        <a:lnSpc>
                          <a:spcPct val="100000"/>
                        </a:lnSpc>
                        <a:spcBef>
                          <a:spcPts val="310"/>
                        </a:spcBef>
                      </a:pPr>
                      <a:r>
                        <a:rPr sz="1800" b="1" spc="-5" dirty="0">
                          <a:solidFill>
                            <a:srgbClr val="232200"/>
                          </a:solidFill>
                          <a:latin typeface="Arial"/>
                          <a:cs typeface="Arial"/>
                        </a:rPr>
                        <a:t>Original</a:t>
                      </a:r>
                      <a:r>
                        <a:rPr sz="1800" b="1" spc="-35" dirty="0">
                          <a:solidFill>
                            <a:srgbClr val="232200"/>
                          </a:solidFill>
                          <a:latin typeface="Arial"/>
                          <a:cs typeface="Arial"/>
                        </a:rPr>
                        <a:t> </a:t>
                      </a:r>
                      <a:r>
                        <a:rPr sz="1800" b="1" spc="-10" dirty="0">
                          <a:solidFill>
                            <a:srgbClr val="232200"/>
                          </a:solidFill>
                          <a:latin typeface="Arial"/>
                          <a:cs typeface="Arial"/>
                        </a:rPr>
                        <a:t>Effective</a:t>
                      </a:r>
                      <a:r>
                        <a:rPr sz="1800" b="1" spc="25"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a:lnSpc>
                          <a:spcPct val="100000"/>
                        </a:lnSpc>
                        <a:spcBef>
                          <a:spcPts val="310"/>
                        </a:spcBef>
                      </a:pPr>
                      <a:r>
                        <a:rPr sz="1800" spc="-5" dirty="0">
                          <a:solidFill>
                            <a:srgbClr val="232200"/>
                          </a:solidFill>
                          <a:latin typeface="Arial"/>
                          <a:cs typeface="Arial"/>
                        </a:rPr>
                        <a:t>February</a:t>
                      </a:r>
                      <a:r>
                        <a:rPr sz="1800" spc="-15" dirty="0">
                          <a:solidFill>
                            <a:srgbClr val="232200"/>
                          </a:solidFill>
                          <a:latin typeface="Arial"/>
                          <a:cs typeface="Arial"/>
                        </a:rPr>
                        <a:t> </a:t>
                      </a:r>
                      <a:r>
                        <a:rPr sz="1800" spc="-10" dirty="0">
                          <a:solidFill>
                            <a:srgbClr val="232200"/>
                          </a:solidFill>
                          <a:latin typeface="Arial"/>
                          <a:cs typeface="Arial"/>
                        </a:rPr>
                        <a:t>10,</a:t>
                      </a:r>
                      <a:r>
                        <a:rPr sz="1800" spc="-25" dirty="0">
                          <a:solidFill>
                            <a:srgbClr val="232200"/>
                          </a:solidFill>
                          <a:latin typeface="Arial"/>
                          <a:cs typeface="Arial"/>
                        </a:rPr>
                        <a:t> </a:t>
                      </a:r>
                      <a:r>
                        <a:rPr sz="1800" spc="-10" dirty="0">
                          <a:solidFill>
                            <a:srgbClr val="232200"/>
                          </a:solidFill>
                          <a:latin typeface="Arial"/>
                          <a:cs typeface="Arial"/>
                        </a:rPr>
                        <a:t>2021</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0"/>
                  </a:ext>
                </a:extLst>
              </a:tr>
              <a:tr h="639445">
                <a:tc>
                  <a:txBody>
                    <a:bodyPr/>
                    <a:lstStyle/>
                    <a:p>
                      <a:pPr marL="90805">
                        <a:lnSpc>
                          <a:spcPct val="100000"/>
                        </a:lnSpc>
                        <a:spcBef>
                          <a:spcPts val="310"/>
                        </a:spcBef>
                      </a:pPr>
                      <a:r>
                        <a:rPr sz="1800" b="1" spc="-5" dirty="0">
                          <a:solidFill>
                            <a:srgbClr val="232200"/>
                          </a:solidFill>
                          <a:latin typeface="Arial"/>
                          <a:cs typeface="Arial"/>
                        </a:rPr>
                        <a:t>New</a:t>
                      </a:r>
                      <a:r>
                        <a:rPr sz="1800" b="1" spc="-20" dirty="0">
                          <a:solidFill>
                            <a:srgbClr val="232200"/>
                          </a:solidFill>
                          <a:latin typeface="Arial"/>
                          <a:cs typeface="Arial"/>
                        </a:rPr>
                        <a:t> </a:t>
                      </a:r>
                      <a:r>
                        <a:rPr sz="1800" b="1" spc="-10" dirty="0">
                          <a:solidFill>
                            <a:srgbClr val="232200"/>
                          </a:solidFill>
                          <a:latin typeface="Arial"/>
                          <a:cs typeface="Arial"/>
                        </a:rPr>
                        <a:t>Effective</a:t>
                      </a:r>
                      <a:r>
                        <a:rPr sz="1800" b="1" spc="20"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a:lnSpc>
                          <a:spcPct val="100000"/>
                        </a:lnSpc>
                        <a:spcBef>
                          <a:spcPts val="310"/>
                        </a:spcBef>
                      </a:pPr>
                      <a:r>
                        <a:rPr sz="1800" spc="-5" dirty="0">
                          <a:solidFill>
                            <a:srgbClr val="232200"/>
                          </a:solidFill>
                          <a:latin typeface="Arial"/>
                          <a:cs typeface="Arial"/>
                        </a:rPr>
                        <a:t>No</a:t>
                      </a:r>
                      <a:r>
                        <a:rPr sz="1800" spc="-50" dirty="0">
                          <a:solidFill>
                            <a:srgbClr val="232200"/>
                          </a:solidFill>
                          <a:latin typeface="Arial"/>
                          <a:cs typeface="Arial"/>
                        </a:rPr>
                        <a:t> </a:t>
                      </a:r>
                      <a:r>
                        <a:rPr sz="1800" spc="-10" dirty="0">
                          <a:solidFill>
                            <a:srgbClr val="232200"/>
                          </a:solidFill>
                          <a:latin typeface="Arial"/>
                          <a:cs typeface="Arial"/>
                        </a:rPr>
                        <a:t>Change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1"/>
                  </a:ext>
                </a:extLst>
              </a:tr>
              <a:tr h="639445">
                <a:tc>
                  <a:txBody>
                    <a:bodyPr/>
                    <a:lstStyle/>
                    <a:p>
                      <a:pPr marL="90805">
                        <a:lnSpc>
                          <a:spcPct val="100000"/>
                        </a:lnSpc>
                        <a:spcBef>
                          <a:spcPts val="310"/>
                        </a:spcBef>
                      </a:pPr>
                      <a:r>
                        <a:rPr sz="1800" b="1" spc="-5" dirty="0">
                          <a:solidFill>
                            <a:srgbClr val="232200"/>
                          </a:solidFill>
                          <a:latin typeface="Arial"/>
                          <a:cs typeface="Arial"/>
                        </a:rPr>
                        <a:t>Rulemaking</a:t>
                      </a:r>
                      <a:r>
                        <a:rPr sz="1800" b="1" spc="-30" dirty="0">
                          <a:solidFill>
                            <a:srgbClr val="232200"/>
                          </a:solidFill>
                          <a:latin typeface="Arial"/>
                          <a:cs typeface="Arial"/>
                        </a:rPr>
                        <a:t> </a:t>
                      </a:r>
                      <a:r>
                        <a:rPr sz="1800" b="1" spc="-5" dirty="0">
                          <a:solidFill>
                            <a:srgbClr val="232200"/>
                          </a:solidFill>
                          <a:latin typeface="Arial"/>
                          <a:cs typeface="Arial"/>
                        </a:rPr>
                        <a:t>Status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a:lnSpc>
                          <a:spcPct val="100000"/>
                        </a:lnSpc>
                        <a:spcBef>
                          <a:spcPts val="310"/>
                        </a:spcBef>
                      </a:pPr>
                      <a:r>
                        <a:rPr sz="1800" u="sng" spc="-25" dirty="0">
                          <a:solidFill>
                            <a:srgbClr val="0562C1"/>
                          </a:solidFill>
                          <a:uFill>
                            <a:solidFill>
                              <a:srgbClr val="0562C1"/>
                            </a:solidFill>
                          </a:uFill>
                          <a:latin typeface="Arial"/>
                          <a:cs typeface="Arial"/>
                          <a:hlinkClick r:id="rId2"/>
                        </a:rPr>
                        <a:t>FAQs</a:t>
                      </a:r>
                      <a:r>
                        <a:rPr sz="1800" spc="-25" dirty="0">
                          <a:solidFill>
                            <a:srgbClr val="0562C1"/>
                          </a:solidFill>
                          <a:latin typeface="Arial"/>
                          <a:cs typeface="Arial"/>
                          <a:hlinkClick r:id="rId2"/>
                        </a:rPr>
                        <a:t> </a:t>
                      </a:r>
                      <a:r>
                        <a:rPr sz="1800" spc="-5" dirty="0">
                          <a:solidFill>
                            <a:srgbClr val="232200"/>
                          </a:solidFill>
                          <a:latin typeface="Arial"/>
                          <a:cs typeface="Arial"/>
                        </a:rPr>
                        <a:t>issued on</a:t>
                      </a:r>
                      <a:r>
                        <a:rPr sz="1800" spc="-114" dirty="0">
                          <a:solidFill>
                            <a:srgbClr val="232200"/>
                          </a:solidFill>
                          <a:latin typeface="Arial"/>
                          <a:cs typeface="Arial"/>
                        </a:rPr>
                        <a:t> </a:t>
                      </a:r>
                      <a:r>
                        <a:rPr sz="1800" spc="-5" dirty="0">
                          <a:solidFill>
                            <a:srgbClr val="232200"/>
                          </a:solidFill>
                          <a:latin typeface="Arial"/>
                          <a:cs typeface="Arial"/>
                        </a:rPr>
                        <a:t>April</a:t>
                      </a:r>
                      <a:r>
                        <a:rPr sz="1800" spc="-15" dirty="0">
                          <a:solidFill>
                            <a:srgbClr val="232200"/>
                          </a:solidFill>
                          <a:latin typeface="Arial"/>
                          <a:cs typeface="Arial"/>
                        </a:rPr>
                        <a:t> </a:t>
                      </a:r>
                      <a:r>
                        <a:rPr sz="1800" spc="-5" dirty="0">
                          <a:solidFill>
                            <a:srgbClr val="232200"/>
                          </a:solidFill>
                          <a:latin typeface="Arial"/>
                          <a:cs typeface="Arial"/>
                        </a:rPr>
                        <a:t>2,</a:t>
                      </a:r>
                      <a:r>
                        <a:rPr sz="1800" spc="-10" dirty="0">
                          <a:solidFill>
                            <a:srgbClr val="232200"/>
                          </a:solidFill>
                          <a:latin typeface="Arial"/>
                          <a:cs typeface="Arial"/>
                        </a:rPr>
                        <a:t> 2021.</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2"/>
                  </a:ext>
                </a:extLst>
              </a:tr>
              <a:tr h="2011680">
                <a:tc>
                  <a:txBody>
                    <a:bodyPr/>
                    <a:lstStyle/>
                    <a:p>
                      <a:pPr marL="91440">
                        <a:lnSpc>
                          <a:spcPct val="100000"/>
                        </a:lnSpc>
                        <a:spcBef>
                          <a:spcPts val="310"/>
                        </a:spcBef>
                      </a:pPr>
                      <a:r>
                        <a:rPr sz="1800" b="1" spc="-5" dirty="0">
                          <a:solidFill>
                            <a:srgbClr val="232200"/>
                          </a:solidFill>
                          <a:latin typeface="Arial"/>
                          <a:cs typeface="Arial"/>
                        </a:rPr>
                        <a:t>Summary</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marR="91440" algn="just">
                        <a:lnSpc>
                          <a:spcPct val="100000"/>
                        </a:lnSpc>
                        <a:spcBef>
                          <a:spcPts val="315"/>
                        </a:spcBef>
                      </a:pPr>
                      <a:r>
                        <a:rPr sz="1400" spc="-5" dirty="0">
                          <a:solidFill>
                            <a:srgbClr val="232200"/>
                          </a:solidFill>
                          <a:latin typeface="Arial"/>
                          <a:cs typeface="Arial"/>
                        </a:rPr>
                        <a:t>Requires group/individual </a:t>
                      </a:r>
                      <a:r>
                        <a:rPr sz="1400" dirty="0">
                          <a:solidFill>
                            <a:srgbClr val="232200"/>
                          </a:solidFill>
                          <a:latin typeface="Arial"/>
                          <a:cs typeface="Arial"/>
                        </a:rPr>
                        <a:t>health </a:t>
                      </a:r>
                      <a:r>
                        <a:rPr sz="1400" spc="-5" dirty="0">
                          <a:solidFill>
                            <a:srgbClr val="232200"/>
                          </a:solidFill>
                          <a:latin typeface="Arial"/>
                          <a:cs typeface="Arial"/>
                        </a:rPr>
                        <a:t>plans and Medicaid managed </a:t>
                      </a:r>
                      <a:r>
                        <a:rPr sz="1400" dirty="0">
                          <a:solidFill>
                            <a:srgbClr val="232200"/>
                          </a:solidFill>
                          <a:latin typeface="Arial"/>
                          <a:cs typeface="Arial"/>
                        </a:rPr>
                        <a:t>care </a:t>
                      </a:r>
                      <a:r>
                        <a:rPr sz="1400" spc="-5" dirty="0">
                          <a:solidFill>
                            <a:srgbClr val="232200"/>
                          </a:solidFill>
                          <a:latin typeface="Arial"/>
                          <a:cs typeface="Arial"/>
                        </a:rPr>
                        <a:t>organizations </a:t>
                      </a:r>
                      <a:r>
                        <a:rPr sz="1400" dirty="0">
                          <a:solidFill>
                            <a:srgbClr val="232200"/>
                          </a:solidFill>
                          <a:latin typeface="Arial"/>
                          <a:cs typeface="Arial"/>
                        </a:rPr>
                        <a:t>to </a:t>
                      </a:r>
                      <a:r>
                        <a:rPr sz="1400" spc="-5" dirty="0">
                          <a:solidFill>
                            <a:srgbClr val="232200"/>
                          </a:solidFill>
                          <a:latin typeface="Arial"/>
                          <a:cs typeface="Arial"/>
                        </a:rPr>
                        <a:t>perform, </a:t>
                      </a:r>
                      <a:r>
                        <a:rPr sz="1400" spc="-375" dirty="0">
                          <a:solidFill>
                            <a:srgbClr val="232200"/>
                          </a:solidFill>
                          <a:latin typeface="Arial"/>
                          <a:cs typeface="Arial"/>
                        </a:rPr>
                        <a:t> </a:t>
                      </a:r>
                      <a:r>
                        <a:rPr sz="1400" spc="-5" dirty="0">
                          <a:solidFill>
                            <a:srgbClr val="232200"/>
                          </a:solidFill>
                          <a:latin typeface="Arial"/>
                          <a:cs typeface="Arial"/>
                        </a:rPr>
                        <a:t>document and </a:t>
                      </a:r>
                      <a:r>
                        <a:rPr sz="1400" dirty="0">
                          <a:solidFill>
                            <a:srgbClr val="232200"/>
                          </a:solidFill>
                          <a:latin typeface="Arial"/>
                          <a:cs typeface="Arial"/>
                        </a:rPr>
                        <a:t>to </a:t>
                      </a:r>
                      <a:r>
                        <a:rPr sz="1400" spc="-5" dirty="0">
                          <a:solidFill>
                            <a:srgbClr val="232200"/>
                          </a:solidFill>
                          <a:latin typeface="Arial"/>
                          <a:cs typeface="Arial"/>
                        </a:rPr>
                        <a:t>provide upon request comparative analyses of </a:t>
                      </a:r>
                      <a:r>
                        <a:rPr sz="1400" dirty="0">
                          <a:solidFill>
                            <a:srgbClr val="232200"/>
                          </a:solidFill>
                          <a:latin typeface="Arial"/>
                          <a:cs typeface="Arial"/>
                        </a:rPr>
                        <a:t>the design </a:t>
                      </a:r>
                      <a:r>
                        <a:rPr sz="1400" spc="-5" dirty="0">
                          <a:solidFill>
                            <a:srgbClr val="232200"/>
                          </a:solidFill>
                          <a:latin typeface="Arial"/>
                          <a:cs typeface="Arial"/>
                        </a:rPr>
                        <a:t>and </a:t>
                      </a:r>
                      <a:r>
                        <a:rPr sz="1400" dirty="0">
                          <a:solidFill>
                            <a:srgbClr val="232200"/>
                          </a:solidFill>
                          <a:latin typeface="Arial"/>
                          <a:cs typeface="Arial"/>
                        </a:rPr>
                        <a:t>application </a:t>
                      </a:r>
                      <a:r>
                        <a:rPr sz="1400" spc="-5" dirty="0">
                          <a:solidFill>
                            <a:srgbClr val="232200"/>
                          </a:solidFill>
                          <a:latin typeface="Arial"/>
                          <a:cs typeface="Arial"/>
                        </a:rPr>
                        <a:t>of </a:t>
                      </a:r>
                      <a:r>
                        <a:rPr sz="1400" spc="-375" dirty="0">
                          <a:solidFill>
                            <a:srgbClr val="232200"/>
                          </a:solidFill>
                          <a:latin typeface="Arial"/>
                          <a:cs typeface="Arial"/>
                        </a:rPr>
                        <a:t> </a:t>
                      </a:r>
                      <a:r>
                        <a:rPr sz="1400" spc="-5" dirty="0">
                          <a:solidFill>
                            <a:srgbClr val="232200"/>
                          </a:solidFill>
                          <a:latin typeface="Arial"/>
                          <a:cs typeface="Arial"/>
                        </a:rPr>
                        <a:t>non-quantitative</a:t>
                      </a:r>
                      <a:r>
                        <a:rPr sz="1400" spc="-35" dirty="0">
                          <a:solidFill>
                            <a:srgbClr val="232200"/>
                          </a:solidFill>
                          <a:latin typeface="Arial"/>
                          <a:cs typeface="Arial"/>
                        </a:rPr>
                        <a:t> </a:t>
                      </a:r>
                      <a:r>
                        <a:rPr sz="1400" spc="-5" dirty="0">
                          <a:solidFill>
                            <a:srgbClr val="232200"/>
                          </a:solidFill>
                          <a:latin typeface="Arial"/>
                          <a:cs typeface="Arial"/>
                        </a:rPr>
                        <a:t>treatment</a:t>
                      </a:r>
                      <a:r>
                        <a:rPr sz="1400" spc="-50" dirty="0">
                          <a:solidFill>
                            <a:srgbClr val="232200"/>
                          </a:solidFill>
                          <a:latin typeface="Arial"/>
                          <a:cs typeface="Arial"/>
                        </a:rPr>
                        <a:t> </a:t>
                      </a:r>
                      <a:r>
                        <a:rPr sz="1400" dirty="0">
                          <a:solidFill>
                            <a:srgbClr val="232200"/>
                          </a:solidFill>
                          <a:latin typeface="Arial"/>
                          <a:cs typeface="Arial"/>
                        </a:rPr>
                        <a:t>limitations</a:t>
                      </a:r>
                      <a:r>
                        <a:rPr sz="1400" spc="-35" dirty="0">
                          <a:solidFill>
                            <a:srgbClr val="232200"/>
                          </a:solidFill>
                          <a:latin typeface="Arial"/>
                          <a:cs typeface="Arial"/>
                        </a:rPr>
                        <a:t> </a:t>
                      </a:r>
                      <a:r>
                        <a:rPr sz="1400" spc="-5" dirty="0">
                          <a:solidFill>
                            <a:srgbClr val="232200"/>
                          </a:solidFill>
                          <a:latin typeface="Arial"/>
                          <a:cs typeface="Arial"/>
                        </a:rPr>
                        <a:t>(NQTL).</a:t>
                      </a:r>
                      <a:endParaRPr sz="1400" dirty="0">
                        <a:latin typeface="Arial"/>
                        <a:cs typeface="Arial"/>
                      </a:endParaRPr>
                    </a:p>
                    <a:p>
                      <a:pPr>
                        <a:lnSpc>
                          <a:spcPct val="100000"/>
                        </a:lnSpc>
                        <a:spcBef>
                          <a:spcPts val="10"/>
                        </a:spcBef>
                      </a:pPr>
                      <a:endParaRPr sz="1450" dirty="0">
                        <a:latin typeface="Times New Roman"/>
                        <a:cs typeface="Times New Roman"/>
                      </a:endParaRPr>
                    </a:p>
                    <a:p>
                      <a:pPr marL="90805" marR="86995" algn="just">
                        <a:lnSpc>
                          <a:spcPct val="100000"/>
                        </a:lnSpc>
                        <a:spcBef>
                          <a:spcPts val="5"/>
                        </a:spcBef>
                      </a:pPr>
                      <a:r>
                        <a:rPr sz="1400" spc="-5" dirty="0">
                          <a:solidFill>
                            <a:srgbClr val="232200"/>
                          </a:solidFill>
                          <a:latin typeface="Arial"/>
                          <a:cs typeface="Arial"/>
                        </a:rPr>
                        <a:t>Requires </a:t>
                      </a:r>
                      <a:r>
                        <a:rPr sz="1400" dirty="0">
                          <a:solidFill>
                            <a:srgbClr val="232200"/>
                          </a:solidFill>
                          <a:latin typeface="Arial"/>
                          <a:cs typeface="Arial"/>
                        </a:rPr>
                        <a:t>these </a:t>
                      </a:r>
                      <a:r>
                        <a:rPr sz="1400" spc="-5" dirty="0">
                          <a:solidFill>
                            <a:srgbClr val="232200"/>
                          </a:solidFill>
                          <a:latin typeface="Arial"/>
                          <a:cs typeface="Arial"/>
                        </a:rPr>
                        <a:t>analyses be made available </a:t>
                      </a:r>
                      <a:r>
                        <a:rPr sz="1400" dirty="0">
                          <a:solidFill>
                            <a:srgbClr val="232200"/>
                          </a:solidFill>
                          <a:latin typeface="Arial"/>
                          <a:cs typeface="Arial"/>
                        </a:rPr>
                        <a:t>to state </a:t>
                      </a:r>
                      <a:r>
                        <a:rPr sz="1400" spc="-5" dirty="0">
                          <a:solidFill>
                            <a:srgbClr val="232200"/>
                          </a:solidFill>
                          <a:latin typeface="Arial"/>
                          <a:cs typeface="Arial"/>
                        </a:rPr>
                        <a:t>and federal </a:t>
                      </a:r>
                      <a:r>
                        <a:rPr sz="1400" dirty="0">
                          <a:solidFill>
                            <a:srgbClr val="232200"/>
                          </a:solidFill>
                          <a:latin typeface="Arial"/>
                          <a:cs typeface="Arial"/>
                        </a:rPr>
                        <a:t>authorities </a:t>
                      </a:r>
                      <a:r>
                        <a:rPr sz="1400" spc="-5" dirty="0">
                          <a:solidFill>
                            <a:srgbClr val="232200"/>
                          </a:solidFill>
                          <a:latin typeface="Arial"/>
                          <a:cs typeface="Arial"/>
                        </a:rPr>
                        <a:t>upon request and </a:t>
                      </a:r>
                      <a:r>
                        <a:rPr sz="1400" spc="-375" dirty="0">
                          <a:solidFill>
                            <a:srgbClr val="232200"/>
                          </a:solidFill>
                          <a:latin typeface="Arial"/>
                          <a:cs typeface="Arial"/>
                        </a:rPr>
                        <a:t> </a:t>
                      </a:r>
                      <a:r>
                        <a:rPr sz="1400" spc="-5" dirty="0">
                          <a:solidFill>
                            <a:srgbClr val="232200"/>
                          </a:solidFill>
                          <a:latin typeface="Arial"/>
                          <a:cs typeface="Arial"/>
                        </a:rPr>
                        <a:t>be</a:t>
                      </a:r>
                      <a:r>
                        <a:rPr sz="1400" spc="-15" dirty="0">
                          <a:solidFill>
                            <a:srgbClr val="232200"/>
                          </a:solidFill>
                          <a:latin typeface="Arial"/>
                          <a:cs typeface="Arial"/>
                        </a:rPr>
                        <a:t> </a:t>
                      </a:r>
                      <a:r>
                        <a:rPr sz="1400" spc="-5" dirty="0">
                          <a:solidFill>
                            <a:srgbClr val="232200"/>
                          </a:solidFill>
                          <a:latin typeface="Arial"/>
                          <a:cs typeface="Arial"/>
                        </a:rPr>
                        <a:t>provided with other</a:t>
                      </a:r>
                      <a:r>
                        <a:rPr sz="1400" spc="-20" dirty="0">
                          <a:solidFill>
                            <a:srgbClr val="232200"/>
                          </a:solidFill>
                          <a:latin typeface="Arial"/>
                          <a:cs typeface="Arial"/>
                        </a:rPr>
                        <a:t> </a:t>
                      </a:r>
                      <a:r>
                        <a:rPr sz="1400" spc="-5" dirty="0">
                          <a:solidFill>
                            <a:srgbClr val="232200"/>
                          </a:solidFill>
                          <a:latin typeface="Arial"/>
                          <a:cs typeface="Arial"/>
                        </a:rPr>
                        <a:t>relevant</a:t>
                      </a:r>
                      <a:r>
                        <a:rPr sz="1400" spc="-10" dirty="0">
                          <a:solidFill>
                            <a:srgbClr val="232200"/>
                          </a:solidFill>
                          <a:latin typeface="Arial"/>
                          <a:cs typeface="Arial"/>
                        </a:rPr>
                        <a:t> </a:t>
                      </a:r>
                      <a:r>
                        <a:rPr sz="1400" spc="-5" dirty="0">
                          <a:solidFill>
                            <a:srgbClr val="232200"/>
                          </a:solidFill>
                          <a:latin typeface="Arial"/>
                          <a:cs typeface="Arial"/>
                        </a:rPr>
                        <a:t>information</a:t>
                      </a:r>
                      <a:r>
                        <a:rPr sz="1400" spc="-40" dirty="0">
                          <a:solidFill>
                            <a:srgbClr val="232200"/>
                          </a:solidFill>
                          <a:latin typeface="Arial"/>
                          <a:cs typeface="Arial"/>
                        </a:rPr>
                        <a:t> </a:t>
                      </a:r>
                      <a:r>
                        <a:rPr sz="1400" dirty="0">
                          <a:solidFill>
                            <a:srgbClr val="232200"/>
                          </a:solidFill>
                          <a:latin typeface="Arial"/>
                          <a:cs typeface="Arial"/>
                        </a:rPr>
                        <a:t>including</a:t>
                      </a:r>
                      <a:r>
                        <a:rPr sz="1400" spc="-30" dirty="0">
                          <a:solidFill>
                            <a:srgbClr val="232200"/>
                          </a:solidFill>
                          <a:latin typeface="Arial"/>
                          <a:cs typeface="Arial"/>
                        </a:rPr>
                        <a:t> </a:t>
                      </a:r>
                      <a:r>
                        <a:rPr sz="1400" dirty="0">
                          <a:solidFill>
                            <a:srgbClr val="232200"/>
                          </a:solidFill>
                          <a:latin typeface="Arial"/>
                          <a:cs typeface="Arial"/>
                        </a:rPr>
                        <a:t>the</a:t>
                      </a:r>
                      <a:r>
                        <a:rPr sz="1400" spc="-10" dirty="0">
                          <a:solidFill>
                            <a:srgbClr val="232200"/>
                          </a:solidFill>
                          <a:latin typeface="Arial"/>
                          <a:cs typeface="Arial"/>
                        </a:rPr>
                        <a:t> </a:t>
                      </a:r>
                      <a:r>
                        <a:rPr sz="1400" dirty="0">
                          <a:solidFill>
                            <a:srgbClr val="232200"/>
                          </a:solidFill>
                          <a:latin typeface="Arial"/>
                          <a:cs typeface="Arial"/>
                        </a:rPr>
                        <a:t>factors</a:t>
                      </a:r>
                      <a:r>
                        <a:rPr sz="1400" spc="-30" dirty="0">
                          <a:solidFill>
                            <a:srgbClr val="232200"/>
                          </a:solidFill>
                          <a:latin typeface="Arial"/>
                          <a:cs typeface="Arial"/>
                        </a:rPr>
                        <a:t> </a:t>
                      </a:r>
                      <a:r>
                        <a:rPr sz="1400" dirty="0">
                          <a:solidFill>
                            <a:srgbClr val="232200"/>
                          </a:solidFill>
                          <a:latin typeface="Arial"/>
                          <a:cs typeface="Arial"/>
                        </a:rPr>
                        <a:t>used</a:t>
                      </a:r>
                      <a:r>
                        <a:rPr sz="1400" spc="-30" dirty="0">
                          <a:solidFill>
                            <a:srgbClr val="232200"/>
                          </a:solidFill>
                          <a:latin typeface="Arial"/>
                          <a:cs typeface="Arial"/>
                        </a:rPr>
                        <a:t> </a:t>
                      </a:r>
                      <a:r>
                        <a:rPr sz="1400" dirty="0">
                          <a:solidFill>
                            <a:srgbClr val="232200"/>
                          </a:solidFill>
                          <a:latin typeface="Arial"/>
                          <a:cs typeface="Arial"/>
                        </a:rPr>
                        <a:t>to</a:t>
                      </a:r>
                      <a:r>
                        <a:rPr sz="1400" spc="-15" dirty="0">
                          <a:solidFill>
                            <a:srgbClr val="232200"/>
                          </a:solidFill>
                          <a:latin typeface="Arial"/>
                          <a:cs typeface="Arial"/>
                        </a:rPr>
                        <a:t> </a:t>
                      </a:r>
                      <a:r>
                        <a:rPr sz="1400" spc="-5" dirty="0">
                          <a:solidFill>
                            <a:srgbClr val="232200"/>
                          </a:solidFill>
                          <a:latin typeface="Arial"/>
                          <a:cs typeface="Arial"/>
                        </a:rPr>
                        <a:t>determine</a:t>
                      </a:r>
                      <a:r>
                        <a:rPr sz="1400" spc="-35" dirty="0">
                          <a:solidFill>
                            <a:srgbClr val="232200"/>
                          </a:solidFill>
                          <a:latin typeface="Arial"/>
                          <a:cs typeface="Arial"/>
                        </a:rPr>
                        <a:t> </a:t>
                      </a:r>
                      <a:r>
                        <a:rPr sz="1400" dirty="0">
                          <a:solidFill>
                            <a:srgbClr val="232200"/>
                          </a:solidFill>
                          <a:latin typeface="Arial"/>
                          <a:cs typeface="Arial"/>
                        </a:rPr>
                        <a:t>the</a:t>
                      </a:r>
                      <a:r>
                        <a:rPr sz="1400" spc="-15" dirty="0">
                          <a:solidFill>
                            <a:srgbClr val="232200"/>
                          </a:solidFill>
                          <a:latin typeface="Arial"/>
                          <a:cs typeface="Arial"/>
                        </a:rPr>
                        <a:t> </a:t>
                      </a:r>
                      <a:r>
                        <a:rPr sz="1400" spc="-5" dirty="0">
                          <a:solidFill>
                            <a:srgbClr val="232200"/>
                          </a:solidFill>
                          <a:latin typeface="Arial"/>
                          <a:cs typeface="Arial"/>
                        </a:rPr>
                        <a:t>NQTL, </a:t>
                      </a:r>
                      <a:r>
                        <a:rPr sz="1400" spc="-375" dirty="0">
                          <a:solidFill>
                            <a:srgbClr val="232200"/>
                          </a:solidFill>
                          <a:latin typeface="Arial"/>
                          <a:cs typeface="Arial"/>
                        </a:rPr>
                        <a:t> </a:t>
                      </a:r>
                      <a:r>
                        <a:rPr sz="1400" dirty="0">
                          <a:solidFill>
                            <a:srgbClr val="232200"/>
                          </a:solidFill>
                          <a:latin typeface="Arial"/>
                          <a:cs typeface="Arial"/>
                        </a:rPr>
                        <a:t>the</a:t>
                      </a:r>
                      <a:r>
                        <a:rPr sz="1400" spc="-20" dirty="0">
                          <a:solidFill>
                            <a:srgbClr val="232200"/>
                          </a:solidFill>
                          <a:latin typeface="Arial"/>
                          <a:cs typeface="Arial"/>
                        </a:rPr>
                        <a:t> </a:t>
                      </a:r>
                      <a:r>
                        <a:rPr sz="1400" spc="-5" dirty="0">
                          <a:solidFill>
                            <a:srgbClr val="232200"/>
                          </a:solidFill>
                          <a:latin typeface="Arial"/>
                          <a:cs typeface="Arial"/>
                        </a:rPr>
                        <a:t>evidentiary</a:t>
                      </a:r>
                      <a:r>
                        <a:rPr sz="1400" spc="-20" dirty="0">
                          <a:solidFill>
                            <a:srgbClr val="232200"/>
                          </a:solidFill>
                          <a:latin typeface="Arial"/>
                          <a:cs typeface="Arial"/>
                        </a:rPr>
                        <a:t> </a:t>
                      </a:r>
                      <a:r>
                        <a:rPr sz="1400" spc="-5" dirty="0">
                          <a:solidFill>
                            <a:srgbClr val="232200"/>
                          </a:solidFill>
                          <a:latin typeface="Arial"/>
                          <a:cs typeface="Arial"/>
                        </a:rPr>
                        <a:t>standards</a:t>
                      </a:r>
                      <a:r>
                        <a:rPr sz="1400" spc="-45" dirty="0">
                          <a:solidFill>
                            <a:srgbClr val="232200"/>
                          </a:solidFill>
                          <a:latin typeface="Arial"/>
                          <a:cs typeface="Arial"/>
                        </a:rPr>
                        <a:t> </a:t>
                      </a:r>
                      <a:r>
                        <a:rPr sz="1400" dirty="0">
                          <a:solidFill>
                            <a:srgbClr val="232200"/>
                          </a:solidFill>
                          <a:latin typeface="Arial"/>
                          <a:cs typeface="Arial"/>
                        </a:rPr>
                        <a:t>used</a:t>
                      </a:r>
                      <a:r>
                        <a:rPr sz="1400" spc="-15" dirty="0">
                          <a:solidFill>
                            <a:srgbClr val="232200"/>
                          </a:solidFill>
                          <a:latin typeface="Arial"/>
                          <a:cs typeface="Arial"/>
                        </a:rPr>
                        <a:t> </a:t>
                      </a:r>
                      <a:r>
                        <a:rPr sz="1400" dirty="0">
                          <a:solidFill>
                            <a:srgbClr val="232200"/>
                          </a:solidFill>
                          <a:latin typeface="Arial"/>
                          <a:cs typeface="Arial"/>
                        </a:rPr>
                        <a:t>to</a:t>
                      </a:r>
                      <a:r>
                        <a:rPr sz="1400" spc="-15" dirty="0">
                          <a:solidFill>
                            <a:srgbClr val="232200"/>
                          </a:solidFill>
                          <a:latin typeface="Arial"/>
                          <a:cs typeface="Arial"/>
                        </a:rPr>
                        <a:t> </a:t>
                      </a:r>
                      <a:r>
                        <a:rPr sz="1400" spc="-5" dirty="0">
                          <a:solidFill>
                            <a:srgbClr val="232200"/>
                          </a:solidFill>
                          <a:latin typeface="Arial"/>
                          <a:cs typeface="Arial"/>
                        </a:rPr>
                        <a:t>determine</a:t>
                      </a:r>
                      <a:r>
                        <a:rPr sz="1400" spc="-40" dirty="0">
                          <a:solidFill>
                            <a:srgbClr val="232200"/>
                          </a:solidFill>
                          <a:latin typeface="Arial"/>
                          <a:cs typeface="Arial"/>
                        </a:rPr>
                        <a:t> </a:t>
                      </a:r>
                      <a:r>
                        <a:rPr sz="1400" dirty="0">
                          <a:solidFill>
                            <a:srgbClr val="232200"/>
                          </a:solidFill>
                          <a:latin typeface="Arial"/>
                          <a:cs typeface="Arial"/>
                        </a:rPr>
                        <a:t>the</a:t>
                      </a:r>
                      <a:r>
                        <a:rPr sz="1400" spc="-15" dirty="0">
                          <a:solidFill>
                            <a:srgbClr val="232200"/>
                          </a:solidFill>
                          <a:latin typeface="Arial"/>
                          <a:cs typeface="Arial"/>
                        </a:rPr>
                        <a:t> </a:t>
                      </a:r>
                      <a:r>
                        <a:rPr sz="1400" spc="-5" dirty="0">
                          <a:solidFill>
                            <a:srgbClr val="232200"/>
                          </a:solidFill>
                          <a:latin typeface="Arial"/>
                          <a:cs typeface="Arial"/>
                        </a:rPr>
                        <a:t>NQTL</a:t>
                      </a:r>
                      <a:r>
                        <a:rPr sz="1400" spc="-65" dirty="0">
                          <a:solidFill>
                            <a:srgbClr val="232200"/>
                          </a:solidFill>
                          <a:latin typeface="Arial"/>
                          <a:cs typeface="Arial"/>
                        </a:rPr>
                        <a:t> </a:t>
                      </a:r>
                      <a:r>
                        <a:rPr sz="1400" spc="-5" dirty="0">
                          <a:solidFill>
                            <a:srgbClr val="232200"/>
                          </a:solidFill>
                          <a:latin typeface="Arial"/>
                          <a:cs typeface="Arial"/>
                        </a:rPr>
                        <a:t>and</a:t>
                      </a:r>
                      <a:r>
                        <a:rPr sz="1400" spc="-20" dirty="0">
                          <a:solidFill>
                            <a:srgbClr val="232200"/>
                          </a:solidFill>
                          <a:latin typeface="Arial"/>
                          <a:cs typeface="Arial"/>
                        </a:rPr>
                        <a:t> </a:t>
                      </a:r>
                      <a:r>
                        <a:rPr sz="1400" dirty="0">
                          <a:solidFill>
                            <a:srgbClr val="232200"/>
                          </a:solidFill>
                          <a:latin typeface="Arial"/>
                          <a:cs typeface="Arial"/>
                        </a:rPr>
                        <a:t>the</a:t>
                      </a:r>
                      <a:r>
                        <a:rPr sz="1400" spc="-15" dirty="0">
                          <a:solidFill>
                            <a:srgbClr val="232200"/>
                          </a:solidFill>
                          <a:latin typeface="Arial"/>
                          <a:cs typeface="Arial"/>
                        </a:rPr>
                        <a:t> </a:t>
                      </a:r>
                      <a:r>
                        <a:rPr sz="1400" dirty="0">
                          <a:solidFill>
                            <a:srgbClr val="232200"/>
                          </a:solidFill>
                          <a:latin typeface="Arial"/>
                          <a:cs typeface="Arial"/>
                        </a:rPr>
                        <a:t>results</a:t>
                      </a:r>
                      <a:r>
                        <a:rPr sz="1400" spc="-30" dirty="0">
                          <a:solidFill>
                            <a:srgbClr val="232200"/>
                          </a:solidFill>
                          <a:latin typeface="Arial"/>
                          <a:cs typeface="Arial"/>
                        </a:rPr>
                        <a:t> </a:t>
                      </a:r>
                      <a:r>
                        <a:rPr sz="1400" spc="-5" dirty="0">
                          <a:solidFill>
                            <a:srgbClr val="232200"/>
                          </a:solidFill>
                          <a:latin typeface="Arial"/>
                          <a:cs typeface="Arial"/>
                        </a:rPr>
                        <a:t>of</a:t>
                      </a:r>
                      <a:r>
                        <a:rPr sz="1400" spc="-10" dirty="0">
                          <a:solidFill>
                            <a:srgbClr val="232200"/>
                          </a:solidFill>
                          <a:latin typeface="Arial"/>
                          <a:cs typeface="Arial"/>
                        </a:rPr>
                        <a:t> </a:t>
                      </a:r>
                      <a:r>
                        <a:rPr sz="1400" dirty="0">
                          <a:solidFill>
                            <a:srgbClr val="232200"/>
                          </a:solidFill>
                          <a:latin typeface="Arial"/>
                          <a:cs typeface="Arial"/>
                        </a:rPr>
                        <a:t>the</a:t>
                      </a:r>
                      <a:r>
                        <a:rPr sz="1400" spc="-15" dirty="0">
                          <a:solidFill>
                            <a:srgbClr val="232200"/>
                          </a:solidFill>
                          <a:latin typeface="Arial"/>
                          <a:cs typeface="Arial"/>
                        </a:rPr>
                        <a:t> </a:t>
                      </a:r>
                      <a:r>
                        <a:rPr sz="1400" spc="-5" dirty="0">
                          <a:solidFill>
                            <a:srgbClr val="232200"/>
                          </a:solidFill>
                          <a:latin typeface="Arial"/>
                          <a:cs typeface="Arial"/>
                        </a:rPr>
                        <a:t>analyses.</a:t>
                      </a:r>
                      <a:endParaRPr sz="1400" dirty="0">
                        <a:latin typeface="Arial"/>
                        <a:cs typeface="Arial"/>
                      </a:endParaRPr>
                    </a:p>
                    <a:p>
                      <a:pPr marL="90805" algn="just">
                        <a:lnSpc>
                          <a:spcPct val="100000"/>
                        </a:lnSpc>
                      </a:pPr>
                      <a:r>
                        <a:rPr sz="1400" spc="-5" dirty="0">
                          <a:solidFill>
                            <a:srgbClr val="232200"/>
                          </a:solidFill>
                          <a:latin typeface="Arial"/>
                          <a:cs typeface="Arial"/>
                        </a:rPr>
                        <a:t>Requires</a:t>
                      </a:r>
                      <a:r>
                        <a:rPr sz="1400" spc="-20" dirty="0">
                          <a:solidFill>
                            <a:srgbClr val="232200"/>
                          </a:solidFill>
                          <a:latin typeface="Arial"/>
                          <a:cs typeface="Arial"/>
                        </a:rPr>
                        <a:t> </a:t>
                      </a:r>
                      <a:r>
                        <a:rPr sz="1400" spc="-5" dirty="0">
                          <a:solidFill>
                            <a:srgbClr val="232200"/>
                          </a:solidFill>
                          <a:latin typeface="Arial"/>
                          <a:cs typeface="Arial"/>
                        </a:rPr>
                        <a:t>HHS</a:t>
                      </a:r>
                      <a:r>
                        <a:rPr sz="1400" spc="10" dirty="0">
                          <a:solidFill>
                            <a:srgbClr val="232200"/>
                          </a:solidFill>
                          <a:latin typeface="Arial"/>
                          <a:cs typeface="Arial"/>
                        </a:rPr>
                        <a:t> </a:t>
                      </a:r>
                      <a:r>
                        <a:rPr sz="1400" dirty="0">
                          <a:solidFill>
                            <a:srgbClr val="232200"/>
                          </a:solidFill>
                          <a:latin typeface="Arial"/>
                          <a:cs typeface="Arial"/>
                        </a:rPr>
                        <a:t>to</a:t>
                      </a:r>
                      <a:r>
                        <a:rPr sz="1400" spc="-15" dirty="0">
                          <a:solidFill>
                            <a:srgbClr val="232200"/>
                          </a:solidFill>
                          <a:latin typeface="Arial"/>
                          <a:cs typeface="Arial"/>
                        </a:rPr>
                        <a:t> </a:t>
                      </a:r>
                      <a:r>
                        <a:rPr sz="1400" spc="-5" dirty="0">
                          <a:solidFill>
                            <a:srgbClr val="232200"/>
                          </a:solidFill>
                          <a:latin typeface="Arial"/>
                          <a:cs typeface="Arial"/>
                        </a:rPr>
                        <a:t>request</a:t>
                      </a:r>
                      <a:r>
                        <a:rPr sz="1400" spc="-35" dirty="0">
                          <a:solidFill>
                            <a:srgbClr val="232200"/>
                          </a:solidFill>
                          <a:latin typeface="Arial"/>
                          <a:cs typeface="Arial"/>
                        </a:rPr>
                        <a:t> </a:t>
                      </a:r>
                      <a:r>
                        <a:rPr sz="1400" spc="-5" dirty="0">
                          <a:solidFill>
                            <a:srgbClr val="232200"/>
                          </a:solidFill>
                          <a:latin typeface="Arial"/>
                          <a:cs typeface="Arial"/>
                        </a:rPr>
                        <a:t>no fewer</a:t>
                      </a:r>
                      <a:r>
                        <a:rPr sz="1400" spc="-15" dirty="0">
                          <a:solidFill>
                            <a:srgbClr val="232200"/>
                          </a:solidFill>
                          <a:latin typeface="Arial"/>
                          <a:cs typeface="Arial"/>
                        </a:rPr>
                        <a:t> </a:t>
                      </a:r>
                      <a:r>
                        <a:rPr sz="1400" dirty="0">
                          <a:solidFill>
                            <a:srgbClr val="232200"/>
                          </a:solidFill>
                          <a:latin typeface="Arial"/>
                          <a:cs typeface="Arial"/>
                        </a:rPr>
                        <a:t>than</a:t>
                      </a:r>
                      <a:r>
                        <a:rPr sz="1400" spc="-15" dirty="0">
                          <a:solidFill>
                            <a:srgbClr val="232200"/>
                          </a:solidFill>
                          <a:latin typeface="Arial"/>
                          <a:cs typeface="Arial"/>
                        </a:rPr>
                        <a:t> </a:t>
                      </a:r>
                      <a:r>
                        <a:rPr sz="1400" spc="-5" dirty="0">
                          <a:solidFill>
                            <a:srgbClr val="232200"/>
                          </a:solidFill>
                          <a:latin typeface="Arial"/>
                          <a:cs typeface="Arial"/>
                        </a:rPr>
                        <a:t>20</a:t>
                      </a:r>
                      <a:r>
                        <a:rPr sz="1400" spc="-15" dirty="0">
                          <a:solidFill>
                            <a:srgbClr val="232200"/>
                          </a:solidFill>
                          <a:latin typeface="Arial"/>
                          <a:cs typeface="Arial"/>
                        </a:rPr>
                        <a:t> </a:t>
                      </a:r>
                      <a:r>
                        <a:rPr sz="1400" spc="-5" dirty="0">
                          <a:solidFill>
                            <a:srgbClr val="232200"/>
                          </a:solidFill>
                          <a:latin typeface="Arial"/>
                          <a:cs typeface="Arial"/>
                        </a:rPr>
                        <a:t>of</a:t>
                      </a:r>
                      <a:r>
                        <a:rPr sz="1400" spc="-10" dirty="0">
                          <a:solidFill>
                            <a:srgbClr val="232200"/>
                          </a:solidFill>
                          <a:latin typeface="Arial"/>
                          <a:cs typeface="Arial"/>
                        </a:rPr>
                        <a:t> </a:t>
                      </a:r>
                      <a:r>
                        <a:rPr sz="1400" dirty="0">
                          <a:solidFill>
                            <a:srgbClr val="232200"/>
                          </a:solidFill>
                          <a:latin typeface="Arial"/>
                          <a:cs typeface="Arial"/>
                        </a:rPr>
                        <a:t>these</a:t>
                      </a:r>
                      <a:r>
                        <a:rPr sz="1400" spc="-25" dirty="0">
                          <a:solidFill>
                            <a:srgbClr val="232200"/>
                          </a:solidFill>
                          <a:latin typeface="Arial"/>
                          <a:cs typeface="Arial"/>
                        </a:rPr>
                        <a:t> </a:t>
                      </a:r>
                      <a:r>
                        <a:rPr sz="1400" spc="-5" dirty="0">
                          <a:solidFill>
                            <a:srgbClr val="232200"/>
                          </a:solidFill>
                          <a:latin typeface="Arial"/>
                          <a:cs typeface="Arial"/>
                        </a:rPr>
                        <a:t>comparative</a:t>
                      </a:r>
                      <a:r>
                        <a:rPr sz="1400" spc="-25" dirty="0">
                          <a:solidFill>
                            <a:srgbClr val="232200"/>
                          </a:solidFill>
                          <a:latin typeface="Arial"/>
                          <a:cs typeface="Arial"/>
                        </a:rPr>
                        <a:t> </a:t>
                      </a:r>
                      <a:r>
                        <a:rPr sz="1400" spc="-5" dirty="0">
                          <a:solidFill>
                            <a:srgbClr val="232200"/>
                          </a:solidFill>
                          <a:latin typeface="Arial"/>
                          <a:cs typeface="Arial"/>
                        </a:rPr>
                        <a:t>analyses</a:t>
                      </a:r>
                      <a:r>
                        <a:rPr sz="1400" spc="-10" dirty="0">
                          <a:solidFill>
                            <a:srgbClr val="232200"/>
                          </a:solidFill>
                          <a:latin typeface="Arial"/>
                          <a:cs typeface="Arial"/>
                        </a:rPr>
                        <a:t> </a:t>
                      </a:r>
                      <a:r>
                        <a:rPr sz="1400" spc="-5" dirty="0">
                          <a:solidFill>
                            <a:srgbClr val="232200"/>
                          </a:solidFill>
                          <a:latin typeface="Arial"/>
                          <a:cs typeface="Arial"/>
                        </a:rPr>
                        <a:t>per</a:t>
                      </a:r>
                      <a:r>
                        <a:rPr sz="1400" spc="-15" dirty="0">
                          <a:solidFill>
                            <a:srgbClr val="232200"/>
                          </a:solidFill>
                          <a:latin typeface="Arial"/>
                          <a:cs typeface="Arial"/>
                        </a:rPr>
                        <a:t> </a:t>
                      </a:r>
                      <a:r>
                        <a:rPr sz="1400" spc="-20" dirty="0">
                          <a:solidFill>
                            <a:srgbClr val="232200"/>
                          </a:solidFill>
                          <a:latin typeface="Arial"/>
                          <a:cs typeface="Arial"/>
                        </a:rPr>
                        <a:t>year.</a:t>
                      </a:r>
                      <a:endParaRPr sz="14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3"/>
                  </a:ext>
                </a:extLst>
              </a:tr>
              <a:tr h="640080">
                <a:tc>
                  <a:txBody>
                    <a:bodyPr/>
                    <a:lstStyle/>
                    <a:p>
                      <a:pPr marL="90805" marR="817244">
                        <a:lnSpc>
                          <a:spcPct val="100000"/>
                        </a:lnSpc>
                        <a:spcBef>
                          <a:spcPts val="310"/>
                        </a:spcBef>
                      </a:pPr>
                      <a:r>
                        <a:rPr lang="en-US" sz="1800" b="1" spc="-5" dirty="0" smtClean="0">
                          <a:solidFill>
                            <a:srgbClr val="232200"/>
                          </a:solidFill>
                          <a:latin typeface="Arial"/>
                          <a:cs typeface="Arial"/>
                        </a:rPr>
                        <a:t>PAI </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894715">
                        <a:lnSpc>
                          <a:spcPct val="100000"/>
                        </a:lnSpc>
                        <a:spcBef>
                          <a:spcPts val="310"/>
                        </a:spcBef>
                      </a:pPr>
                      <a:r>
                        <a:rPr lang="en-US" sz="1800" spc="-10" dirty="0" smtClean="0">
                          <a:solidFill>
                            <a:srgbClr val="232200"/>
                          </a:solidFill>
                          <a:latin typeface="Arial"/>
                          <a:cs typeface="Arial"/>
                        </a:rPr>
                        <a:t>PAI is prepared</a:t>
                      </a:r>
                      <a:r>
                        <a:rPr lang="en-US" sz="1800" spc="-10" baseline="0" dirty="0" smtClean="0">
                          <a:solidFill>
                            <a:srgbClr val="232200"/>
                          </a:solidFill>
                          <a:latin typeface="Arial"/>
                          <a:cs typeface="Arial"/>
                        </a:rPr>
                        <a:t> to</a:t>
                      </a:r>
                      <a:r>
                        <a:rPr lang="en-US" sz="1800" spc="-10" dirty="0" smtClean="0">
                          <a:solidFill>
                            <a:srgbClr val="232200"/>
                          </a:solidFill>
                          <a:latin typeface="Arial"/>
                          <a:cs typeface="Arial"/>
                        </a:rPr>
                        <a:t> </a:t>
                      </a:r>
                      <a:r>
                        <a:rPr sz="1800" spc="-10" dirty="0" smtClean="0">
                          <a:solidFill>
                            <a:srgbClr val="232200"/>
                          </a:solidFill>
                          <a:latin typeface="Arial"/>
                          <a:cs typeface="Arial"/>
                        </a:rPr>
                        <a:t>provide</a:t>
                      </a:r>
                      <a:r>
                        <a:rPr sz="1800" spc="30" dirty="0" smtClean="0">
                          <a:solidFill>
                            <a:srgbClr val="232200"/>
                          </a:solidFill>
                          <a:latin typeface="Arial"/>
                          <a:cs typeface="Arial"/>
                        </a:rPr>
                        <a:t> </a:t>
                      </a:r>
                      <a:r>
                        <a:rPr lang="en-US" sz="1800" spc="-5" baseline="0" dirty="0" smtClean="0">
                          <a:solidFill>
                            <a:srgbClr val="232200"/>
                          </a:solidFill>
                          <a:latin typeface="Arial"/>
                          <a:cs typeface="Arial"/>
                        </a:rPr>
                        <a:t>d</a:t>
                      </a:r>
                      <a:r>
                        <a:rPr sz="1800" spc="-5" dirty="0" smtClean="0">
                          <a:solidFill>
                            <a:srgbClr val="232200"/>
                          </a:solidFill>
                          <a:latin typeface="Arial"/>
                          <a:cs typeface="Arial"/>
                        </a:rPr>
                        <a:t>ata</a:t>
                      </a:r>
                      <a:r>
                        <a:rPr sz="1800" spc="5" dirty="0" smtClean="0">
                          <a:solidFill>
                            <a:srgbClr val="232200"/>
                          </a:solidFill>
                          <a:latin typeface="Arial"/>
                          <a:cs typeface="Arial"/>
                        </a:rPr>
                        <a:t> </a:t>
                      </a:r>
                      <a:r>
                        <a:rPr lang="en-US" sz="1800" spc="5" dirty="0" smtClean="0">
                          <a:solidFill>
                            <a:srgbClr val="232200"/>
                          </a:solidFill>
                          <a:latin typeface="Arial"/>
                          <a:cs typeface="Arial"/>
                        </a:rPr>
                        <a:t>upon request </a:t>
                      </a:r>
                      <a:r>
                        <a:rPr sz="1800" dirty="0" smtClean="0">
                          <a:solidFill>
                            <a:srgbClr val="232200"/>
                          </a:solidFill>
                          <a:latin typeface="Arial"/>
                          <a:cs typeface="Arial"/>
                        </a:rPr>
                        <a:t>to</a:t>
                      </a:r>
                      <a:r>
                        <a:rPr sz="1800" spc="5" dirty="0" smtClean="0">
                          <a:solidFill>
                            <a:srgbClr val="232200"/>
                          </a:solidFill>
                          <a:latin typeface="Arial"/>
                          <a:cs typeface="Arial"/>
                        </a:rPr>
                        <a:t> </a:t>
                      </a:r>
                      <a:r>
                        <a:rPr sz="1800" spc="-5" dirty="0">
                          <a:solidFill>
                            <a:srgbClr val="232200"/>
                          </a:solidFill>
                          <a:latin typeface="Arial"/>
                          <a:cs typeface="Arial"/>
                        </a:rPr>
                        <a:t>assist</a:t>
                      </a:r>
                      <a:r>
                        <a:rPr sz="1800" spc="10" dirty="0">
                          <a:solidFill>
                            <a:srgbClr val="232200"/>
                          </a:solidFill>
                          <a:latin typeface="Arial"/>
                          <a:cs typeface="Arial"/>
                        </a:rPr>
                        <a:t> </a:t>
                      </a:r>
                      <a:r>
                        <a:rPr lang="en-US" sz="1800" spc="10" dirty="0" smtClean="0">
                          <a:solidFill>
                            <a:srgbClr val="232200"/>
                          </a:solidFill>
                          <a:latin typeface="Arial"/>
                          <a:cs typeface="Arial"/>
                        </a:rPr>
                        <a:t>our </a:t>
                      </a:r>
                      <a:r>
                        <a:rPr sz="1800" spc="-10" dirty="0" smtClean="0">
                          <a:solidFill>
                            <a:srgbClr val="232200"/>
                          </a:solidFill>
                          <a:latin typeface="Arial"/>
                          <a:cs typeface="Arial"/>
                        </a:rPr>
                        <a:t>groups</a:t>
                      </a:r>
                      <a:r>
                        <a:rPr sz="1800" spc="25" dirty="0" smtClean="0">
                          <a:solidFill>
                            <a:srgbClr val="232200"/>
                          </a:solidFill>
                          <a:latin typeface="Arial"/>
                          <a:cs typeface="Arial"/>
                        </a:rPr>
                        <a:t> </a:t>
                      </a:r>
                      <a:r>
                        <a:rPr sz="1800" spc="-5" dirty="0">
                          <a:solidFill>
                            <a:srgbClr val="232200"/>
                          </a:solidFill>
                          <a:latin typeface="Arial"/>
                          <a:cs typeface="Arial"/>
                        </a:rPr>
                        <a:t>in</a:t>
                      </a:r>
                      <a:r>
                        <a:rPr sz="1800" spc="5" dirty="0">
                          <a:solidFill>
                            <a:srgbClr val="232200"/>
                          </a:solidFill>
                          <a:latin typeface="Arial"/>
                          <a:cs typeface="Arial"/>
                        </a:rPr>
                        <a:t> </a:t>
                      </a:r>
                      <a:r>
                        <a:rPr sz="1800" spc="-10" dirty="0">
                          <a:solidFill>
                            <a:srgbClr val="232200"/>
                          </a:solidFill>
                          <a:latin typeface="Arial"/>
                          <a:cs typeface="Arial"/>
                        </a:rPr>
                        <a:t>performing </a:t>
                      </a:r>
                      <a:r>
                        <a:rPr lang="en-US" sz="1800" spc="-10" dirty="0" smtClean="0">
                          <a:solidFill>
                            <a:srgbClr val="232200"/>
                          </a:solidFill>
                          <a:latin typeface="Arial"/>
                          <a:cs typeface="Arial"/>
                        </a:rPr>
                        <a:t>the </a:t>
                      </a:r>
                      <a:r>
                        <a:rPr sz="1800" spc="-484" dirty="0" smtClean="0">
                          <a:solidFill>
                            <a:srgbClr val="232200"/>
                          </a:solidFill>
                          <a:latin typeface="Arial"/>
                          <a:cs typeface="Arial"/>
                        </a:rPr>
                        <a:t> </a:t>
                      </a:r>
                      <a:r>
                        <a:rPr sz="1800" spc="-10" dirty="0">
                          <a:solidFill>
                            <a:srgbClr val="232200"/>
                          </a:solidFill>
                          <a:latin typeface="Arial"/>
                          <a:cs typeface="Arial"/>
                        </a:rPr>
                        <a:t>required</a:t>
                      </a:r>
                      <a:r>
                        <a:rPr sz="1800" spc="15" dirty="0">
                          <a:solidFill>
                            <a:srgbClr val="232200"/>
                          </a:solidFill>
                          <a:latin typeface="Arial"/>
                          <a:cs typeface="Arial"/>
                        </a:rPr>
                        <a:t> </a:t>
                      </a:r>
                      <a:r>
                        <a:rPr sz="1800" spc="-10" dirty="0" smtClean="0">
                          <a:solidFill>
                            <a:srgbClr val="232200"/>
                          </a:solidFill>
                          <a:latin typeface="Arial"/>
                          <a:cs typeface="Arial"/>
                        </a:rPr>
                        <a:t>analysis</a:t>
                      </a:r>
                      <a:r>
                        <a:rPr lang="en-US" sz="1800" spc="-10" baseline="0" dirty="0" smtClean="0">
                          <a:solidFill>
                            <a:srgbClr val="232200"/>
                          </a:solidFill>
                          <a:latin typeface="Arial"/>
                          <a:cs typeface="Arial"/>
                        </a:rPr>
                        <a:t> to comply with this provision.</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9" y="548132"/>
            <a:ext cx="8845550" cy="513715"/>
          </a:xfrm>
          <a:prstGeom prst="rect">
            <a:avLst/>
          </a:prstGeom>
        </p:spPr>
        <p:txBody>
          <a:bodyPr vert="horz" wrap="square" lIns="0" tIns="13335" rIns="0" bIns="0" rtlCol="0">
            <a:spAutoFit/>
          </a:bodyPr>
          <a:lstStyle/>
          <a:p>
            <a:pPr marL="12700">
              <a:lnSpc>
                <a:spcPct val="100000"/>
              </a:lnSpc>
              <a:spcBef>
                <a:spcPts val="105"/>
              </a:spcBef>
            </a:pPr>
            <a:r>
              <a:rPr sz="3200" spc="-5" dirty="0">
                <a:solidFill>
                  <a:srgbClr val="002C6C"/>
                </a:solidFill>
              </a:rPr>
              <a:t>Pharmacy</a:t>
            </a:r>
            <a:r>
              <a:rPr sz="3200" spc="-10" dirty="0">
                <a:solidFill>
                  <a:srgbClr val="002C6C"/>
                </a:solidFill>
              </a:rPr>
              <a:t> </a:t>
            </a:r>
            <a:r>
              <a:rPr sz="3200" spc="-5" dirty="0">
                <a:solidFill>
                  <a:srgbClr val="002C6C"/>
                </a:solidFill>
              </a:rPr>
              <a:t>Benefits</a:t>
            </a:r>
            <a:r>
              <a:rPr sz="3200" spc="-30" dirty="0">
                <a:solidFill>
                  <a:srgbClr val="002C6C"/>
                </a:solidFill>
              </a:rPr>
              <a:t> </a:t>
            </a:r>
            <a:r>
              <a:rPr sz="3200" spc="-5" dirty="0">
                <a:solidFill>
                  <a:srgbClr val="002C6C"/>
                </a:solidFill>
              </a:rPr>
              <a:t>and</a:t>
            </a:r>
            <a:r>
              <a:rPr sz="3200" spc="-10" dirty="0">
                <a:solidFill>
                  <a:srgbClr val="002C6C"/>
                </a:solidFill>
              </a:rPr>
              <a:t> </a:t>
            </a:r>
            <a:r>
              <a:rPr sz="3200" spc="-5" dirty="0">
                <a:solidFill>
                  <a:srgbClr val="002C6C"/>
                </a:solidFill>
              </a:rPr>
              <a:t>Drug</a:t>
            </a:r>
            <a:r>
              <a:rPr sz="3200" spc="-15" dirty="0">
                <a:solidFill>
                  <a:srgbClr val="002C6C"/>
                </a:solidFill>
              </a:rPr>
              <a:t> </a:t>
            </a:r>
            <a:r>
              <a:rPr sz="3200" spc="-5" dirty="0">
                <a:solidFill>
                  <a:srgbClr val="002C6C"/>
                </a:solidFill>
              </a:rPr>
              <a:t>Costs</a:t>
            </a:r>
            <a:r>
              <a:rPr sz="3200" spc="-25" dirty="0">
                <a:solidFill>
                  <a:srgbClr val="002C6C"/>
                </a:solidFill>
              </a:rPr>
              <a:t> </a:t>
            </a:r>
            <a:r>
              <a:rPr sz="3200" spc="-5" dirty="0">
                <a:solidFill>
                  <a:srgbClr val="002C6C"/>
                </a:solidFill>
              </a:rPr>
              <a:t>Reporting</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857149871"/>
              </p:ext>
            </p:extLst>
          </p:nvPr>
        </p:nvGraphicFramePr>
        <p:xfrm>
          <a:off x="718819" y="1295400"/>
          <a:ext cx="10628632" cy="5403215"/>
        </p:xfrm>
        <a:graphic>
          <a:graphicData uri="http://schemas.openxmlformats.org/drawingml/2006/table">
            <a:tbl>
              <a:tblPr firstRow="1" bandRow="1">
                <a:tableStyleId>{2D5ABB26-0587-4C30-8999-92F81FD0307C}</a:tableStyleId>
              </a:tblPr>
              <a:tblGrid>
                <a:gridCol w="2848898">
                  <a:extLst>
                    <a:ext uri="{9D8B030D-6E8A-4147-A177-3AD203B41FA5}">
                      <a16:colId xmlns:a16="http://schemas.microsoft.com/office/drawing/2014/main" val="20000"/>
                    </a:ext>
                  </a:extLst>
                </a:gridCol>
                <a:gridCol w="7779734">
                  <a:extLst>
                    <a:ext uri="{9D8B030D-6E8A-4147-A177-3AD203B41FA5}">
                      <a16:colId xmlns:a16="http://schemas.microsoft.com/office/drawing/2014/main" val="20001"/>
                    </a:ext>
                  </a:extLst>
                </a:gridCol>
              </a:tblGrid>
              <a:tr h="640080">
                <a:tc>
                  <a:txBody>
                    <a:bodyPr/>
                    <a:lstStyle/>
                    <a:p>
                      <a:pPr marL="90805">
                        <a:lnSpc>
                          <a:spcPct val="100000"/>
                        </a:lnSpc>
                        <a:spcBef>
                          <a:spcPts val="310"/>
                        </a:spcBef>
                      </a:pPr>
                      <a:r>
                        <a:rPr sz="1800" b="1" spc="-5" dirty="0">
                          <a:solidFill>
                            <a:srgbClr val="232200"/>
                          </a:solidFill>
                          <a:latin typeface="Arial"/>
                          <a:cs typeface="Arial"/>
                        </a:rPr>
                        <a:t>Original</a:t>
                      </a:r>
                      <a:r>
                        <a:rPr sz="1800" b="1" spc="-35" dirty="0">
                          <a:solidFill>
                            <a:srgbClr val="232200"/>
                          </a:solidFill>
                          <a:latin typeface="Arial"/>
                          <a:cs typeface="Arial"/>
                        </a:rPr>
                        <a:t> </a:t>
                      </a:r>
                      <a:r>
                        <a:rPr sz="1800" b="1" spc="-10" dirty="0">
                          <a:solidFill>
                            <a:srgbClr val="232200"/>
                          </a:solidFill>
                          <a:latin typeface="Arial"/>
                          <a:cs typeface="Arial"/>
                        </a:rPr>
                        <a:t>Effective</a:t>
                      </a:r>
                      <a:r>
                        <a:rPr sz="1800" b="1" spc="25"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423545">
                        <a:lnSpc>
                          <a:spcPct val="100000"/>
                        </a:lnSpc>
                        <a:spcBef>
                          <a:spcPts val="310"/>
                        </a:spcBef>
                      </a:pPr>
                      <a:r>
                        <a:rPr sz="1800" spc="-10" dirty="0">
                          <a:solidFill>
                            <a:srgbClr val="232200"/>
                          </a:solidFill>
                          <a:latin typeface="Arial"/>
                          <a:cs typeface="Arial"/>
                        </a:rPr>
                        <a:t>December</a:t>
                      </a:r>
                      <a:r>
                        <a:rPr sz="1800" spc="15" dirty="0">
                          <a:solidFill>
                            <a:srgbClr val="232200"/>
                          </a:solidFill>
                          <a:latin typeface="Arial"/>
                          <a:cs typeface="Arial"/>
                        </a:rPr>
                        <a:t> </a:t>
                      </a:r>
                      <a:r>
                        <a:rPr sz="1800" spc="-10" dirty="0">
                          <a:solidFill>
                            <a:srgbClr val="232200"/>
                          </a:solidFill>
                          <a:latin typeface="Arial"/>
                          <a:cs typeface="Arial"/>
                        </a:rPr>
                        <a:t>27,</a:t>
                      </a:r>
                      <a:r>
                        <a:rPr sz="1800" spc="5" dirty="0">
                          <a:solidFill>
                            <a:srgbClr val="232200"/>
                          </a:solidFill>
                          <a:latin typeface="Arial"/>
                          <a:cs typeface="Arial"/>
                        </a:rPr>
                        <a:t> </a:t>
                      </a:r>
                      <a:r>
                        <a:rPr sz="1800" spc="-10" dirty="0">
                          <a:solidFill>
                            <a:srgbClr val="232200"/>
                          </a:solidFill>
                          <a:latin typeface="Arial"/>
                          <a:cs typeface="Arial"/>
                        </a:rPr>
                        <a:t>2020.</a:t>
                      </a:r>
                      <a:r>
                        <a:rPr sz="1800" spc="20" dirty="0">
                          <a:solidFill>
                            <a:srgbClr val="232200"/>
                          </a:solidFill>
                          <a:latin typeface="Arial"/>
                          <a:cs typeface="Arial"/>
                        </a:rPr>
                        <a:t> </a:t>
                      </a:r>
                      <a:r>
                        <a:rPr sz="1800" spc="-5" dirty="0">
                          <a:solidFill>
                            <a:srgbClr val="232200"/>
                          </a:solidFill>
                          <a:latin typeface="Arial"/>
                          <a:cs typeface="Arial"/>
                        </a:rPr>
                        <a:t>Initial</a:t>
                      </a:r>
                      <a:r>
                        <a:rPr sz="1800" spc="10" dirty="0">
                          <a:solidFill>
                            <a:srgbClr val="232200"/>
                          </a:solidFill>
                          <a:latin typeface="Arial"/>
                          <a:cs typeface="Arial"/>
                        </a:rPr>
                        <a:t> </a:t>
                      </a:r>
                      <a:r>
                        <a:rPr sz="1800" spc="-5" dirty="0">
                          <a:solidFill>
                            <a:srgbClr val="232200"/>
                          </a:solidFill>
                          <a:latin typeface="Arial"/>
                          <a:cs typeface="Arial"/>
                        </a:rPr>
                        <a:t>report</a:t>
                      </a:r>
                      <a:r>
                        <a:rPr sz="1800" spc="10" dirty="0">
                          <a:solidFill>
                            <a:srgbClr val="232200"/>
                          </a:solidFill>
                          <a:latin typeface="Arial"/>
                          <a:cs typeface="Arial"/>
                        </a:rPr>
                        <a:t> </a:t>
                      </a:r>
                      <a:r>
                        <a:rPr sz="1800" spc="-10" dirty="0">
                          <a:solidFill>
                            <a:srgbClr val="232200"/>
                          </a:solidFill>
                          <a:latin typeface="Arial"/>
                          <a:cs typeface="Arial"/>
                        </a:rPr>
                        <a:t>due</a:t>
                      </a:r>
                      <a:r>
                        <a:rPr sz="1800" spc="10" dirty="0">
                          <a:solidFill>
                            <a:srgbClr val="232200"/>
                          </a:solidFill>
                          <a:latin typeface="Arial"/>
                          <a:cs typeface="Arial"/>
                        </a:rPr>
                        <a:t> </a:t>
                      </a:r>
                      <a:r>
                        <a:rPr sz="1800" spc="-10" dirty="0">
                          <a:solidFill>
                            <a:srgbClr val="232200"/>
                          </a:solidFill>
                          <a:latin typeface="Arial"/>
                          <a:cs typeface="Arial"/>
                        </a:rPr>
                        <a:t>December</a:t>
                      </a:r>
                      <a:r>
                        <a:rPr sz="1800" spc="20" dirty="0">
                          <a:solidFill>
                            <a:srgbClr val="232200"/>
                          </a:solidFill>
                          <a:latin typeface="Arial"/>
                          <a:cs typeface="Arial"/>
                        </a:rPr>
                        <a:t> </a:t>
                      </a:r>
                      <a:r>
                        <a:rPr sz="1800" spc="-10" dirty="0">
                          <a:solidFill>
                            <a:srgbClr val="232200"/>
                          </a:solidFill>
                          <a:latin typeface="Arial"/>
                          <a:cs typeface="Arial"/>
                        </a:rPr>
                        <a:t>27,</a:t>
                      </a:r>
                      <a:r>
                        <a:rPr sz="1800" spc="5" dirty="0">
                          <a:solidFill>
                            <a:srgbClr val="232200"/>
                          </a:solidFill>
                          <a:latin typeface="Arial"/>
                          <a:cs typeface="Arial"/>
                        </a:rPr>
                        <a:t> </a:t>
                      </a:r>
                      <a:r>
                        <a:rPr sz="1800" spc="-10" dirty="0">
                          <a:solidFill>
                            <a:srgbClr val="232200"/>
                          </a:solidFill>
                          <a:latin typeface="Arial"/>
                          <a:cs typeface="Arial"/>
                        </a:rPr>
                        <a:t>2021,</a:t>
                      </a:r>
                      <a:r>
                        <a:rPr sz="1800" spc="25" dirty="0">
                          <a:solidFill>
                            <a:srgbClr val="232200"/>
                          </a:solidFill>
                          <a:latin typeface="Arial"/>
                          <a:cs typeface="Arial"/>
                        </a:rPr>
                        <a:t> </a:t>
                      </a:r>
                      <a:r>
                        <a:rPr sz="1800" spc="-10" dirty="0">
                          <a:solidFill>
                            <a:srgbClr val="232200"/>
                          </a:solidFill>
                          <a:latin typeface="Arial"/>
                          <a:cs typeface="Arial"/>
                        </a:rPr>
                        <a:t>and</a:t>
                      </a:r>
                      <a:r>
                        <a:rPr sz="1800" spc="-5" dirty="0">
                          <a:solidFill>
                            <a:srgbClr val="232200"/>
                          </a:solidFill>
                          <a:latin typeface="Arial"/>
                          <a:cs typeface="Arial"/>
                        </a:rPr>
                        <a:t> every </a:t>
                      </a:r>
                      <a:r>
                        <a:rPr sz="1800" spc="-484" dirty="0">
                          <a:solidFill>
                            <a:srgbClr val="232200"/>
                          </a:solidFill>
                          <a:latin typeface="Arial"/>
                          <a:cs typeface="Arial"/>
                        </a:rPr>
                        <a:t> </a:t>
                      </a:r>
                      <a:r>
                        <a:rPr sz="1800" spc="-5" dirty="0">
                          <a:solidFill>
                            <a:srgbClr val="232200"/>
                          </a:solidFill>
                          <a:latin typeface="Arial"/>
                          <a:cs typeface="Arial"/>
                        </a:rPr>
                        <a:t>June</a:t>
                      </a:r>
                      <a:r>
                        <a:rPr sz="1800" spc="5" dirty="0">
                          <a:solidFill>
                            <a:srgbClr val="232200"/>
                          </a:solidFill>
                          <a:latin typeface="Arial"/>
                          <a:cs typeface="Arial"/>
                        </a:rPr>
                        <a:t> </a:t>
                      </a:r>
                      <a:r>
                        <a:rPr sz="1800" dirty="0">
                          <a:solidFill>
                            <a:srgbClr val="232200"/>
                          </a:solidFill>
                          <a:latin typeface="Arial"/>
                          <a:cs typeface="Arial"/>
                        </a:rPr>
                        <a:t>1</a:t>
                      </a:r>
                      <a:r>
                        <a:rPr sz="1800" spc="-5" dirty="0">
                          <a:solidFill>
                            <a:srgbClr val="232200"/>
                          </a:solidFill>
                          <a:latin typeface="Arial"/>
                          <a:cs typeface="Arial"/>
                        </a:rPr>
                        <a:t> in </a:t>
                      </a:r>
                      <a:r>
                        <a:rPr sz="1800" spc="-10" dirty="0">
                          <a:solidFill>
                            <a:srgbClr val="232200"/>
                          </a:solidFill>
                          <a:latin typeface="Arial"/>
                          <a:cs typeface="Arial"/>
                        </a:rPr>
                        <a:t>subsequent</a:t>
                      </a:r>
                      <a:r>
                        <a:rPr sz="1800" spc="30" dirty="0">
                          <a:solidFill>
                            <a:srgbClr val="232200"/>
                          </a:solidFill>
                          <a:latin typeface="Arial"/>
                          <a:cs typeface="Arial"/>
                        </a:rPr>
                        <a:t> </a:t>
                      </a:r>
                      <a:r>
                        <a:rPr sz="1800" spc="-10" dirty="0">
                          <a:solidFill>
                            <a:srgbClr val="232200"/>
                          </a:solidFill>
                          <a:latin typeface="Arial"/>
                          <a:cs typeface="Arial"/>
                        </a:rPr>
                        <a:t>years.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0"/>
                  </a:ext>
                </a:extLst>
              </a:tr>
              <a:tr h="639445">
                <a:tc>
                  <a:txBody>
                    <a:bodyPr/>
                    <a:lstStyle/>
                    <a:p>
                      <a:pPr marL="90805">
                        <a:lnSpc>
                          <a:spcPct val="100000"/>
                        </a:lnSpc>
                        <a:spcBef>
                          <a:spcPts val="310"/>
                        </a:spcBef>
                      </a:pPr>
                      <a:r>
                        <a:rPr sz="1800" b="1" spc="-5" dirty="0">
                          <a:solidFill>
                            <a:srgbClr val="232200"/>
                          </a:solidFill>
                          <a:latin typeface="Arial"/>
                          <a:cs typeface="Arial"/>
                        </a:rPr>
                        <a:t>New</a:t>
                      </a:r>
                      <a:r>
                        <a:rPr sz="1800" b="1" spc="-20" dirty="0">
                          <a:solidFill>
                            <a:srgbClr val="232200"/>
                          </a:solidFill>
                          <a:latin typeface="Arial"/>
                          <a:cs typeface="Arial"/>
                        </a:rPr>
                        <a:t> </a:t>
                      </a:r>
                      <a:r>
                        <a:rPr sz="1800" b="1" spc="-10" dirty="0">
                          <a:solidFill>
                            <a:srgbClr val="232200"/>
                          </a:solidFill>
                          <a:latin typeface="Arial"/>
                          <a:cs typeface="Arial"/>
                        </a:rPr>
                        <a:t>Effective</a:t>
                      </a:r>
                      <a:r>
                        <a:rPr sz="1800" b="1" spc="20"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a:lnSpc>
                          <a:spcPct val="100000"/>
                        </a:lnSpc>
                        <a:spcBef>
                          <a:spcPts val="310"/>
                        </a:spcBef>
                      </a:pPr>
                      <a:r>
                        <a:rPr lang="en-US" sz="1800" dirty="0" smtClean="0">
                          <a:solidFill>
                            <a:srgbClr val="232200"/>
                          </a:solidFill>
                          <a:latin typeface="Arial"/>
                          <a:cs typeface="Arial"/>
                        </a:rPr>
                        <a:t>December 27, 2022 (for 2020-2021</a:t>
                      </a:r>
                      <a:r>
                        <a:rPr lang="en-US" sz="1800" baseline="0" dirty="0" smtClean="0">
                          <a:solidFill>
                            <a:srgbClr val="232200"/>
                          </a:solidFill>
                          <a:latin typeface="Arial"/>
                          <a:cs typeface="Arial"/>
                        </a:rPr>
                        <a:t> data) </a:t>
                      </a:r>
                    </a:p>
                    <a:p>
                      <a:pPr marL="90805">
                        <a:lnSpc>
                          <a:spcPct val="100000"/>
                        </a:lnSpc>
                        <a:spcBef>
                          <a:spcPts val="310"/>
                        </a:spcBef>
                      </a:pPr>
                      <a:r>
                        <a:rPr lang="en-US" sz="1800" baseline="0" dirty="0" smtClean="0">
                          <a:solidFill>
                            <a:srgbClr val="232200"/>
                          </a:solidFill>
                          <a:latin typeface="Arial"/>
                          <a:cs typeface="Arial"/>
                        </a:rPr>
                        <a:t>June 1</a:t>
                      </a:r>
                      <a:r>
                        <a:rPr lang="en-US" sz="1800" baseline="30000" dirty="0" smtClean="0">
                          <a:solidFill>
                            <a:srgbClr val="232200"/>
                          </a:solidFill>
                          <a:latin typeface="Arial"/>
                          <a:cs typeface="Arial"/>
                        </a:rPr>
                        <a:t>st</a:t>
                      </a:r>
                      <a:r>
                        <a:rPr lang="en-US" sz="1800" baseline="0" dirty="0" smtClean="0">
                          <a:solidFill>
                            <a:srgbClr val="232200"/>
                          </a:solidFill>
                          <a:latin typeface="Arial"/>
                          <a:cs typeface="Arial"/>
                        </a:rPr>
                        <a:t> for prior year’s data</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1"/>
                  </a:ext>
                </a:extLst>
              </a:tr>
              <a:tr h="944880">
                <a:tc>
                  <a:txBody>
                    <a:bodyPr/>
                    <a:lstStyle/>
                    <a:p>
                      <a:pPr marL="90805">
                        <a:lnSpc>
                          <a:spcPct val="100000"/>
                        </a:lnSpc>
                        <a:spcBef>
                          <a:spcPts val="310"/>
                        </a:spcBef>
                      </a:pPr>
                      <a:r>
                        <a:rPr sz="1800" b="1" spc="-5" dirty="0">
                          <a:solidFill>
                            <a:srgbClr val="232200"/>
                          </a:solidFill>
                          <a:latin typeface="Arial"/>
                          <a:cs typeface="Arial"/>
                        </a:rPr>
                        <a:t>Rulemaking</a:t>
                      </a:r>
                      <a:r>
                        <a:rPr sz="1800" b="1" spc="-30" dirty="0">
                          <a:solidFill>
                            <a:srgbClr val="232200"/>
                          </a:solidFill>
                          <a:latin typeface="Arial"/>
                          <a:cs typeface="Arial"/>
                        </a:rPr>
                        <a:t> </a:t>
                      </a:r>
                      <a:r>
                        <a:rPr sz="1800" b="1" spc="-5" dirty="0">
                          <a:solidFill>
                            <a:srgbClr val="232200"/>
                          </a:solidFill>
                          <a:latin typeface="Arial"/>
                          <a:cs typeface="Arial"/>
                        </a:rPr>
                        <a:t>Status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1440" marR="293370" indent="-635">
                        <a:lnSpc>
                          <a:spcPct val="100000"/>
                        </a:lnSpc>
                        <a:spcBef>
                          <a:spcPts val="315"/>
                        </a:spcBef>
                      </a:pPr>
                      <a:r>
                        <a:rPr sz="1400" spc="-5" dirty="0">
                          <a:solidFill>
                            <a:srgbClr val="232200"/>
                          </a:solidFill>
                          <a:latin typeface="Arial"/>
                          <a:cs typeface="Arial"/>
                        </a:rPr>
                        <a:t>Per</a:t>
                      </a:r>
                      <a:r>
                        <a:rPr sz="1400" dirty="0">
                          <a:solidFill>
                            <a:srgbClr val="232200"/>
                          </a:solidFill>
                          <a:latin typeface="Arial"/>
                          <a:cs typeface="Arial"/>
                        </a:rPr>
                        <a:t> the</a:t>
                      </a:r>
                      <a:r>
                        <a:rPr sz="1400" spc="-100" dirty="0">
                          <a:solidFill>
                            <a:srgbClr val="232200"/>
                          </a:solidFill>
                          <a:latin typeface="Arial"/>
                          <a:cs typeface="Arial"/>
                        </a:rPr>
                        <a:t> </a:t>
                      </a:r>
                      <a:r>
                        <a:rPr sz="1400" u="sng" spc="-5" dirty="0">
                          <a:solidFill>
                            <a:srgbClr val="0562C1"/>
                          </a:solidFill>
                          <a:uFill>
                            <a:solidFill>
                              <a:srgbClr val="0562C1"/>
                            </a:solidFill>
                          </a:uFill>
                          <a:latin typeface="Arial"/>
                          <a:cs typeface="Arial"/>
                          <a:hlinkClick r:id="rId2"/>
                        </a:rPr>
                        <a:t>August</a:t>
                      </a:r>
                      <a:r>
                        <a:rPr sz="1400" u="sng" spc="-15" dirty="0">
                          <a:solidFill>
                            <a:srgbClr val="0562C1"/>
                          </a:solidFill>
                          <a:uFill>
                            <a:solidFill>
                              <a:srgbClr val="0562C1"/>
                            </a:solidFill>
                          </a:uFill>
                          <a:latin typeface="Arial"/>
                          <a:cs typeface="Arial"/>
                          <a:hlinkClick r:id="rId2"/>
                        </a:rPr>
                        <a:t> </a:t>
                      </a:r>
                      <a:r>
                        <a:rPr sz="1400" u="sng" spc="-5" dirty="0">
                          <a:solidFill>
                            <a:srgbClr val="0562C1"/>
                          </a:solidFill>
                          <a:uFill>
                            <a:solidFill>
                              <a:srgbClr val="0562C1"/>
                            </a:solidFill>
                          </a:uFill>
                          <a:latin typeface="Arial"/>
                          <a:cs typeface="Arial"/>
                          <a:hlinkClick r:id="rId2"/>
                        </a:rPr>
                        <a:t>20,</a:t>
                      </a:r>
                      <a:r>
                        <a:rPr sz="1400" u="sng" spc="-20" dirty="0">
                          <a:solidFill>
                            <a:srgbClr val="0562C1"/>
                          </a:solidFill>
                          <a:uFill>
                            <a:solidFill>
                              <a:srgbClr val="0562C1"/>
                            </a:solidFill>
                          </a:uFill>
                          <a:latin typeface="Arial"/>
                          <a:cs typeface="Arial"/>
                          <a:hlinkClick r:id="rId2"/>
                        </a:rPr>
                        <a:t> </a:t>
                      </a:r>
                      <a:r>
                        <a:rPr sz="1400" u="sng" spc="-5" dirty="0">
                          <a:solidFill>
                            <a:srgbClr val="0562C1"/>
                          </a:solidFill>
                          <a:uFill>
                            <a:solidFill>
                              <a:srgbClr val="0562C1"/>
                            </a:solidFill>
                          </a:uFill>
                          <a:latin typeface="Arial"/>
                          <a:cs typeface="Arial"/>
                          <a:hlinkClick r:id="rId2"/>
                        </a:rPr>
                        <a:t>2021</a:t>
                      </a:r>
                      <a:r>
                        <a:rPr sz="1400" u="sng" spc="-15" dirty="0">
                          <a:solidFill>
                            <a:srgbClr val="0562C1"/>
                          </a:solidFill>
                          <a:uFill>
                            <a:solidFill>
                              <a:srgbClr val="0562C1"/>
                            </a:solidFill>
                          </a:uFill>
                          <a:latin typeface="Arial"/>
                          <a:cs typeface="Arial"/>
                          <a:hlinkClick r:id="rId2"/>
                        </a:rPr>
                        <a:t> FAQs</a:t>
                      </a:r>
                      <a:r>
                        <a:rPr sz="1400" spc="-15" dirty="0">
                          <a:solidFill>
                            <a:srgbClr val="232200"/>
                          </a:solidFill>
                          <a:latin typeface="Arial"/>
                          <a:cs typeface="Arial"/>
                        </a:rPr>
                        <a:t>, </a:t>
                      </a:r>
                      <a:r>
                        <a:rPr sz="1400" dirty="0">
                          <a:solidFill>
                            <a:srgbClr val="232200"/>
                          </a:solidFill>
                          <a:latin typeface="Arial"/>
                          <a:cs typeface="Arial"/>
                        </a:rPr>
                        <a:t>the</a:t>
                      </a:r>
                      <a:r>
                        <a:rPr sz="1400" spc="-100" dirty="0">
                          <a:solidFill>
                            <a:srgbClr val="232200"/>
                          </a:solidFill>
                          <a:latin typeface="Arial"/>
                          <a:cs typeface="Arial"/>
                        </a:rPr>
                        <a:t> </a:t>
                      </a:r>
                      <a:r>
                        <a:rPr sz="1400" spc="-5" dirty="0">
                          <a:solidFill>
                            <a:srgbClr val="232200"/>
                          </a:solidFill>
                          <a:latin typeface="Arial"/>
                          <a:cs typeface="Arial"/>
                        </a:rPr>
                        <a:t>Agencies</a:t>
                      </a:r>
                      <a:r>
                        <a:rPr sz="1400" spc="-20" dirty="0">
                          <a:solidFill>
                            <a:srgbClr val="232200"/>
                          </a:solidFill>
                          <a:latin typeface="Arial"/>
                          <a:cs typeface="Arial"/>
                        </a:rPr>
                        <a:t> </a:t>
                      </a:r>
                      <a:r>
                        <a:rPr sz="1400" spc="-5" dirty="0">
                          <a:solidFill>
                            <a:srgbClr val="232200"/>
                          </a:solidFill>
                          <a:latin typeface="Arial"/>
                          <a:cs typeface="Arial"/>
                        </a:rPr>
                        <a:t>will</a:t>
                      </a:r>
                      <a:r>
                        <a:rPr sz="1400" spc="25" dirty="0">
                          <a:solidFill>
                            <a:srgbClr val="232200"/>
                          </a:solidFill>
                          <a:latin typeface="Arial"/>
                          <a:cs typeface="Arial"/>
                        </a:rPr>
                        <a:t> </a:t>
                      </a:r>
                      <a:r>
                        <a:rPr sz="1400" spc="-5" dirty="0">
                          <a:solidFill>
                            <a:srgbClr val="232200"/>
                          </a:solidFill>
                          <a:latin typeface="Arial"/>
                          <a:cs typeface="Arial"/>
                        </a:rPr>
                        <a:t>defer</a:t>
                      </a:r>
                      <a:r>
                        <a:rPr sz="1400" spc="-25" dirty="0">
                          <a:solidFill>
                            <a:srgbClr val="232200"/>
                          </a:solidFill>
                          <a:latin typeface="Arial"/>
                          <a:cs typeface="Arial"/>
                        </a:rPr>
                        <a:t> </a:t>
                      </a:r>
                      <a:r>
                        <a:rPr sz="1400" spc="-5" dirty="0">
                          <a:solidFill>
                            <a:srgbClr val="232200"/>
                          </a:solidFill>
                          <a:latin typeface="Arial"/>
                          <a:cs typeface="Arial"/>
                        </a:rPr>
                        <a:t>enforcement</a:t>
                      </a:r>
                      <a:r>
                        <a:rPr sz="1400" spc="-30" dirty="0">
                          <a:solidFill>
                            <a:srgbClr val="232200"/>
                          </a:solidFill>
                          <a:latin typeface="Arial"/>
                          <a:cs typeface="Arial"/>
                        </a:rPr>
                        <a:t> </a:t>
                      </a:r>
                      <a:r>
                        <a:rPr sz="1400" spc="-5" dirty="0">
                          <a:solidFill>
                            <a:srgbClr val="232200"/>
                          </a:solidFill>
                          <a:latin typeface="Arial"/>
                          <a:cs typeface="Arial"/>
                        </a:rPr>
                        <a:t>of</a:t>
                      </a:r>
                      <a:r>
                        <a:rPr sz="1400" spc="-10" dirty="0">
                          <a:solidFill>
                            <a:srgbClr val="232200"/>
                          </a:solidFill>
                          <a:latin typeface="Arial"/>
                          <a:cs typeface="Arial"/>
                        </a:rPr>
                        <a:t> </a:t>
                      </a:r>
                      <a:r>
                        <a:rPr sz="1400" dirty="0">
                          <a:solidFill>
                            <a:srgbClr val="232200"/>
                          </a:solidFill>
                          <a:latin typeface="Arial"/>
                          <a:cs typeface="Arial"/>
                        </a:rPr>
                        <a:t>both</a:t>
                      </a:r>
                      <a:r>
                        <a:rPr sz="1400" spc="-25" dirty="0">
                          <a:solidFill>
                            <a:srgbClr val="232200"/>
                          </a:solidFill>
                          <a:latin typeface="Arial"/>
                          <a:cs typeface="Arial"/>
                        </a:rPr>
                        <a:t> </a:t>
                      </a:r>
                      <a:r>
                        <a:rPr sz="1400" dirty="0">
                          <a:solidFill>
                            <a:srgbClr val="232200"/>
                          </a:solidFill>
                          <a:latin typeface="Arial"/>
                          <a:cs typeface="Arial"/>
                        </a:rPr>
                        <a:t>the</a:t>
                      </a:r>
                      <a:r>
                        <a:rPr sz="1400" spc="390" dirty="0">
                          <a:solidFill>
                            <a:srgbClr val="232200"/>
                          </a:solidFill>
                          <a:latin typeface="Arial"/>
                          <a:cs typeface="Arial"/>
                        </a:rPr>
                        <a:t> </a:t>
                      </a:r>
                      <a:r>
                        <a:rPr sz="1400" spc="-5" dirty="0">
                          <a:solidFill>
                            <a:srgbClr val="232200"/>
                          </a:solidFill>
                          <a:latin typeface="Arial"/>
                          <a:cs typeface="Arial"/>
                        </a:rPr>
                        <a:t>December </a:t>
                      </a:r>
                      <a:r>
                        <a:rPr sz="1400" spc="-375" dirty="0">
                          <a:solidFill>
                            <a:srgbClr val="232200"/>
                          </a:solidFill>
                          <a:latin typeface="Arial"/>
                          <a:cs typeface="Arial"/>
                        </a:rPr>
                        <a:t> </a:t>
                      </a:r>
                      <a:r>
                        <a:rPr sz="1400" spc="-5" dirty="0">
                          <a:solidFill>
                            <a:srgbClr val="232200"/>
                          </a:solidFill>
                          <a:latin typeface="Arial"/>
                          <a:cs typeface="Arial"/>
                        </a:rPr>
                        <a:t>27, 2021, and </a:t>
                      </a:r>
                      <a:r>
                        <a:rPr sz="1400" dirty="0">
                          <a:solidFill>
                            <a:srgbClr val="232200"/>
                          </a:solidFill>
                          <a:latin typeface="Arial"/>
                          <a:cs typeface="Arial"/>
                        </a:rPr>
                        <a:t>June </a:t>
                      </a:r>
                      <a:r>
                        <a:rPr sz="1400" spc="-5" dirty="0">
                          <a:solidFill>
                            <a:srgbClr val="232200"/>
                          </a:solidFill>
                          <a:latin typeface="Arial"/>
                          <a:cs typeface="Arial"/>
                        </a:rPr>
                        <a:t>1, 2022, </a:t>
                      </a:r>
                      <a:r>
                        <a:rPr sz="1400" dirty="0">
                          <a:solidFill>
                            <a:srgbClr val="232200"/>
                          </a:solidFill>
                          <a:latin typeface="Arial"/>
                          <a:cs typeface="Arial"/>
                        </a:rPr>
                        <a:t>reports </a:t>
                      </a:r>
                      <a:r>
                        <a:rPr sz="1400" spc="-5" dirty="0">
                          <a:solidFill>
                            <a:srgbClr val="232200"/>
                          </a:solidFill>
                          <a:latin typeface="Arial"/>
                          <a:cs typeface="Arial"/>
                        </a:rPr>
                        <a:t>pending </a:t>
                      </a:r>
                      <a:r>
                        <a:rPr sz="1400" dirty="0">
                          <a:solidFill>
                            <a:srgbClr val="232200"/>
                          </a:solidFill>
                          <a:latin typeface="Arial"/>
                          <a:cs typeface="Arial"/>
                        </a:rPr>
                        <a:t>the issuance </a:t>
                      </a:r>
                      <a:r>
                        <a:rPr sz="1400" spc="-5" dirty="0">
                          <a:solidFill>
                            <a:srgbClr val="232200"/>
                          </a:solidFill>
                          <a:latin typeface="Arial"/>
                          <a:cs typeface="Arial"/>
                        </a:rPr>
                        <a:t>of additional rules or guidance. </a:t>
                      </a:r>
                      <a:r>
                        <a:rPr sz="1400" dirty="0">
                          <a:solidFill>
                            <a:srgbClr val="232200"/>
                          </a:solidFill>
                          <a:latin typeface="Arial"/>
                          <a:cs typeface="Arial"/>
                        </a:rPr>
                        <a:t> </a:t>
                      </a:r>
                      <a:r>
                        <a:rPr sz="1400" spc="-5" dirty="0">
                          <a:solidFill>
                            <a:srgbClr val="232200"/>
                          </a:solidFill>
                          <a:latin typeface="Arial"/>
                          <a:cs typeface="Arial"/>
                        </a:rPr>
                        <a:t>Plans </a:t>
                      </a:r>
                      <a:r>
                        <a:rPr sz="1400" dirty="0">
                          <a:solidFill>
                            <a:srgbClr val="232200"/>
                          </a:solidFill>
                          <a:latin typeface="Arial"/>
                          <a:cs typeface="Arial"/>
                        </a:rPr>
                        <a:t>should “start </a:t>
                      </a:r>
                      <a:r>
                        <a:rPr sz="1400" spc="-5" dirty="0">
                          <a:solidFill>
                            <a:srgbClr val="232200"/>
                          </a:solidFill>
                          <a:latin typeface="Arial"/>
                          <a:cs typeface="Arial"/>
                        </a:rPr>
                        <a:t>working </a:t>
                      </a:r>
                      <a:r>
                        <a:rPr sz="1400" dirty="0">
                          <a:solidFill>
                            <a:srgbClr val="232200"/>
                          </a:solidFill>
                          <a:latin typeface="Arial"/>
                          <a:cs typeface="Arial"/>
                        </a:rPr>
                        <a:t>to </a:t>
                      </a:r>
                      <a:r>
                        <a:rPr sz="1400" spc="-5" dirty="0">
                          <a:solidFill>
                            <a:srgbClr val="232200"/>
                          </a:solidFill>
                          <a:latin typeface="Arial"/>
                          <a:cs typeface="Arial"/>
                        </a:rPr>
                        <a:t>ensure” </a:t>
                      </a:r>
                      <a:r>
                        <a:rPr sz="1400" dirty="0">
                          <a:solidFill>
                            <a:srgbClr val="232200"/>
                          </a:solidFill>
                          <a:latin typeface="Arial"/>
                          <a:cs typeface="Arial"/>
                        </a:rPr>
                        <a:t>they can </a:t>
                      </a:r>
                      <a:r>
                        <a:rPr sz="1400" spc="-5" dirty="0">
                          <a:solidFill>
                            <a:srgbClr val="232200"/>
                          </a:solidFill>
                          <a:latin typeface="Arial"/>
                          <a:cs typeface="Arial"/>
                        </a:rPr>
                        <a:t>begin </a:t>
                      </a:r>
                      <a:r>
                        <a:rPr sz="1400" dirty="0">
                          <a:solidFill>
                            <a:srgbClr val="232200"/>
                          </a:solidFill>
                          <a:latin typeface="Arial"/>
                          <a:cs typeface="Arial"/>
                        </a:rPr>
                        <a:t>reporting data for </a:t>
                      </a:r>
                      <a:r>
                        <a:rPr sz="1400" spc="-5" dirty="0">
                          <a:solidFill>
                            <a:srgbClr val="232200"/>
                          </a:solidFill>
                          <a:latin typeface="Arial"/>
                          <a:cs typeface="Arial"/>
                        </a:rPr>
                        <a:t>2020 and 2021 by </a:t>
                      </a:r>
                      <a:r>
                        <a:rPr sz="1400" spc="-375" dirty="0">
                          <a:solidFill>
                            <a:srgbClr val="232200"/>
                          </a:solidFill>
                          <a:latin typeface="Arial"/>
                          <a:cs typeface="Arial"/>
                        </a:rPr>
                        <a:t> </a:t>
                      </a:r>
                      <a:r>
                        <a:rPr sz="1400" spc="-5" dirty="0">
                          <a:solidFill>
                            <a:srgbClr val="232200"/>
                          </a:solidFill>
                          <a:latin typeface="Arial"/>
                          <a:cs typeface="Arial"/>
                        </a:rPr>
                        <a:t>12/27/2022.</a:t>
                      </a:r>
                      <a:endParaRPr sz="14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2"/>
                  </a:ext>
                </a:extLst>
              </a:tr>
              <a:tr h="2316480">
                <a:tc>
                  <a:txBody>
                    <a:bodyPr/>
                    <a:lstStyle/>
                    <a:p>
                      <a:pPr marL="90805">
                        <a:lnSpc>
                          <a:spcPct val="100000"/>
                        </a:lnSpc>
                        <a:spcBef>
                          <a:spcPts val="310"/>
                        </a:spcBef>
                      </a:pPr>
                      <a:r>
                        <a:rPr sz="1800" b="1" spc="-5" dirty="0">
                          <a:solidFill>
                            <a:srgbClr val="232200"/>
                          </a:solidFill>
                          <a:latin typeface="Arial"/>
                          <a:cs typeface="Arial"/>
                        </a:rPr>
                        <a:t>Summary</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marR="90805">
                        <a:lnSpc>
                          <a:spcPct val="100000"/>
                        </a:lnSpc>
                        <a:spcBef>
                          <a:spcPts val="320"/>
                        </a:spcBef>
                      </a:pPr>
                      <a:r>
                        <a:rPr sz="1200" spc="-5" dirty="0">
                          <a:solidFill>
                            <a:srgbClr val="232200"/>
                          </a:solidFill>
                          <a:latin typeface="Arial"/>
                          <a:cs typeface="Arial"/>
                        </a:rPr>
                        <a:t>Requires group </a:t>
                      </a:r>
                      <a:r>
                        <a:rPr sz="1200" dirty="0">
                          <a:solidFill>
                            <a:srgbClr val="232200"/>
                          </a:solidFill>
                          <a:latin typeface="Arial"/>
                          <a:cs typeface="Arial"/>
                        </a:rPr>
                        <a:t>and </a:t>
                      </a:r>
                      <a:r>
                        <a:rPr sz="1200" spc="-5" dirty="0">
                          <a:solidFill>
                            <a:srgbClr val="232200"/>
                          </a:solidFill>
                          <a:latin typeface="Arial"/>
                          <a:cs typeface="Arial"/>
                        </a:rPr>
                        <a:t>individual health plans </a:t>
                      </a:r>
                      <a:r>
                        <a:rPr sz="1200" dirty="0">
                          <a:solidFill>
                            <a:srgbClr val="232200"/>
                          </a:solidFill>
                          <a:latin typeface="Arial"/>
                          <a:cs typeface="Arial"/>
                        </a:rPr>
                        <a:t>to </a:t>
                      </a:r>
                      <a:r>
                        <a:rPr sz="1200" spc="-5" dirty="0">
                          <a:solidFill>
                            <a:srgbClr val="232200"/>
                          </a:solidFill>
                          <a:latin typeface="Arial"/>
                          <a:cs typeface="Arial"/>
                        </a:rPr>
                        <a:t>report annual </a:t>
                      </a:r>
                      <a:r>
                        <a:rPr sz="1200" dirty="0">
                          <a:solidFill>
                            <a:srgbClr val="232200"/>
                          </a:solidFill>
                          <a:latin typeface="Arial"/>
                          <a:cs typeface="Arial"/>
                        </a:rPr>
                        <a:t>data to </a:t>
                      </a:r>
                      <a:r>
                        <a:rPr sz="1200" spc="-5" dirty="0">
                          <a:solidFill>
                            <a:srgbClr val="232200"/>
                          </a:solidFill>
                          <a:latin typeface="Arial"/>
                          <a:cs typeface="Arial"/>
                        </a:rPr>
                        <a:t>HHS, </a:t>
                      </a:r>
                      <a:r>
                        <a:rPr sz="1200" dirty="0">
                          <a:solidFill>
                            <a:srgbClr val="232200"/>
                          </a:solidFill>
                          <a:latin typeface="Arial"/>
                          <a:cs typeface="Arial"/>
                        </a:rPr>
                        <a:t>the </a:t>
                      </a:r>
                      <a:r>
                        <a:rPr sz="1200" spc="-5" dirty="0">
                          <a:solidFill>
                            <a:srgbClr val="232200"/>
                          </a:solidFill>
                          <a:latin typeface="Arial"/>
                          <a:cs typeface="Arial"/>
                        </a:rPr>
                        <a:t>Department </a:t>
                      </a:r>
                      <a:r>
                        <a:rPr sz="1200" dirty="0">
                          <a:solidFill>
                            <a:srgbClr val="232200"/>
                          </a:solidFill>
                          <a:latin typeface="Arial"/>
                          <a:cs typeface="Arial"/>
                        </a:rPr>
                        <a:t>of </a:t>
                      </a:r>
                      <a:r>
                        <a:rPr sz="1200" spc="-15" dirty="0">
                          <a:solidFill>
                            <a:srgbClr val="232200"/>
                          </a:solidFill>
                          <a:latin typeface="Arial"/>
                          <a:cs typeface="Arial"/>
                        </a:rPr>
                        <a:t>Labor, </a:t>
                      </a:r>
                      <a:r>
                        <a:rPr sz="1200" dirty="0">
                          <a:solidFill>
                            <a:srgbClr val="232200"/>
                          </a:solidFill>
                          <a:latin typeface="Arial"/>
                          <a:cs typeface="Arial"/>
                        </a:rPr>
                        <a:t>and the </a:t>
                      </a:r>
                      <a:r>
                        <a:rPr sz="1200" spc="5" dirty="0">
                          <a:solidFill>
                            <a:srgbClr val="232200"/>
                          </a:solidFill>
                          <a:latin typeface="Arial"/>
                          <a:cs typeface="Arial"/>
                        </a:rPr>
                        <a:t> </a:t>
                      </a:r>
                      <a:r>
                        <a:rPr sz="1200" spc="-5" dirty="0">
                          <a:solidFill>
                            <a:srgbClr val="232200"/>
                          </a:solidFill>
                          <a:latin typeface="Arial"/>
                          <a:cs typeface="Arial"/>
                        </a:rPr>
                        <a:t>Department </a:t>
                      </a:r>
                      <a:r>
                        <a:rPr sz="1200" dirty="0">
                          <a:solidFill>
                            <a:srgbClr val="232200"/>
                          </a:solidFill>
                          <a:latin typeface="Arial"/>
                          <a:cs typeface="Arial"/>
                        </a:rPr>
                        <a:t>of </a:t>
                      </a:r>
                      <a:r>
                        <a:rPr sz="1200" spc="-10" dirty="0">
                          <a:solidFill>
                            <a:srgbClr val="232200"/>
                          </a:solidFill>
                          <a:latin typeface="Arial"/>
                          <a:cs typeface="Arial"/>
                        </a:rPr>
                        <a:t>Treasury (Tri-agencies) </a:t>
                      </a:r>
                      <a:r>
                        <a:rPr sz="1200" dirty="0">
                          <a:solidFill>
                            <a:srgbClr val="232200"/>
                          </a:solidFill>
                          <a:latin typeface="Arial"/>
                          <a:cs typeface="Arial"/>
                        </a:rPr>
                        <a:t>on </a:t>
                      </a:r>
                      <a:r>
                        <a:rPr sz="1200" spc="-5" dirty="0">
                          <a:solidFill>
                            <a:srgbClr val="232200"/>
                          </a:solidFill>
                          <a:latin typeface="Arial"/>
                          <a:cs typeface="Arial"/>
                        </a:rPr>
                        <a:t>drug utilization, spending </a:t>
                      </a:r>
                      <a:r>
                        <a:rPr sz="1200" dirty="0">
                          <a:solidFill>
                            <a:srgbClr val="232200"/>
                          </a:solidFill>
                          <a:latin typeface="Arial"/>
                          <a:cs typeface="Arial"/>
                        </a:rPr>
                        <a:t>and </a:t>
                      </a:r>
                      <a:r>
                        <a:rPr sz="1200" spc="-5" dirty="0">
                          <a:solidFill>
                            <a:srgbClr val="232200"/>
                          </a:solidFill>
                          <a:latin typeface="Arial"/>
                          <a:cs typeface="Arial"/>
                        </a:rPr>
                        <a:t>rebates, </a:t>
                      </a:r>
                      <a:r>
                        <a:rPr sz="1200" dirty="0">
                          <a:solidFill>
                            <a:srgbClr val="232200"/>
                          </a:solidFill>
                          <a:latin typeface="Arial"/>
                          <a:cs typeface="Arial"/>
                        </a:rPr>
                        <a:t>as </a:t>
                      </a:r>
                      <a:r>
                        <a:rPr sz="1200" spc="-5" dirty="0">
                          <a:solidFill>
                            <a:srgbClr val="232200"/>
                          </a:solidFill>
                          <a:latin typeface="Arial"/>
                          <a:cs typeface="Arial"/>
                        </a:rPr>
                        <a:t>well </a:t>
                      </a:r>
                      <a:r>
                        <a:rPr sz="1200" dirty="0">
                          <a:solidFill>
                            <a:srgbClr val="232200"/>
                          </a:solidFill>
                          <a:latin typeface="Arial"/>
                          <a:cs typeface="Arial"/>
                        </a:rPr>
                        <a:t>as total </a:t>
                      </a:r>
                      <a:r>
                        <a:rPr sz="1200" spc="-5" dirty="0">
                          <a:solidFill>
                            <a:srgbClr val="232200"/>
                          </a:solidFill>
                          <a:latin typeface="Arial"/>
                          <a:cs typeface="Arial"/>
                        </a:rPr>
                        <a:t>spending </a:t>
                      </a:r>
                      <a:r>
                        <a:rPr sz="1200" dirty="0">
                          <a:solidFill>
                            <a:srgbClr val="232200"/>
                          </a:solidFill>
                          <a:latin typeface="Arial"/>
                          <a:cs typeface="Arial"/>
                        </a:rPr>
                        <a:t>on </a:t>
                      </a:r>
                      <a:r>
                        <a:rPr sz="1200" spc="-320" dirty="0">
                          <a:solidFill>
                            <a:srgbClr val="232200"/>
                          </a:solidFill>
                          <a:latin typeface="Arial"/>
                          <a:cs typeface="Arial"/>
                        </a:rPr>
                        <a:t> </a:t>
                      </a:r>
                      <a:r>
                        <a:rPr sz="1200" spc="-5" dirty="0">
                          <a:solidFill>
                            <a:srgbClr val="232200"/>
                          </a:solidFill>
                          <a:latin typeface="Arial"/>
                          <a:cs typeface="Arial"/>
                        </a:rPr>
                        <a:t>health</a:t>
                      </a:r>
                      <a:r>
                        <a:rPr sz="1200" spc="-30" dirty="0">
                          <a:solidFill>
                            <a:srgbClr val="232200"/>
                          </a:solidFill>
                          <a:latin typeface="Arial"/>
                          <a:cs typeface="Arial"/>
                        </a:rPr>
                        <a:t> </a:t>
                      </a:r>
                      <a:r>
                        <a:rPr sz="1200" spc="-5" dirty="0">
                          <a:solidFill>
                            <a:srgbClr val="232200"/>
                          </a:solidFill>
                          <a:latin typeface="Arial"/>
                          <a:cs typeface="Arial"/>
                        </a:rPr>
                        <a:t>care services</a:t>
                      </a:r>
                      <a:r>
                        <a:rPr sz="1200" spc="5" dirty="0">
                          <a:solidFill>
                            <a:srgbClr val="232200"/>
                          </a:solidFill>
                          <a:latin typeface="Arial"/>
                          <a:cs typeface="Arial"/>
                        </a:rPr>
                        <a:t> </a:t>
                      </a:r>
                      <a:r>
                        <a:rPr sz="1200" dirty="0">
                          <a:solidFill>
                            <a:srgbClr val="232200"/>
                          </a:solidFill>
                          <a:latin typeface="Arial"/>
                          <a:cs typeface="Arial"/>
                        </a:rPr>
                        <a:t>by</a:t>
                      </a:r>
                      <a:r>
                        <a:rPr sz="1200" spc="-10" dirty="0">
                          <a:solidFill>
                            <a:srgbClr val="232200"/>
                          </a:solidFill>
                          <a:latin typeface="Arial"/>
                          <a:cs typeface="Arial"/>
                        </a:rPr>
                        <a:t> </a:t>
                      </a:r>
                      <a:r>
                        <a:rPr sz="1200" spc="-5" dirty="0">
                          <a:solidFill>
                            <a:srgbClr val="232200"/>
                          </a:solidFill>
                          <a:latin typeface="Arial"/>
                          <a:cs typeface="Arial"/>
                        </a:rPr>
                        <a:t>type</a:t>
                      </a:r>
                      <a:r>
                        <a:rPr sz="1200" spc="5" dirty="0">
                          <a:solidFill>
                            <a:srgbClr val="232200"/>
                          </a:solidFill>
                          <a:latin typeface="Arial"/>
                          <a:cs typeface="Arial"/>
                        </a:rPr>
                        <a:t> </a:t>
                      </a:r>
                      <a:r>
                        <a:rPr sz="1200" spc="-5" dirty="0">
                          <a:solidFill>
                            <a:srgbClr val="232200"/>
                          </a:solidFill>
                          <a:latin typeface="Arial"/>
                          <a:cs typeface="Arial"/>
                        </a:rPr>
                        <a:t>(e.g.</a:t>
                      </a:r>
                      <a:r>
                        <a:rPr sz="1200" spc="10" dirty="0">
                          <a:solidFill>
                            <a:srgbClr val="232200"/>
                          </a:solidFill>
                          <a:latin typeface="Arial"/>
                          <a:cs typeface="Arial"/>
                        </a:rPr>
                        <a:t> </a:t>
                      </a:r>
                      <a:r>
                        <a:rPr sz="1200" spc="-5" dirty="0">
                          <a:solidFill>
                            <a:srgbClr val="232200"/>
                          </a:solidFill>
                          <a:latin typeface="Arial"/>
                          <a:cs typeface="Arial"/>
                        </a:rPr>
                        <a:t>hospital,</a:t>
                      </a:r>
                      <a:r>
                        <a:rPr sz="1200" spc="-20" dirty="0">
                          <a:solidFill>
                            <a:srgbClr val="232200"/>
                          </a:solidFill>
                          <a:latin typeface="Arial"/>
                          <a:cs typeface="Arial"/>
                        </a:rPr>
                        <a:t> </a:t>
                      </a:r>
                      <a:r>
                        <a:rPr sz="1200" spc="-5" dirty="0">
                          <a:solidFill>
                            <a:srgbClr val="232200"/>
                          </a:solidFill>
                          <a:latin typeface="Arial"/>
                          <a:cs typeface="Arial"/>
                        </a:rPr>
                        <a:t>primary</a:t>
                      </a:r>
                      <a:r>
                        <a:rPr sz="1200" spc="-20" dirty="0">
                          <a:solidFill>
                            <a:srgbClr val="232200"/>
                          </a:solidFill>
                          <a:latin typeface="Arial"/>
                          <a:cs typeface="Arial"/>
                        </a:rPr>
                        <a:t> </a:t>
                      </a:r>
                      <a:r>
                        <a:rPr sz="1200" spc="-5" dirty="0">
                          <a:solidFill>
                            <a:srgbClr val="232200"/>
                          </a:solidFill>
                          <a:latin typeface="Arial"/>
                          <a:cs typeface="Arial"/>
                        </a:rPr>
                        <a:t>care,</a:t>
                      </a:r>
                      <a:r>
                        <a:rPr sz="1200" spc="-10" dirty="0">
                          <a:solidFill>
                            <a:srgbClr val="232200"/>
                          </a:solidFill>
                          <a:latin typeface="Arial"/>
                          <a:cs typeface="Arial"/>
                        </a:rPr>
                        <a:t> </a:t>
                      </a:r>
                      <a:r>
                        <a:rPr sz="1200" spc="-5" dirty="0">
                          <a:solidFill>
                            <a:srgbClr val="232200"/>
                          </a:solidFill>
                          <a:latin typeface="Arial"/>
                          <a:cs typeface="Arial"/>
                        </a:rPr>
                        <a:t>prescription</a:t>
                      </a:r>
                      <a:r>
                        <a:rPr sz="1200" spc="-30" dirty="0">
                          <a:solidFill>
                            <a:srgbClr val="232200"/>
                          </a:solidFill>
                          <a:latin typeface="Arial"/>
                          <a:cs typeface="Arial"/>
                        </a:rPr>
                        <a:t> </a:t>
                      </a:r>
                      <a:r>
                        <a:rPr sz="1200" spc="-5" dirty="0">
                          <a:solidFill>
                            <a:srgbClr val="232200"/>
                          </a:solidFill>
                          <a:latin typeface="Arial"/>
                          <a:cs typeface="Arial"/>
                        </a:rPr>
                        <a:t>drugs, etc.).</a:t>
                      </a:r>
                      <a:endParaRPr sz="1200" dirty="0">
                        <a:latin typeface="Arial"/>
                        <a:cs typeface="Arial"/>
                      </a:endParaRPr>
                    </a:p>
                    <a:p>
                      <a:pPr>
                        <a:lnSpc>
                          <a:spcPct val="100000"/>
                        </a:lnSpc>
                        <a:spcBef>
                          <a:spcPts val="5"/>
                        </a:spcBef>
                      </a:pPr>
                      <a:endParaRPr sz="1250" dirty="0">
                        <a:latin typeface="Times New Roman"/>
                        <a:cs typeface="Times New Roman"/>
                      </a:endParaRPr>
                    </a:p>
                    <a:p>
                      <a:pPr marL="90805" marR="236854">
                        <a:lnSpc>
                          <a:spcPct val="100000"/>
                        </a:lnSpc>
                      </a:pPr>
                      <a:r>
                        <a:rPr sz="1200" spc="-5" dirty="0">
                          <a:solidFill>
                            <a:srgbClr val="232200"/>
                          </a:solidFill>
                          <a:latin typeface="Arial"/>
                          <a:cs typeface="Arial"/>
                        </a:rPr>
                        <a:t>Health plans </a:t>
                      </a:r>
                      <a:r>
                        <a:rPr sz="1200" spc="-10" dirty="0">
                          <a:solidFill>
                            <a:srgbClr val="232200"/>
                          </a:solidFill>
                          <a:latin typeface="Arial"/>
                          <a:cs typeface="Arial"/>
                        </a:rPr>
                        <a:t>will </a:t>
                      </a:r>
                      <a:r>
                        <a:rPr sz="1200" dirty="0">
                          <a:solidFill>
                            <a:srgbClr val="232200"/>
                          </a:solidFill>
                          <a:latin typeface="Arial"/>
                          <a:cs typeface="Arial"/>
                        </a:rPr>
                        <a:t>be </a:t>
                      </a:r>
                      <a:r>
                        <a:rPr sz="1200" spc="-5" dirty="0">
                          <a:solidFill>
                            <a:srgbClr val="232200"/>
                          </a:solidFill>
                          <a:latin typeface="Arial"/>
                          <a:cs typeface="Arial"/>
                        </a:rPr>
                        <a:t>required </a:t>
                      </a:r>
                      <a:r>
                        <a:rPr sz="1200" dirty="0">
                          <a:solidFill>
                            <a:srgbClr val="232200"/>
                          </a:solidFill>
                          <a:latin typeface="Arial"/>
                          <a:cs typeface="Arial"/>
                        </a:rPr>
                        <a:t>to </a:t>
                      </a:r>
                      <a:r>
                        <a:rPr sz="1200" spc="-5" dirty="0">
                          <a:solidFill>
                            <a:srgbClr val="232200"/>
                          </a:solidFill>
                          <a:latin typeface="Arial"/>
                          <a:cs typeface="Arial"/>
                        </a:rPr>
                        <a:t>include information </a:t>
                      </a:r>
                      <a:r>
                        <a:rPr sz="1200" dirty="0">
                          <a:solidFill>
                            <a:srgbClr val="232200"/>
                          </a:solidFill>
                          <a:latin typeface="Arial"/>
                          <a:cs typeface="Arial"/>
                        </a:rPr>
                        <a:t>on how </a:t>
                      </a:r>
                      <a:r>
                        <a:rPr sz="1200" spc="-5" dirty="0">
                          <a:solidFill>
                            <a:srgbClr val="232200"/>
                          </a:solidFill>
                          <a:latin typeface="Arial"/>
                          <a:cs typeface="Arial"/>
                        </a:rPr>
                        <a:t>rebates </a:t>
                      </a:r>
                      <a:r>
                        <a:rPr sz="1200" dirty="0">
                          <a:solidFill>
                            <a:srgbClr val="232200"/>
                          </a:solidFill>
                          <a:latin typeface="Arial"/>
                          <a:cs typeface="Arial"/>
                        </a:rPr>
                        <a:t>from </a:t>
                      </a:r>
                      <a:r>
                        <a:rPr sz="1200" spc="-5" dirty="0">
                          <a:solidFill>
                            <a:srgbClr val="232200"/>
                          </a:solidFill>
                          <a:latin typeface="Arial"/>
                          <a:cs typeface="Arial"/>
                        </a:rPr>
                        <a:t>manufacturers impact </a:t>
                      </a:r>
                      <a:r>
                        <a:rPr sz="1200" dirty="0">
                          <a:solidFill>
                            <a:srgbClr val="232200"/>
                          </a:solidFill>
                          <a:latin typeface="Arial"/>
                          <a:cs typeface="Arial"/>
                        </a:rPr>
                        <a:t>premiums </a:t>
                      </a:r>
                      <a:r>
                        <a:rPr sz="1200" spc="5" dirty="0">
                          <a:solidFill>
                            <a:srgbClr val="232200"/>
                          </a:solidFill>
                          <a:latin typeface="Arial"/>
                          <a:cs typeface="Arial"/>
                        </a:rPr>
                        <a:t> </a:t>
                      </a:r>
                      <a:r>
                        <a:rPr sz="1200" dirty="0">
                          <a:solidFill>
                            <a:srgbClr val="232200"/>
                          </a:solidFill>
                          <a:latin typeface="Arial"/>
                          <a:cs typeface="Arial"/>
                        </a:rPr>
                        <a:t>and </a:t>
                      </a:r>
                      <a:r>
                        <a:rPr sz="1200" spc="-5" dirty="0">
                          <a:solidFill>
                            <a:srgbClr val="232200"/>
                          </a:solidFill>
                          <a:latin typeface="Arial"/>
                          <a:cs typeface="Arial"/>
                        </a:rPr>
                        <a:t>out-of-pocket costs, </a:t>
                      </a:r>
                      <a:r>
                        <a:rPr sz="1200" dirty="0">
                          <a:solidFill>
                            <a:srgbClr val="232200"/>
                          </a:solidFill>
                          <a:latin typeface="Arial"/>
                          <a:cs typeface="Arial"/>
                        </a:rPr>
                        <a:t>the amount of </a:t>
                      </a:r>
                      <a:r>
                        <a:rPr sz="1200" spc="-5" dirty="0">
                          <a:solidFill>
                            <a:srgbClr val="232200"/>
                          </a:solidFill>
                          <a:latin typeface="Arial"/>
                          <a:cs typeface="Arial"/>
                        </a:rPr>
                        <a:t>rebates </a:t>
                      </a:r>
                      <a:r>
                        <a:rPr sz="1200" dirty="0">
                          <a:solidFill>
                            <a:srgbClr val="232200"/>
                          </a:solidFill>
                          <a:latin typeface="Arial"/>
                          <a:cs typeface="Arial"/>
                        </a:rPr>
                        <a:t>by </a:t>
                      </a:r>
                      <a:r>
                        <a:rPr sz="1200" spc="-5" dirty="0">
                          <a:solidFill>
                            <a:srgbClr val="232200"/>
                          </a:solidFill>
                          <a:latin typeface="Arial"/>
                          <a:cs typeface="Arial"/>
                        </a:rPr>
                        <a:t>therapeutic class, </a:t>
                      </a:r>
                      <a:r>
                        <a:rPr sz="1200" dirty="0">
                          <a:solidFill>
                            <a:srgbClr val="232200"/>
                          </a:solidFill>
                          <a:latin typeface="Arial"/>
                          <a:cs typeface="Arial"/>
                        </a:rPr>
                        <a:t>and the </a:t>
                      </a:r>
                      <a:r>
                        <a:rPr sz="1200" spc="-5" dirty="0">
                          <a:solidFill>
                            <a:srgbClr val="232200"/>
                          </a:solidFill>
                          <a:latin typeface="Arial"/>
                          <a:cs typeface="Arial"/>
                        </a:rPr>
                        <a:t>amount </a:t>
                      </a:r>
                      <a:r>
                        <a:rPr sz="1200" dirty="0">
                          <a:solidFill>
                            <a:srgbClr val="232200"/>
                          </a:solidFill>
                          <a:latin typeface="Arial"/>
                          <a:cs typeface="Arial"/>
                        </a:rPr>
                        <a:t>of </a:t>
                      </a:r>
                      <a:r>
                        <a:rPr sz="1200" spc="-5" dirty="0">
                          <a:solidFill>
                            <a:srgbClr val="232200"/>
                          </a:solidFill>
                          <a:latin typeface="Arial"/>
                          <a:cs typeface="Arial"/>
                        </a:rPr>
                        <a:t>rebates </a:t>
                      </a:r>
                      <a:r>
                        <a:rPr sz="1200" dirty="0">
                          <a:solidFill>
                            <a:srgbClr val="232200"/>
                          </a:solidFill>
                          <a:latin typeface="Arial"/>
                          <a:cs typeface="Arial"/>
                        </a:rPr>
                        <a:t>for </a:t>
                      </a:r>
                      <a:r>
                        <a:rPr sz="1200" spc="-5" dirty="0">
                          <a:solidFill>
                            <a:srgbClr val="232200"/>
                          </a:solidFill>
                          <a:latin typeface="Arial"/>
                          <a:cs typeface="Arial"/>
                        </a:rPr>
                        <a:t>each </a:t>
                      </a:r>
                      <a:r>
                        <a:rPr sz="1200" dirty="0">
                          <a:solidFill>
                            <a:srgbClr val="232200"/>
                          </a:solidFill>
                          <a:latin typeface="Arial"/>
                          <a:cs typeface="Arial"/>
                        </a:rPr>
                        <a:t>of </a:t>
                      </a:r>
                      <a:r>
                        <a:rPr sz="1200" spc="-320" dirty="0">
                          <a:solidFill>
                            <a:srgbClr val="232200"/>
                          </a:solidFill>
                          <a:latin typeface="Arial"/>
                          <a:cs typeface="Arial"/>
                        </a:rPr>
                        <a:t> </a:t>
                      </a:r>
                      <a:r>
                        <a:rPr sz="1200" dirty="0">
                          <a:solidFill>
                            <a:srgbClr val="232200"/>
                          </a:solidFill>
                          <a:latin typeface="Arial"/>
                          <a:cs typeface="Arial"/>
                        </a:rPr>
                        <a:t>the</a:t>
                      </a:r>
                      <a:r>
                        <a:rPr sz="1200" spc="-10" dirty="0">
                          <a:solidFill>
                            <a:srgbClr val="232200"/>
                          </a:solidFill>
                          <a:latin typeface="Arial"/>
                          <a:cs typeface="Arial"/>
                        </a:rPr>
                        <a:t> </a:t>
                      </a:r>
                      <a:r>
                        <a:rPr sz="1200" dirty="0">
                          <a:solidFill>
                            <a:srgbClr val="232200"/>
                          </a:solidFill>
                          <a:latin typeface="Arial"/>
                          <a:cs typeface="Arial"/>
                        </a:rPr>
                        <a:t>25</a:t>
                      </a:r>
                      <a:r>
                        <a:rPr sz="1200" spc="-20" dirty="0">
                          <a:solidFill>
                            <a:srgbClr val="232200"/>
                          </a:solidFill>
                          <a:latin typeface="Arial"/>
                          <a:cs typeface="Arial"/>
                        </a:rPr>
                        <a:t> </a:t>
                      </a:r>
                      <a:r>
                        <a:rPr sz="1200" spc="-5" dirty="0">
                          <a:solidFill>
                            <a:srgbClr val="232200"/>
                          </a:solidFill>
                          <a:latin typeface="Arial"/>
                          <a:cs typeface="Arial"/>
                        </a:rPr>
                        <a:t>drugs</a:t>
                      </a:r>
                      <a:r>
                        <a:rPr sz="1200" spc="-10" dirty="0">
                          <a:solidFill>
                            <a:srgbClr val="232200"/>
                          </a:solidFill>
                          <a:latin typeface="Arial"/>
                          <a:cs typeface="Arial"/>
                        </a:rPr>
                        <a:t> </a:t>
                      </a:r>
                      <a:r>
                        <a:rPr sz="1200" spc="-5" dirty="0">
                          <a:solidFill>
                            <a:srgbClr val="232200"/>
                          </a:solidFill>
                          <a:latin typeface="Arial"/>
                          <a:cs typeface="Arial"/>
                        </a:rPr>
                        <a:t>yielding</a:t>
                      </a:r>
                      <a:r>
                        <a:rPr sz="1200" spc="-20" dirty="0">
                          <a:solidFill>
                            <a:srgbClr val="232200"/>
                          </a:solidFill>
                          <a:latin typeface="Arial"/>
                          <a:cs typeface="Arial"/>
                        </a:rPr>
                        <a:t> </a:t>
                      </a:r>
                      <a:r>
                        <a:rPr sz="1200" dirty="0">
                          <a:solidFill>
                            <a:srgbClr val="232200"/>
                          </a:solidFill>
                          <a:latin typeface="Arial"/>
                          <a:cs typeface="Arial"/>
                        </a:rPr>
                        <a:t>the</a:t>
                      </a:r>
                      <a:r>
                        <a:rPr sz="1200" spc="-5" dirty="0">
                          <a:solidFill>
                            <a:srgbClr val="232200"/>
                          </a:solidFill>
                          <a:latin typeface="Arial"/>
                          <a:cs typeface="Arial"/>
                        </a:rPr>
                        <a:t> highest</a:t>
                      </a:r>
                      <a:r>
                        <a:rPr sz="1200" spc="-20" dirty="0">
                          <a:solidFill>
                            <a:srgbClr val="232200"/>
                          </a:solidFill>
                          <a:latin typeface="Arial"/>
                          <a:cs typeface="Arial"/>
                        </a:rPr>
                        <a:t> </a:t>
                      </a:r>
                      <a:r>
                        <a:rPr sz="1200" spc="-5" dirty="0">
                          <a:solidFill>
                            <a:srgbClr val="232200"/>
                          </a:solidFill>
                          <a:latin typeface="Arial"/>
                          <a:cs typeface="Arial"/>
                        </a:rPr>
                        <a:t>amount</a:t>
                      </a:r>
                      <a:r>
                        <a:rPr sz="1200" spc="-35" dirty="0">
                          <a:solidFill>
                            <a:srgbClr val="232200"/>
                          </a:solidFill>
                          <a:latin typeface="Arial"/>
                          <a:cs typeface="Arial"/>
                        </a:rPr>
                        <a:t> </a:t>
                      </a:r>
                      <a:r>
                        <a:rPr sz="1200" dirty="0">
                          <a:solidFill>
                            <a:srgbClr val="232200"/>
                          </a:solidFill>
                          <a:latin typeface="Arial"/>
                          <a:cs typeface="Arial"/>
                        </a:rPr>
                        <a:t>of</a:t>
                      </a:r>
                      <a:r>
                        <a:rPr sz="1200" spc="-10" dirty="0">
                          <a:solidFill>
                            <a:srgbClr val="232200"/>
                          </a:solidFill>
                          <a:latin typeface="Arial"/>
                          <a:cs typeface="Arial"/>
                        </a:rPr>
                        <a:t> </a:t>
                      </a:r>
                      <a:r>
                        <a:rPr sz="1200" spc="-5" dirty="0">
                          <a:solidFill>
                            <a:srgbClr val="232200"/>
                          </a:solidFill>
                          <a:latin typeface="Arial"/>
                          <a:cs typeface="Arial"/>
                        </a:rPr>
                        <a:t>rebates.</a:t>
                      </a:r>
                      <a:endParaRPr sz="1200" dirty="0">
                        <a:latin typeface="Arial"/>
                        <a:cs typeface="Arial"/>
                      </a:endParaRPr>
                    </a:p>
                    <a:p>
                      <a:pPr>
                        <a:lnSpc>
                          <a:spcPct val="100000"/>
                        </a:lnSpc>
                      </a:pPr>
                      <a:endParaRPr sz="1250" dirty="0">
                        <a:latin typeface="Times New Roman"/>
                        <a:cs typeface="Times New Roman"/>
                      </a:endParaRPr>
                    </a:p>
                    <a:p>
                      <a:pPr marL="90805" marR="281940">
                        <a:lnSpc>
                          <a:spcPct val="100000"/>
                        </a:lnSpc>
                        <a:spcBef>
                          <a:spcPts val="5"/>
                        </a:spcBef>
                      </a:pPr>
                      <a:r>
                        <a:rPr sz="1200" spc="-5" dirty="0">
                          <a:solidFill>
                            <a:srgbClr val="232200"/>
                          </a:solidFill>
                          <a:latin typeface="Arial"/>
                          <a:cs typeface="Arial"/>
                        </a:rPr>
                        <a:t>Requires HHS </a:t>
                      </a:r>
                      <a:r>
                        <a:rPr sz="1200" dirty="0">
                          <a:solidFill>
                            <a:srgbClr val="232200"/>
                          </a:solidFill>
                          <a:latin typeface="Arial"/>
                          <a:cs typeface="Arial"/>
                        </a:rPr>
                        <a:t>to </a:t>
                      </a:r>
                      <a:r>
                        <a:rPr sz="1200" spc="-5" dirty="0">
                          <a:solidFill>
                            <a:srgbClr val="232200"/>
                          </a:solidFill>
                          <a:latin typeface="Arial"/>
                          <a:cs typeface="Arial"/>
                        </a:rPr>
                        <a:t>produce </a:t>
                      </a:r>
                      <a:r>
                        <a:rPr sz="1200" dirty="0">
                          <a:solidFill>
                            <a:srgbClr val="232200"/>
                          </a:solidFill>
                          <a:latin typeface="Arial"/>
                          <a:cs typeface="Arial"/>
                        </a:rPr>
                        <a:t>a </a:t>
                      </a:r>
                      <a:r>
                        <a:rPr sz="1200" spc="-5" dirty="0">
                          <a:solidFill>
                            <a:srgbClr val="232200"/>
                          </a:solidFill>
                          <a:latin typeface="Arial"/>
                          <a:cs typeface="Arial"/>
                        </a:rPr>
                        <a:t>publicly available aggregate report </a:t>
                      </a:r>
                      <a:r>
                        <a:rPr sz="1200" dirty="0">
                          <a:solidFill>
                            <a:srgbClr val="232200"/>
                          </a:solidFill>
                          <a:latin typeface="Arial"/>
                          <a:cs typeface="Arial"/>
                        </a:rPr>
                        <a:t>on </a:t>
                      </a:r>
                      <a:r>
                        <a:rPr sz="1200" spc="-5" dirty="0">
                          <a:solidFill>
                            <a:srgbClr val="232200"/>
                          </a:solidFill>
                          <a:latin typeface="Arial"/>
                          <a:cs typeface="Arial"/>
                        </a:rPr>
                        <a:t>these prescription drug </a:t>
                      </a:r>
                      <a:r>
                        <a:rPr sz="1200" dirty="0">
                          <a:solidFill>
                            <a:srgbClr val="232200"/>
                          </a:solidFill>
                          <a:latin typeface="Arial"/>
                          <a:cs typeface="Arial"/>
                        </a:rPr>
                        <a:t>data and </a:t>
                      </a:r>
                      <a:r>
                        <a:rPr sz="1200" spc="-5" dirty="0">
                          <a:solidFill>
                            <a:srgbClr val="232200"/>
                          </a:solidFill>
                          <a:latin typeface="Arial"/>
                          <a:cs typeface="Arial"/>
                        </a:rPr>
                        <a:t>trends </a:t>
                      </a:r>
                      <a:r>
                        <a:rPr sz="1200" spc="-320" dirty="0">
                          <a:solidFill>
                            <a:srgbClr val="232200"/>
                          </a:solidFill>
                          <a:latin typeface="Arial"/>
                          <a:cs typeface="Arial"/>
                        </a:rPr>
                        <a:t> </a:t>
                      </a:r>
                      <a:r>
                        <a:rPr sz="1200" dirty="0">
                          <a:solidFill>
                            <a:srgbClr val="232200"/>
                          </a:solidFill>
                          <a:latin typeface="Arial"/>
                          <a:cs typeface="Arial"/>
                        </a:rPr>
                        <a:t>18 months after the first </a:t>
                      </a:r>
                      <a:r>
                        <a:rPr sz="1200" spc="-5" dirty="0">
                          <a:solidFill>
                            <a:srgbClr val="232200"/>
                          </a:solidFill>
                          <a:latin typeface="Arial"/>
                          <a:cs typeface="Arial"/>
                        </a:rPr>
                        <a:t>report is received </a:t>
                      </a:r>
                      <a:r>
                        <a:rPr sz="1200" dirty="0">
                          <a:solidFill>
                            <a:srgbClr val="232200"/>
                          </a:solidFill>
                          <a:latin typeface="Arial"/>
                          <a:cs typeface="Arial"/>
                        </a:rPr>
                        <a:t>and </a:t>
                      </a:r>
                      <a:r>
                        <a:rPr sz="1200" spc="-5" dirty="0">
                          <a:solidFill>
                            <a:srgbClr val="232200"/>
                          </a:solidFill>
                          <a:latin typeface="Arial"/>
                          <a:cs typeface="Arial"/>
                        </a:rPr>
                        <a:t>bi-annually </a:t>
                      </a:r>
                      <a:r>
                        <a:rPr sz="1200" spc="-10" dirty="0">
                          <a:solidFill>
                            <a:srgbClr val="232200"/>
                          </a:solidFill>
                          <a:latin typeface="Arial"/>
                          <a:cs typeface="Arial"/>
                        </a:rPr>
                        <a:t>thereafter. </a:t>
                      </a:r>
                      <a:r>
                        <a:rPr sz="1200" spc="-5" dirty="0">
                          <a:solidFill>
                            <a:srgbClr val="232200"/>
                          </a:solidFill>
                          <a:latin typeface="Arial"/>
                          <a:cs typeface="Arial"/>
                        </a:rPr>
                        <a:t>No confidential </a:t>
                      </a:r>
                      <a:r>
                        <a:rPr sz="1200" dirty="0">
                          <a:solidFill>
                            <a:srgbClr val="232200"/>
                          </a:solidFill>
                          <a:latin typeface="Arial"/>
                          <a:cs typeface="Arial"/>
                        </a:rPr>
                        <a:t>or </a:t>
                      </a:r>
                      <a:r>
                        <a:rPr sz="1200" spc="-5" dirty="0">
                          <a:solidFill>
                            <a:srgbClr val="232200"/>
                          </a:solidFill>
                          <a:latin typeface="Arial"/>
                          <a:cs typeface="Arial"/>
                        </a:rPr>
                        <a:t>trade secret </a:t>
                      </a:r>
                      <a:r>
                        <a:rPr sz="1200" dirty="0">
                          <a:solidFill>
                            <a:srgbClr val="232200"/>
                          </a:solidFill>
                          <a:latin typeface="Arial"/>
                          <a:cs typeface="Arial"/>
                        </a:rPr>
                        <a:t> </a:t>
                      </a:r>
                      <a:r>
                        <a:rPr sz="1200" spc="-5" dirty="0">
                          <a:solidFill>
                            <a:srgbClr val="232200"/>
                          </a:solidFill>
                          <a:latin typeface="Arial"/>
                          <a:cs typeface="Arial"/>
                        </a:rPr>
                        <a:t>information</a:t>
                      </a:r>
                      <a:r>
                        <a:rPr sz="1200" spc="-30" dirty="0">
                          <a:solidFill>
                            <a:srgbClr val="232200"/>
                          </a:solidFill>
                          <a:latin typeface="Arial"/>
                          <a:cs typeface="Arial"/>
                        </a:rPr>
                        <a:t> </a:t>
                      </a:r>
                      <a:r>
                        <a:rPr sz="1200" dirty="0">
                          <a:solidFill>
                            <a:srgbClr val="232200"/>
                          </a:solidFill>
                          <a:latin typeface="Arial"/>
                          <a:cs typeface="Arial"/>
                        </a:rPr>
                        <a:t>submitted</a:t>
                      </a:r>
                      <a:r>
                        <a:rPr sz="1200" spc="-45" dirty="0">
                          <a:solidFill>
                            <a:srgbClr val="232200"/>
                          </a:solidFill>
                          <a:latin typeface="Arial"/>
                          <a:cs typeface="Arial"/>
                        </a:rPr>
                        <a:t> </a:t>
                      </a:r>
                      <a:r>
                        <a:rPr sz="1200" dirty="0">
                          <a:solidFill>
                            <a:srgbClr val="232200"/>
                          </a:solidFill>
                          <a:latin typeface="Arial"/>
                          <a:cs typeface="Arial"/>
                        </a:rPr>
                        <a:t>by </a:t>
                      </a:r>
                      <a:r>
                        <a:rPr sz="1200" spc="-5" dirty="0">
                          <a:solidFill>
                            <a:srgbClr val="232200"/>
                          </a:solidFill>
                          <a:latin typeface="Arial"/>
                          <a:cs typeface="Arial"/>
                        </a:rPr>
                        <a:t>health plans</a:t>
                      </a:r>
                      <a:r>
                        <a:rPr sz="1200" spc="-35" dirty="0">
                          <a:solidFill>
                            <a:srgbClr val="232200"/>
                          </a:solidFill>
                          <a:latin typeface="Arial"/>
                          <a:cs typeface="Arial"/>
                        </a:rPr>
                        <a:t> </a:t>
                      </a:r>
                      <a:r>
                        <a:rPr sz="1200" spc="-10" dirty="0">
                          <a:solidFill>
                            <a:srgbClr val="232200"/>
                          </a:solidFill>
                          <a:latin typeface="Arial"/>
                          <a:cs typeface="Arial"/>
                        </a:rPr>
                        <a:t>will</a:t>
                      </a:r>
                      <a:r>
                        <a:rPr sz="1200" spc="10" dirty="0">
                          <a:solidFill>
                            <a:srgbClr val="232200"/>
                          </a:solidFill>
                          <a:latin typeface="Arial"/>
                          <a:cs typeface="Arial"/>
                        </a:rPr>
                        <a:t> </a:t>
                      </a:r>
                      <a:r>
                        <a:rPr sz="1200" dirty="0">
                          <a:solidFill>
                            <a:srgbClr val="232200"/>
                          </a:solidFill>
                          <a:latin typeface="Arial"/>
                          <a:cs typeface="Arial"/>
                        </a:rPr>
                        <a:t>be</a:t>
                      </a:r>
                      <a:r>
                        <a:rPr sz="1200" spc="-15" dirty="0">
                          <a:solidFill>
                            <a:srgbClr val="232200"/>
                          </a:solidFill>
                          <a:latin typeface="Arial"/>
                          <a:cs typeface="Arial"/>
                        </a:rPr>
                        <a:t> </a:t>
                      </a:r>
                      <a:r>
                        <a:rPr sz="1200" spc="-5" dirty="0">
                          <a:solidFill>
                            <a:srgbClr val="232200"/>
                          </a:solidFill>
                          <a:latin typeface="Arial"/>
                          <a:cs typeface="Arial"/>
                        </a:rPr>
                        <a:t>included</a:t>
                      </a:r>
                      <a:r>
                        <a:rPr sz="1200" spc="-45" dirty="0">
                          <a:solidFill>
                            <a:srgbClr val="232200"/>
                          </a:solidFill>
                          <a:latin typeface="Arial"/>
                          <a:cs typeface="Arial"/>
                        </a:rPr>
                        <a:t> </a:t>
                      </a:r>
                      <a:r>
                        <a:rPr sz="1200" spc="-5" dirty="0">
                          <a:solidFill>
                            <a:srgbClr val="232200"/>
                          </a:solidFill>
                          <a:latin typeface="Arial"/>
                          <a:cs typeface="Arial"/>
                        </a:rPr>
                        <a:t>in these</a:t>
                      </a:r>
                      <a:r>
                        <a:rPr sz="1200" spc="-20" dirty="0">
                          <a:solidFill>
                            <a:srgbClr val="232200"/>
                          </a:solidFill>
                          <a:latin typeface="Arial"/>
                          <a:cs typeface="Arial"/>
                        </a:rPr>
                        <a:t> </a:t>
                      </a:r>
                      <a:r>
                        <a:rPr sz="1200" spc="-5" dirty="0">
                          <a:solidFill>
                            <a:srgbClr val="232200"/>
                          </a:solidFill>
                          <a:latin typeface="Arial"/>
                          <a:cs typeface="Arial"/>
                        </a:rPr>
                        <a:t>reports.</a:t>
                      </a:r>
                      <a:endParaRPr sz="1200" dirty="0">
                        <a:latin typeface="Arial"/>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3"/>
                  </a:ext>
                </a:extLst>
              </a:tr>
              <a:tr h="640080">
                <a:tc>
                  <a:txBody>
                    <a:bodyPr/>
                    <a:lstStyle/>
                    <a:p>
                      <a:pPr marL="90805" marR="817244">
                        <a:lnSpc>
                          <a:spcPct val="100000"/>
                        </a:lnSpc>
                        <a:spcBef>
                          <a:spcPts val="310"/>
                        </a:spcBef>
                      </a:pPr>
                      <a:r>
                        <a:rPr lang="en-US" sz="1800" b="1" spc="-5" dirty="0" smtClean="0">
                          <a:solidFill>
                            <a:srgbClr val="232200"/>
                          </a:solidFill>
                          <a:latin typeface="Arial"/>
                          <a:cs typeface="Arial"/>
                        </a:rPr>
                        <a:t>PAI</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464820">
                        <a:lnSpc>
                          <a:spcPct val="100000"/>
                        </a:lnSpc>
                        <a:spcBef>
                          <a:spcPts val="310"/>
                        </a:spcBef>
                      </a:pPr>
                      <a:r>
                        <a:rPr lang="en-US" sz="1800" spc="-10" dirty="0" smtClean="0">
                          <a:solidFill>
                            <a:srgbClr val="232200"/>
                          </a:solidFill>
                          <a:latin typeface="Arial"/>
                          <a:cs typeface="Arial"/>
                        </a:rPr>
                        <a:t>PAI </a:t>
                      </a:r>
                      <a:r>
                        <a:rPr lang="en-US" sz="1800" spc="-5" dirty="0" smtClean="0">
                          <a:solidFill>
                            <a:srgbClr val="232200"/>
                          </a:solidFill>
                          <a:latin typeface="Arial"/>
                          <a:cs typeface="Arial"/>
                        </a:rPr>
                        <a:t>is</a:t>
                      </a:r>
                      <a:r>
                        <a:rPr lang="en-US" sz="1800" spc="15" dirty="0" smtClean="0">
                          <a:solidFill>
                            <a:srgbClr val="232200"/>
                          </a:solidFill>
                          <a:latin typeface="Arial"/>
                          <a:cs typeface="Arial"/>
                        </a:rPr>
                        <a:t> in </a:t>
                      </a:r>
                      <a:r>
                        <a:rPr lang="en-US" sz="1800" spc="15" baseline="0" dirty="0" smtClean="0">
                          <a:solidFill>
                            <a:srgbClr val="232200"/>
                          </a:solidFill>
                          <a:latin typeface="Arial"/>
                          <a:cs typeface="Arial"/>
                        </a:rPr>
                        <a:t>the “</a:t>
                      </a:r>
                      <a:r>
                        <a:rPr lang="en-US" sz="1800" spc="5" dirty="0" smtClean="0">
                          <a:solidFill>
                            <a:srgbClr val="232200"/>
                          </a:solidFill>
                          <a:latin typeface="Arial"/>
                          <a:cs typeface="Arial"/>
                        </a:rPr>
                        <a:t>p</a:t>
                      </a:r>
                      <a:r>
                        <a:rPr lang="en-US" sz="1800" spc="5" baseline="0" dirty="0" smtClean="0">
                          <a:solidFill>
                            <a:srgbClr val="232200"/>
                          </a:solidFill>
                          <a:latin typeface="Arial"/>
                          <a:cs typeface="Arial"/>
                        </a:rPr>
                        <a:t>roject implementation” phase of compliance necessary to identify &amp; implement processes needed for our customers to </a:t>
                      </a:r>
                      <a:r>
                        <a:rPr lang="en-US" sz="1800" spc="-5" dirty="0" smtClean="0">
                          <a:solidFill>
                            <a:srgbClr val="232200"/>
                          </a:solidFill>
                          <a:latin typeface="Arial"/>
                          <a:cs typeface="Arial"/>
                        </a:rPr>
                        <a:t>meet</a:t>
                      </a:r>
                      <a:r>
                        <a:rPr lang="en-US" sz="1800" dirty="0" smtClean="0">
                          <a:solidFill>
                            <a:srgbClr val="232200"/>
                          </a:solidFill>
                          <a:latin typeface="Arial"/>
                          <a:cs typeface="Arial"/>
                        </a:rPr>
                        <a:t> </a:t>
                      </a:r>
                      <a:r>
                        <a:rPr lang="en-US" sz="1800" spc="-5" dirty="0" smtClean="0">
                          <a:solidFill>
                            <a:srgbClr val="232200"/>
                          </a:solidFill>
                          <a:latin typeface="Arial"/>
                          <a:cs typeface="Arial"/>
                        </a:rPr>
                        <a:t>the </a:t>
                      </a:r>
                      <a:r>
                        <a:rPr lang="en-US" sz="1800" spc="-10" dirty="0" smtClean="0">
                          <a:solidFill>
                            <a:srgbClr val="232200"/>
                          </a:solidFill>
                          <a:latin typeface="Arial"/>
                          <a:cs typeface="Arial"/>
                        </a:rPr>
                        <a:t>requirements</a:t>
                      </a:r>
                      <a:r>
                        <a:rPr lang="en-US" sz="1800" spc="25" dirty="0" smtClean="0">
                          <a:solidFill>
                            <a:srgbClr val="232200"/>
                          </a:solidFill>
                          <a:latin typeface="Arial"/>
                          <a:cs typeface="Arial"/>
                        </a:rPr>
                        <a:t> </a:t>
                      </a:r>
                      <a:r>
                        <a:rPr lang="en-US" sz="1800" spc="-5" dirty="0" smtClean="0">
                          <a:solidFill>
                            <a:srgbClr val="232200"/>
                          </a:solidFill>
                          <a:latin typeface="Arial"/>
                          <a:cs typeface="Arial"/>
                        </a:rPr>
                        <a:t>of this</a:t>
                      </a:r>
                      <a:r>
                        <a:rPr lang="en-US" sz="1800" dirty="0" smtClean="0">
                          <a:solidFill>
                            <a:srgbClr val="232200"/>
                          </a:solidFill>
                          <a:latin typeface="Arial"/>
                          <a:cs typeface="Arial"/>
                        </a:rPr>
                        <a:t> provision.</a:t>
                      </a:r>
                      <a:endParaRPr lang="en-US"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9" y="548132"/>
            <a:ext cx="4666615" cy="513715"/>
          </a:xfrm>
          <a:prstGeom prst="rect">
            <a:avLst/>
          </a:prstGeom>
        </p:spPr>
        <p:txBody>
          <a:bodyPr vert="horz" wrap="square" lIns="0" tIns="13335" rIns="0" bIns="0" rtlCol="0">
            <a:spAutoFit/>
          </a:bodyPr>
          <a:lstStyle/>
          <a:p>
            <a:pPr marL="12700">
              <a:lnSpc>
                <a:spcPct val="100000"/>
              </a:lnSpc>
              <a:spcBef>
                <a:spcPts val="105"/>
              </a:spcBef>
            </a:pPr>
            <a:r>
              <a:rPr sz="3200" spc="-5" dirty="0">
                <a:solidFill>
                  <a:srgbClr val="002C6C"/>
                </a:solidFill>
              </a:rPr>
              <a:t>Price</a:t>
            </a:r>
            <a:r>
              <a:rPr sz="3200" spc="-40" dirty="0">
                <a:solidFill>
                  <a:srgbClr val="002C6C"/>
                </a:solidFill>
              </a:rPr>
              <a:t> </a:t>
            </a:r>
            <a:r>
              <a:rPr sz="3200" spc="-5" dirty="0">
                <a:solidFill>
                  <a:srgbClr val="002C6C"/>
                </a:solidFill>
              </a:rPr>
              <a:t>Comparison</a:t>
            </a:r>
            <a:r>
              <a:rPr sz="3200" spc="-60" dirty="0">
                <a:solidFill>
                  <a:srgbClr val="002C6C"/>
                </a:solidFill>
              </a:rPr>
              <a:t> </a:t>
            </a:r>
            <a:r>
              <a:rPr sz="3200" spc="-50" dirty="0" smtClean="0">
                <a:solidFill>
                  <a:srgbClr val="002C6C"/>
                </a:solidFill>
              </a:rPr>
              <a:t>Tool</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2860878471"/>
              </p:ext>
            </p:extLst>
          </p:nvPr>
        </p:nvGraphicFramePr>
        <p:xfrm>
          <a:off x="725168" y="1540770"/>
          <a:ext cx="10234295" cy="4509770"/>
        </p:xfrm>
        <a:graphic>
          <a:graphicData uri="http://schemas.openxmlformats.org/drawingml/2006/table">
            <a:tbl>
              <a:tblPr firstRow="1" bandRow="1">
                <a:tableStyleId>{2D5ABB26-0587-4C30-8999-92F81FD0307C}</a:tableStyleId>
              </a:tblPr>
              <a:tblGrid>
                <a:gridCol w="2743200">
                  <a:extLst>
                    <a:ext uri="{9D8B030D-6E8A-4147-A177-3AD203B41FA5}">
                      <a16:colId xmlns:a16="http://schemas.microsoft.com/office/drawing/2014/main" val="20000"/>
                    </a:ext>
                  </a:extLst>
                </a:gridCol>
                <a:gridCol w="7491095">
                  <a:extLst>
                    <a:ext uri="{9D8B030D-6E8A-4147-A177-3AD203B41FA5}">
                      <a16:colId xmlns:a16="http://schemas.microsoft.com/office/drawing/2014/main" val="20001"/>
                    </a:ext>
                  </a:extLst>
                </a:gridCol>
              </a:tblGrid>
              <a:tr h="640080">
                <a:tc>
                  <a:txBody>
                    <a:bodyPr/>
                    <a:lstStyle/>
                    <a:p>
                      <a:pPr marL="90805">
                        <a:lnSpc>
                          <a:spcPct val="100000"/>
                        </a:lnSpc>
                        <a:spcBef>
                          <a:spcPts val="310"/>
                        </a:spcBef>
                      </a:pPr>
                      <a:r>
                        <a:rPr sz="1800" b="1" spc="-5" dirty="0">
                          <a:solidFill>
                            <a:srgbClr val="232200"/>
                          </a:solidFill>
                          <a:latin typeface="Arial"/>
                          <a:cs typeface="Arial"/>
                        </a:rPr>
                        <a:t>Original</a:t>
                      </a:r>
                      <a:r>
                        <a:rPr sz="1800" b="1" spc="-35" dirty="0">
                          <a:solidFill>
                            <a:srgbClr val="232200"/>
                          </a:solidFill>
                          <a:latin typeface="Arial"/>
                          <a:cs typeface="Arial"/>
                        </a:rPr>
                        <a:t> </a:t>
                      </a:r>
                      <a:r>
                        <a:rPr sz="1800" b="1" spc="-10" dirty="0">
                          <a:solidFill>
                            <a:srgbClr val="232200"/>
                          </a:solidFill>
                          <a:latin typeface="Arial"/>
                          <a:cs typeface="Arial"/>
                        </a:rPr>
                        <a:t>Effective</a:t>
                      </a:r>
                      <a:r>
                        <a:rPr sz="1800" b="1" spc="25"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a:lnSpc>
                          <a:spcPct val="100000"/>
                        </a:lnSpc>
                        <a:spcBef>
                          <a:spcPts val="310"/>
                        </a:spcBef>
                      </a:pPr>
                      <a:r>
                        <a:rPr sz="1800" spc="-5" dirty="0">
                          <a:solidFill>
                            <a:srgbClr val="232200"/>
                          </a:solidFill>
                          <a:latin typeface="Arial"/>
                          <a:cs typeface="Arial"/>
                        </a:rPr>
                        <a:t>Plan</a:t>
                      </a:r>
                      <a:r>
                        <a:rPr sz="1800" dirty="0">
                          <a:solidFill>
                            <a:srgbClr val="232200"/>
                          </a:solidFill>
                          <a:latin typeface="Arial"/>
                          <a:cs typeface="Arial"/>
                        </a:rPr>
                        <a:t> </a:t>
                      </a:r>
                      <a:r>
                        <a:rPr sz="1800" spc="-5" dirty="0">
                          <a:solidFill>
                            <a:srgbClr val="232200"/>
                          </a:solidFill>
                          <a:latin typeface="Arial"/>
                          <a:cs typeface="Arial"/>
                        </a:rPr>
                        <a:t>or policy</a:t>
                      </a:r>
                      <a:r>
                        <a:rPr sz="1800" spc="10" dirty="0">
                          <a:solidFill>
                            <a:srgbClr val="232200"/>
                          </a:solidFill>
                          <a:latin typeface="Arial"/>
                          <a:cs typeface="Arial"/>
                        </a:rPr>
                        <a:t> </a:t>
                      </a:r>
                      <a:r>
                        <a:rPr sz="1800" spc="-10" dirty="0">
                          <a:solidFill>
                            <a:srgbClr val="232200"/>
                          </a:solidFill>
                          <a:latin typeface="Arial"/>
                          <a:cs typeface="Arial"/>
                        </a:rPr>
                        <a:t>years</a:t>
                      </a:r>
                      <a:r>
                        <a:rPr sz="1800" spc="25" dirty="0">
                          <a:solidFill>
                            <a:srgbClr val="232200"/>
                          </a:solidFill>
                          <a:latin typeface="Arial"/>
                          <a:cs typeface="Arial"/>
                        </a:rPr>
                        <a:t> </a:t>
                      </a:r>
                      <a:r>
                        <a:rPr sz="1800" spc="-10" dirty="0">
                          <a:solidFill>
                            <a:srgbClr val="232200"/>
                          </a:solidFill>
                          <a:latin typeface="Arial"/>
                          <a:cs typeface="Arial"/>
                        </a:rPr>
                        <a:t>beginning</a:t>
                      </a:r>
                      <a:r>
                        <a:rPr sz="1800" spc="25" dirty="0">
                          <a:solidFill>
                            <a:srgbClr val="232200"/>
                          </a:solidFill>
                          <a:latin typeface="Arial"/>
                          <a:cs typeface="Arial"/>
                        </a:rPr>
                        <a:t> </a:t>
                      </a:r>
                      <a:r>
                        <a:rPr sz="1800" spc="-5" dirty="0">
                          <a:solidFill>
                            <a:srgbClr val="232200"/>
                          </a:solidFill>
                          <a:latin typeface="Arial"/>
                          <a:cs typeface="Arial"/>
                        </a:rPr>
                        <a:t>on</a:t>
                      </a:r>
                      <a:r>
                        <a:rPr sz="1800" spc="-10" dirty="0">
                          <a:solidFill>
                            <a:srgbClr val="232200"/>
                          </a:solidFill>
                          <a:latin typeface="Arial"/>
                          <a:cs typeface="Arial"/>
                        </a:rPr>
                        <a:t> </a:t>
                      </a:r>
                      <a:r>
                        <a:rPr sz="1800" spc="-5" dirty="0">
                          <a:solidFill>
                            <a:srgbClr val="232200"/>
                          </a:solidFill>
                          <a:latin typeface="Arial"/>
                          <a:cs typeface="Arial"/>
                        </a:rPr>
                        <a:t>or after</a:t>
                      </a:r>
                      <a:r>
                        <a:rPr sz="1800" dirty="0">
                          <a:solidFill>
                            <a:srgbClr val="232200"/>
                          </a:solidFill>
                          <a:latin typeface="Arial"/>
                          <a:cs typeface="Arial"/>
                        </a:rPr>
                        <a:t> </a:t>
                      </a:r>
                      <a:r>
                        <a:rPr sz="1800" spc="-10" dirty="0">
                          <a:solidFill>
                            <a:srgbClr val="232200"/>
                          </a:solidFill>
                          <a:latin typeface="Arial"/>
                          <a:cs typeface="Arial"/>
                        </a:rPr>
                        <a:t>January</a:t>
                      </a:r>
                      <a:r>
                        <a:rPr sz="1800" spc="10" dirty="0">
                          <a:solidFill>
                            <a:srgbClr val="232200"/>
                          </a:solidFill>
                          <a:latin typeface="Arial"/>
                          <a:cs typeface="Arial"/>
                        </a:rPr>
                        <a:t> </a:t>
                      </a:r>
                      <a:r>
                        <a:rPr sz="1800" spc="-5" dirty="0">
                          <a:solidFill>
                            <a:srgbClr val="232200"/>
                          </a:solidFill>
                          <a:latin typeface="Arial"/>
                          <a:cs typeface="Arial"/>
                        </a:rPr>
                        <a:t>1,</a:t>
                      </a:r>
                      <a:r>
                        <a:rPr sz="1800" spc="-10" dirty="0">
                          <a:solidFill>
                            <a:srgbClr val="232200"/>
                          </a:solidFill>
                          <a:latin typeface="Arial"/>
                          <a:cs typeface="Arial"/>
                        </a:rPr>
                        <a:t> 2022.</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0"/>
                  </a:ext>
                </a:extLst>
              </a:tr>
              <a:tr h="639445">
                <a:tc>
                  <a:txBody>
                    <a:bodyPr/>
                    <a:lstStyle/>
                    <a:p>
                      <a:pPr marL="90805">
                        <a:lnSpc>
                          <a:spcPct val="100000"/>
                        </a:lnSpc>
                        <a:spcBef>
                          <a:spcPts val="310"/>
                        </a:spcBef>
                      </a:pPr>
                      <a:r>
                        <a:rPr sz="1800" b="1" spc="-5" dirty="0">
                          <a:solidFill>
                            <a:srgbClr val="232200"/>
                          </a:solidFill>
                          <a:latin typeface="Arial"/>
                          <a:cs typeface="Arial"/>
                        </a:rPr>
                        <a:t>New</a:t>
                      </a:r>
                      <a:r>
                        <a:rPr sz="1800" b="1" spc="-20" dirty="0">
                          <a:solidFill>
                            <a:srgbClr val="232200"/>
                          </a:solidFill>
                          <a:latin typeface="Arial"/>
                          <a:cs typeface="Arial"/>
                        </a:rPr>
                        <a:t> </a:t>
                      </a:r>
                      <a:r>
                        <a:rPr sz="1800" b="1" spc="-10" dirty="0">
                          <a:solidFill>
                            <a:srgbClr val="232200"/>
                          </a:solidFill>
                          <a:latin typeface="Arial"/>
                          <a:cs typeface="Arial"/>
                        </a:rPr>
                        <a:t>Effective</a:t>
                      </a:r>
                      <a:r>
                        <a:rPr sz="1800" b="1" spc="20"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a:lnSpc>
                          <a:spcPct val="100000"/>
                        </a:lnSpc>
                        <a:spcBef>
                          <a:spcPts val="310"/>
                        </a:spcBef>
                      </a:pPr>
                      <a:r>
                        <a:rPr sz="1800" spc="-5" dirty="0">
                          <a:solidFill>
                            <a:srgbClr val="232200"/>
                          </a:solidFill>
                          <a:latin typeface="Arial"/>
                          <a:cs typeface="Arial"/>
                        </a:rPr>
                        <a:t>No</a:t>
                      </a:r>
                      <a:r>
                        <a:rPr sz="1800" spc="-50" dirty="0">
                          <a:solidFill>
                            <a:srgbClr val="232200"/>
                          </a:solidFill>
                          <a:latin typeface="Arial"/>
                          <a:cs typeface="Arial"/>
                        </a:rPr>
                        <a:t> </a:t>
                      </a:r>
                      <a:r>
                        <a:rPr sz="1800" spc="-10" dirty="0">
                          <a:solidFill>
                            <a:srgbClr val="232200"/>
                          </a:solidFill>
                          <a:latin typeface="Arial"/>
                          <a:cs typeface="Arial"/>
                        </a:rPr>
                        <a:t>Change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1"/>
                  </a:ext>
                </a:extLst>
              </a:tr>
              <a:tr h="1188720">
                <a:tc>
                  <a:txBody>
                    <a:bodyPr/>
                    <a:lstStyle/>
                    <a:p>
                      <a:pPr marL="90805">
                        <a:lnSpc>
                          <a:spcPct val="100000"/>
                        </a:lnSpc>
                        <a:spcBef>
                          <a:spcPts val="310"/>
                        </a:spcBef>
                      </a:pPr>
                      <a:r>
                        <a:rPr sz="1800" b="1" spc="-5" dirty="0">
                          <a:solidFill>
                            <a:srgbClr val="232200"/>
                          </a:solidFill>
                          <a:latin typeface="Arial"/>
                          <a:cs typeface="Arial"/>
                        </a:rPr>
                        <a:t>Rulemaking</a:t>
                      </a:r>
                      <a:r>
                        <a:rPr sz="1800" b="1" spc="-30" dirty="0">
                          <a:solidFill>
                            <a:srgbClr val="232200"/>
                          </a:solidFill>
                          <a:latin typeface="Arial"/>
                          <a:cs typeface="Arial"/>
                        </a:rPr>
                        <a:t> </a:t>
                      </a:r>
                      <a:r>
                        <a:rPr sz="1800" b="1" spc="-5" dirty="0">
                          <a:solidFill>
                            <a:srgbClr val="232200"/>
                          </a:solidFill>
                          <a:latin typeface="Arial"/>
                          <a:cs typeface="Arial"/>
                        </a:rPr>
                        <a:t>Status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540385">
                        <a:lnSpc>
                          <a:spcPct val="100000"/>
                        </a:lnSpc>
                        <a:spcBef>
                          <a:spcPts val="310"/>
                        </a:spcBef>
                      </a:pPr>
                      <a:r>
                        <a:rPr sz="1800" dirty="0">
                          <a:solidFill>
                            <a:srgbClr val="232200"/>
                          </a:solidFill>
                          <a:latin typeface="Arial"/>
                          <a:cs typeface="Arial"/>
                        </a:rPr>
                        <a:t>The </a:t>
                      </a:r>
                      <a:r>
                        <a:rPr sz="1800" spc="-10" dirty="0">
                          <a:solidFill>
                            <a:srgbClr val="232200"/>
                          </a:solidFill>
                          <a:latin typeface="Arial"/>
                          <a:cs typeface="Arial"/>
                        </a:rPr>
                        <a:t>Tri-Agencies </a:t>
                      </a:r>
                      <a:r>
                        <a:rPr sz="1800" u="sng" spc="-25" dirty="0">
                          <a:solidFill>
                            <a:srgbClr val="0562C1"/>
                          </a:solidFill>
                          <a:uFill>
                            <a:solidFill>
                              <a:srgbClr val="0562C1"/>
                            </a:solidFill>
                          </a:uFill>
                          <a:latin typeface="Arial"/>
                          <a:cs typeface="Arial"/>
                          <a:hlinkClick r:id="rId2"/>
                        </a:rPr>
                        <a:t>FAQs</a:t>
                      </a:r>
                      <a:r>
                        <a:rPr sz="1800" spc="-25" dirty="0">
                          <a:solidFill>
                            <a:srgbClr val="0562C1"/>
                          </a:solidFill>
                          <a:latin typeface="Arial"/>
                          <a:cs typeface="Arial"/>
                          <a:hlinkClick r:id="rId2"/>
                        </a:rPr>
                        <a:t> </a:t>
                      </a:r>
                      <a:r>
                        <a:rPr sz="1800" spc="-5" dirty="0">
                          <a:solidFill>
                            <a:srgbClr val="232200"/>
                          </a:solidFill>
                          <a:latin typeface="Arial"/>
                          <a:cs typeface="Arial"/>
                        </a:rPr>
                        <a:t>issued on </a:t>
                      </a:r>
                      <a:r>
                        <a:rPr sz="1800" spc="-10" dirty="0">
                          <a:solidFill>
                            <a:srgbClr val="232200"/>
                          </a:solidFill>
                          <a:latin typeface="Arial"/>
                          <a:cs typeface="Arial"/>
                        </a:rPr>
                        <a:t>August 20, 2021 </a:t>
                      </a:r>
                      <a:r>
                        <a:rPr sz="1800" spc="-5" dirty="0">
                          <a:solidFill>
                            <a:srgbClr val="232200"/>
                          </a:solidFill>
                          <a:latin typeface="Arial"/>
                          <a:cs typeface="Arial"/>
                        </a:rPr>
                        <a:t>state </a:t>
                      </a:r>
                      <a:r>
                        <a:rPr sz="1800" spc="-10" dirty="0">
                          <a:solidFill>
                            <a:srgbClr val="232200"/>
                          </a:solidFill>
                          <a:latin typeface="Arial"/>
                          <a:cs typeface="Arial"/>
                        </a:rPr>
                        <a:t>that </a:t>
                      </a:r>
                      <a:r>
                        <a:rPr sz="1800" spc="-5" dirty="0">
                          <a:solidFill>
                            <a:srgbClr val="232200"/>
                          </a:solidFill>
                          <a:latin typeface="Arial"/>
                          <a:cs typeface="Arial"/>
                        </a:rPr>
                        <a:t> </a:t>
                      </a:r>
                      <a:r>
                        <a:rPr sz="1800" spc="-10" dirty="0">
                          <a:solidFill>
                            <a:srgbClr val="232200"/>
                          </a:solidFill>
                          <a:latin typeface="Arial"/>
                          <a:cs typeface="Arial"/>
                        </a:rPr>
                        <a:t>enforcement</a:t>
                      </a:r>
                      <a:r>
                        <a:rPr sz="1800" spc="15" dirty="0">
                          <a:solidFill>
                            <a:srgbClr val="232200"/>
                          </a:solidFill>
                          <a:latin typeface="Arial"/>
                          <a:cs typeface="Arial"/>
                        </a:rPr>
                        <a:t> </a:t>
                      </a:r>
                      <a:r>
                        <a:rPr sz="1800" spc="-5" dirty="0">
                          <a:solidFill>
                            <a:srgbClr val="232200"/>
                          </a:solidFill>
                          <a:latin typeface="Arial"/>
                          <a:cs typeface="Arial"/>
                        </a:rPr>
                        <a:t>of</a:t>
                      </a:r>
                      <a:r>
                        <a:rPr sz="1800" spc="5" dirty="0">
                          <a:solidFill>
                            <a:srgbClr val="232200"/>
                          </a:solidFill>
                          <a:latin typeface="Arial"/>
                          <a:cs typeface="Arial"/>
                        </a:rPr>
                        <a:t> </a:t>
                      </a:r>
                      <a:r>
                        <a:rPr sz="1800" spc="-5" dirty="0">
                          <a:solidFill>
                            <a:srgbClr val="232200"/>
                          </a:solidFill>
                          <a:latin typeface="Arial"/>
                          <a:cs typeface="Arial"/>
                        </a:rPr>
                        <a:t>this</a:t>
                      </a:r>
                      <a:r>
                        <a:rPr sz="1800" dirty="0">
                          <a:solidFill>
                            <a:srgbClr val="232200"/>
                          </a:solidFill>
                          <a:latin typeface="Arial"/>
                          <a:cs typeface="Arial"/>
                        </a:rPr>
                        <a:t> </a:t>
                      </a:r>
                      <a:r>
                        <a:rPr sz="1800" spc="-5" dirty="0">
                          <a:solidFill>
                            <a:srgbClr val="232200"/>
                          </a:solidFill>
                          <a:latin typeface="Arial"/>
                          <a:cs typeface="Arial"/>
                        </a:rPr>
                        <a:t>section</a:t>
                      </a:r>
                      <a:r>
                        <a:rPr sz="1800" dirty="0">
                          <a:solidFill>
                            <a:srgbClr val="232200"/>
                          </a:solidFill>
                          <a:latin typeface="Arial"/>
                          <a:cs typeface="Arial"/>
                        </a:rPr>
                        <a:t> </a:t>
                      </a:r>
                      <a:r>
                        <a:rPr sz="1800" spc="-5" dirty="0">
                          <a:solidFill>
                            <a:srgbClr val="232200"/>
                          </a:solidFill>
                          <a:latin typeface="Arial"/>
                          <a:cs typeface="Arial"/>
                        </a:rPr>
                        <a:t>is</a:t>
                      </a:r>
                      <a:r>
                        <a:rPr sz="1800" dirty="0">
                          <a:solidFill>
                            <a:srgbClr val="232200"/>
                          </a:solidFill>
                          <a:latin typeface="Arial"/>
                          <a:cs typeface="Arial"/>
                        </a:rPr>
                        <a:t> </a:t>
                      </a:r>
                      <a:r>
                        <a:rPr sz="1800" spc="-5" dirty="0">
                          <a:solidFill>
                            <a:srgbClr val="232200"/>
                          </a:solidFill>
                          <a:latin typeface="Arial"/>
                          <a:cs typeface="Arial"/>
                        </a:rPr>
                        <a:t>deferred</a:t>
                      </a:r>
                      <a:r>
                        <a:rPr sz="1800" spc="10" dirty="0">
                          <a:solidFill>
                            <a:srgbClr val="232200"/>
                          </a:solidFill>
                          <a:latin typeface="Arial"/>
                          <a:cs typeface="Arial"/>
                        </a:rPr>
                        <a:t> </a:t>
                      </a:r>
                      <a:r>
                        <a:rPr sz="1800" spc="-5" dirty="0">
                          <a:solidFill>
                            <a:srgbClr val="232200"/>
                          </a:solidFill>
                          <a:latin typeface="Arial"/>
                          <a:cs typeface="Arial"/>
                        </a:rPr>
                        <a:t>until</a:t>
                      </a:r>
                      <a:r>
                        <a:rPr sz="1800" spc="10" dirty="0">
                          <a:solidFill>
                            <a:srgbClr val="232200"/>
                          </a:solidFill>
                          <a:latin typeface="Arial"/>
                          <a:cs typeface="Arial"/>
                        </a:rPr>
                        <a:t> </a:t>
                      </a:r>
                      <a:r>
                        <a:rPr sz="1800" spc="-10" dirty="0">
                          <a:solidFill>
                            <a:srgbClr val="232200"/>
                          </a:solidFill>
                          <a:latin typeface="Arial"/>
                          <a:cs typeface="Arial"/>
                        </a:rPr>
                        <a:t>January</a:t>
                      </a:r>
                      <a:r>
                        <a:rPr sz="1800" spc="20" dirty="0">
                          <a:solidFill>
                            <a:srgbClr val="232200"/>
                          </a:solidFill>
                          <a:latin typeface="Arial"/>
                          <a:cs typeface="Arial"/>
                        </a:rPr>
                        <a:t> </a:t>
                      </a:r>
                      <a:r>
                        <a:rPr sz="1800" spc="-5" dirty="0">
                          <a:solidFill>
                            <a:srgbClr val="232200"/>
                          </a:solidFill>
                          <a:latin typeface="Arial"/>
                          <a:cs typeface="Arial"/>
                        </a:rPr>
                        <a:t>1,</a:t>
                      </a:r>
                      <a:r>
                        <a:rPr sz="1800" spc="5" dirty="0">
                          <a:solidFill>
                            <a:srgbClr val="232200"/>
                          </a:solidFill>
                          <a:latin typeface="Arial"/>
                          <a:cs typeface="Arial"/>
                        </a:rPr>
                        <a:t> </a:t>
                      </a:r>
                      <a:r>
                        <a:rPr sz="1800" spc="-10" dirty="0">
                          <a:solidFill>
                            <a:srgbClr val="232200"/>
                          </a:solidFill>
                          <a:latin typeface="Arial"/>
                          <a:cs typeface="Arial"/>
                        </a:rPr>
                        <a:t>2023</a:t>
                      </a:r>
                      <a:r>
                        <a:rPr sz="1800" spc="5" dirty="0">
                          <a:solidFill>
                            <a:srgbClr val="232200"/>
                          </a:solidFill>
                          <a:latin typeface="Arial"/>
                          <a:cs typeface="Arial"/>
                        </a:rPr>
                        <a:t> </a:t>
                      </a:r>
                      <a:r>
                        <a:rPr sz="1800" dirty="0">
                          <a:solidFill>
                            <a:srgbClr val="232200"/>
                          </a:solidFill>
                          <a:latin typeface="Arial"/>
                          <a:cs typeface="Arial"/>
                        </a:rPr>
                        <a:t>to</a:t>
                      </a:r>
                      <a:r>
                        <a:rPr sz="1800" spc="-15" dirty="0">
                          <a:solidFill>
                            <a:srgbClr val="232200"/>
                          </a:solidFill>
                          <a:latin typeface="Arial"/>
                          <a:cs typeface="Arial"/>
                        </a:rPr>
                        <a:t> </a:t>
                      </a:r>
                      <a:r>
                        <a:rPr sz="1800" spc="-10" dirty="0">
                          <a:solidFill>
                            <a:srgbClr val="232200"/>
                          </a:solidFill>
                          <a:latin typeface="Arial"/>
                          <a:cs typeface="Arial"/>
                        </a:rPr>
                        <a:t>align </a:t>
                      </a:r>
                      <a:r>
                        <a:rPr sz="1800" spc="-484" dirty="0">
                          <a:solidFill>
                            <a:srgbClr val="232200"/>
                          </a:solidFill>
                          <a:latin typeface="Arial"/>
                          <a:cs typeface="Arial"/>
                        </a:rPr>
                        <a:t> </a:t>
                      </a:r>
                      <a:r>
                        <a:rPr sz="1800" spc="-15" dirty="0">
                          <a:solidFill>
                            <a:srgbClr val="232200"/>
                          </a:solidFill>
                          <a:latin typeface="Arial"/>
                          <a:cs typeface="Arial"/>
                        </a:rPr>
                        <a:t>with</a:t>
                      </a:r>
                      <a:r>
                        <a:rPr sz="1800" spc="30" dirty="0">
                          <a:solidFill>
                            <a:srgbClr val="232200"/>
                          </a:solidFill>
                          <a:latin typeface="Arial"/>
                          <a:cs typeface="Arial"/>
                        </a:rPr>
                        <a:t> </a:t>
                      </a:r>
                      <a:r>
                        <a:rPr sz="1800" spc="-10" dirty="0">
                          <a:solidFill>
                            <a:srgbClr val="232200"/>
                          </a:solidFill>
                          <a:latin typeface="Arial"/>
                          <a:cs typeface="Arial"/>
                        </a:rPr>
                        <a:t>comparable</a:t>
                      </a:r>
                      <a:r>
                        <a:rPr sz="1800" spc="-5" dirty="0">
                          <a:solidFill>
                            <a:srgbClr val="232200"/>
                          </a:solidFill>
                          <a:latin typeface="Arial"/>
                          <a:cs typeface="Arial"/>
                        </a:rPr>
                        <a:t> </a:t>
                      </a:r>
                      <a:r>
                        <a:rPr sz="1800" spc="-15" dirty="0">
                          <a:solidFill>
                            <a:srgbClr val="232200"/>
                          </a:solidFill>
                          <a:latin typeface="Arial"/>
                          <a:cs typeface="Arial"/>
                        </a:rPr>
                        <a:t>Transparency</a:t>
                      </a:r>
                      <a:r>
                        <a:rPr sz="1800" spc="5" dirty="0">
                          <a:solidFill>
                            <a:srgbClr val="232200"/>
                          </a:solidFill>
                          <a:latin typeface="Arial"/>
                          <a:cs typeface="Arial"/>
                        </a:rPr>
                        <a:t> </a:t>
                      </a:r>
                      <a:r>
                        <a:rPr sz="1800" spc="-5" dirty="0">
                          <a:solidFill>
                            <a:srgbClr val="232200"/>
                          </a:solidFill>
                          <a:latin typeface="Arial"/>
                          <a:cs typeface="Arial"/>
                        </a:rPr>
                        <a:t>in</a:t>
                      </a:r>
                      <a:r>
                        <a:rPr sz="1800" spc="10" dirty="0">
                          <a:solidFill>
                            <a:srgbClr val="232200"/>
                          </a:solidFill>
                          <a:latin typeface="Arial"/>
                          <a:cs typeface="Arial"/>
                        </a:rPr>
                        <a:t> </a:t>
                      </a:r>
                      <a:r>
                        <a:rPr sz="1800" spc="-10" dirty="0">
                          <a:solidFill>
                            <a:srgbClr val="232200"/>
                          </a:solidFill>
                          <a:latin typeface="Arial"/>
                          <a:cs typeface="Arial"/>
                        </a:rPr>
                        <a:t>Coverage</a:t>
                      </a:r>
                      <a:r>
                        <a:rPr sz="1800" spc="15" dirty="0">
                          <a:solidFill>
                            <a:srgbClr val="232200"/>
                          </a:solidFill>
                          <a:latin typeface="Arial"/>
                          <a:cs typeface="Arial"/>
                        </a:rPr>
                        <a:t> </a:t>
                      </a:r>
                      <a:r>
                        <a:rPr sz="1800" spc="-5" dirty="0">
                          <a:solidFill>
                            <a:srgbClr val="232200"/>
                          </a:solidFill>
                          <a:latin typeface="Arial"/>
                          <a:cs typeface="Arial"/>
                        </a:rPr>
                        <a:t>requirements.</a:t>
                      </a:r>
                      <a:endParaRPr sz="1800" dirty="0">
                        <a:latin typeface="Arial"/>
                        <a:cs typeface="Arial"/>
                      </a:endParaRPr>
                    </a:p>
                    <a:p>
                      <a:pPr marL="90805">
                        <a:lnSpc>
                          <a:spcPct val="100000"/>
                        </a:lnSpc>
                      </a:pPr>
                      <a:r>
                        <a:rPr sz="1800" dirty="0">
                          <a:solidFill>
                            <a:srgbClr val="232200"/>
                          </a:solidFill>
                          <a:latin typeface="Arial"/>
                          <a:cs typeface="Arial"/>
                        </a:rPr>
                        <a:t>The</a:t>
                      </a:r>
                      <a:r>
                        <a:rPr sz="1800" spc="-20" dirty="0">
                          <a:solidFill>
                            <a:srgbClr val="232200"/>
                          </a:solidFill>
                          <a:latin typeface="Arial"/>
                          <a:cs typeface="Arial"/>
                        </a:rPr>
                        <a:t> </a:t>
                      </a:r>
                      <a:r>
                        <a:rPr sz="1800" spc="-25" dirty="0">
                          <a:solidFill>
                            <a:srgbClr val="232200"/>
                          </a:solidFill>
                          <a:latin typeface="Arial"/>
                          <a:cs typeface="Arial"/>
                        </a:rPr>
                        <a:t>FAQs</a:t>
                      </a:r>
                      <a:r>
                        <a:rPr sz="1800" spc="-15" dirty="0">
                          <a:solidFill>
                            <a:srgbClr val="232200"/>
                          </a:solidFill>
                          <a:latin typeface="Arial"/>
                          <a:cs typeface="Arial"/>
                        </a:rPr>
                        <a:t> </a:t>
                      </a:r>
                      <a:r>
                        <a:rPr sz="1800" spc="-5" dirty="0">
                          <a:solidFill>
                            <a:srgbClr val="232200"/>
                          </a:solidFill>
                          <a:latin typeface="Arial"/>
                          <a:cs typeface="Arial"/>
                        </a:rPr>
                        <a:t>also</a:t>
                      </a:r>
                      <a:r>
                        <a:rPr sz="1800" spc="-10" dirty="0">
                          <a:solidFill>
                            <a:srgbClr val="232200"/>
                          </a:solidFill>
                          <a:latin typeface="Arial"/>
                          <a:cs typeface="Arial"/>
                        </a:rPr>
                        <a:t> </a:t>
                      </a:r>
                      <a:r>
                        <a:rPr sz="1800" spc="-5" dirty="0">
                          <a:solidFill>
                            <a:srgbClr val="232200"/>
                          </a:solidFill>
                          <a:latin typeface="Arial"/>
                          <a:cs typeface="Arial"/>
                        </a:rPr>
                        <a:t>state</a:t>
                      </a:r>
                      <a:r>
                        <a:rPr sz="1800" spc="-10" dirty="0">
                          <a:solidFill>
                            <a:srgbClr val="232200"/>
                          </a:solidFill>
                          <a:latin typeface="Arial"/>
                          <a:cs typeface="Arial"/>
                        </a:rPr>
                        <a:t> guidance</a:t>
                      </a:r>
                      <a:r>
                        <a:rPr sz="1800" spc="15" dirty="0">
                          <a:solidFill>
                            <a:srgbClr val="232200"/>
                          </a:solidFill>
                          <a:latin typeface="Arial"/>
                          <a:cs typeface="Arial"/>
                        </a:rPr>
                        <a:t> </a:t>
                      </a:r>
                      <a:r>
                        <a:rPr sz="1800" spc="-5" dirty="0">
                          <a:solidFill>
                            <a:srgbClr val="232200"/>
                          </a:solidFill>
                          <a:latin typeface="Arial"/>
                          <a:cs typeface="Arial"/>
                        </a:rPr>
                        <a:t>is </a:t>
                      </a:r>
                      <a:r>
                        <a:rPr sz="1800" spc="-10" dirty="0">
                          <a:solidFill>
                            <a:srgbClr val="232200"/>
                          </a:solidFill>
                          <a:latin typeface="Arial"/>
                          <a:cs typeface="Arial"/>
                        </a:rPr>
                        <a:t>intended.</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2"/>
                  </a:ext>
                </a:extLst>
              </a:tr>
              <a:tr h="1402080">
                <a:tc>
                  <a:txBody>
                    <a:bodyPr/>
                    <a:lstStyle/>
                    <a:p>
                      <a:pPr marL="90805">
                        <a:lnSpc>
                          <a:spcPct val="100000"/>
                        </a:lnSpc>
                        <a:spcBef>
                          <a:spcPts val="310"/>
                        </a:spcBef>
                      </a:pPr>
                      <a:r>
                        <a:rPr sz="1800" b="1" spc="-5" dirty="0">
                          <a:solidFill>
                            <a:srgbClr val="232200"/>
                          </a:solidFill>
                          <a:latin typeface="Arial"/>
                          <a:cs typeface="Arial"/>
                        </a:rPr>
                        <a:t>Summary</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marR="193040">
                        <a:lnSpc>
                          <a:spcPct val="100000"/>
                        </a:lnSpc>
                        <a:spcBef>
                          <a:spcPts val="310"/>
                        </a:spcBef>
                      </a:pPr>
                      <a:r>
                        <a:rPr sz="1800" spc="-10" dirty="0">
                          <a:solidFill>
                            <a:srgbClr val="232200"/>
                          </a:solidFill>
                          <a:latin typeface="Arial"/>
                          <a:cs typeface="Arial"/>
                        </a:rPr>
                        <a:t>Requires</a:t>
                      </a:r>
                      <a:r>
                        <a:rPr sz="1800" spc="30" dirty="0">
                          <a:solidFill>
                            <a:srgbClr val="232200"/>
                          </a:solidFill>
                          <a:latin typeface="Arial"/>
                          <a:cs typeface="Arial"/>
                        </a:rPr>
                        <a:t> </a:t>
                      </a:r>
                      <a:r>
                        <a:rPr sz="1800" spc="-10" dirty="0">
                          <a:solidFill>
                            <a:srgbClr val="232200"/>
                          </a:solidFill>
                          <a:latin typeface="Arial"/>
                          <a:cs typeface="Arial"/>
                        </a:rPr>
                        <a:t>group</a:t>
                      </a:r>
                      <a:r>
                        <a:rPr sz="1800" spc="15" dirty="0">
                          <a:solidFill>
                            <a:srgbClr val="232200"/>
                          </a:solidFill>
                          <a:latin typeface="Arial"/>
                          <a:cs typeface="Arial"/>
                        </a:rPr>
                        <a:t> </a:t>
                      </a:r>
                      <a:r>
                        <a:rPr sz="1800" spc="-10" dirty="0">
                          <a:solidFill>
                            <a:srgbClr val="232200"/>
                          </a:solidFill>
                          <a:latin typeface="Arial"/>
                          <a:cs typeface="Arial"/>
                        </a:rPr>
                        <a:t>health</a:t>
                      </a:r>
                      <a:r>
                        <a:rPr sz="1800" spc="20" dirty="0">
                          <a:solidFill>
                            <a:srgbClr val="232200"/>
                          </a:solidFill>
                          <a:latin typeface="Arial"/>
                          <a:cs typeface="Arial"/>
                        </a:rPr>
                        <a:t> </a:t>
                      </a:r>
                      <a:r>
                        <a:rPr sz="1800" spc="-10" dirty="0">
                          <a:solidFill>
                            <a:srgbClr val="232200"/>
                          </a:solidFill>
                          <a:latin typeface="Arial"/>
                          <a:cs typeface="Arial"/>
                        </a:rPr>
                        <a:t>plans</a:t>
                      </a:r>
                      <a:r>
                        <a:rPr sz="1800" spc="20" dirty="0">
                          <a:solidFill>
                            <a:srgbClr val="232200"/>
                          </a:solidFill>
                          <a:latin typeface="Arial"/>
                          <a:cs typeface="Arial"/>
                        </a:rPr>
                        <a:t> </a:t>
                      </a:r>
                      <a:r>
                        <a:rPr sz="1800" spc="-10" dirty="0">
                          <a:solidFill>
                            <a:srgbClr val="232200"/>
                          </a:solidFill>
                          <a:latin typeface="Arial"/>
                          <a:cs typeface="Arial"/>
                        </a:rPr>
                        <a:t>and</a:t>
                      </a:r>
                      <a:r>
                        <a:rPr sz="1800" dirty="0">
                          <a:solidFill>
                            <a:srgbClr val="232200"/>
                          </a:solidFill>
                          <a:latin typeface="Arial"/>
                          <a:cs typeface="Arial"/>
                        </a:rPr>
                        <a:t> </a:t>
                      </a:r>
                      <a:r>
                        <a:rPr sz="1800" spc="-10" dirty="0">
                          <a:solidFill>
                            <a:srgbClr val="232200"/>
                          </a:solidFill>
                          <a:latin typeface="Arial"/>
                          <a:cs typeface="Arial"/>
                        </a:rPr>
                        <a:t>health</a:t>
                      </a:r>
                      <a:r>
                        <a:rPr sz="1800" spc="20" dirty="0">
                          <a:solidFill>
                            <a:srgbClr val="232200"/>
                          </a:solidFill>
                          <a:latin typeface="Arial"/>
                          <a:cs typeface="Arial"/>
                        </a:rPr>
                        <a:t> </a:t>
                      </a:r>
                      <a:r>
                        <a:rPr sz="1800" spc="-10" dirty="0">
                          <a:solidFill>
                            <a:srgbClr val="232200"/>
                          </a:solidFill>
                          <a:latin typeface="Arial"/>
                          <a:cs typeface="Arial"/>
                        </a:rPr>
                        <a:t>insurance</a:t>
                      </a:r>
                      <a:r>
                        <a:rPr sz="1800" spc="25" dirty="0">
                          <a:solidFill>
                            <a:srgbClr val="232200"/>
                          </a:solidFill>
                          <a:latin typeface="Arial"/>
                          <a:cs typeface="Arial"/>
                        </a:rPr>
                        <a:t> </a:t>
                      </a:r>
                      <a:r>
                        <a:rPr sz="1800" spc="-5" dirty="0">
                          <a:solidFill>
                            <a:srgbClr val="232200"/>
                          </a:solidFill>
                          <a:latin typeface="Arial"/>
                          <a:cs typeface="Arial"/>
                        </a:rPr>
                        <a:t>issuers</a:t>
                      </a:r>
                      <a:r>
                        <a:rPr sz="1800" spc="20" dirty="0">
                          <a:solidFill>
                            <a:srgbClr val="232200"/>
                          </a:solidFill>
                          <a:latin typeface="Arial"/>
                          <a:cs typeface="Arial"/>
                        </a:rPr>
                        <a:t> </a:t>
                      </a:r>
                      <a:r>
                        <a:rPr sz="1800" dirty="0">
                          <a:solidFill>
                            <a:srgbClr val="232200"/>
                          </a:solidFill>
                          <a:latin typeface="Arial"/>
                          <a:cs typeface="Arial"/>
                        </a:rPr>
                        <a:t>to</a:t>
                      </a:r>
                      <a:r>
                        <a:rPr sz="1800" spc="-5" dirty="0">
                          <a:solidFill>
                            <a:srgbClr val="232200"/>
                          </a:solidFill>
                          <a:latin typeface="Arial"/>
                          <a:cs typeface="Arial"/>
                        </a:rPr>
                        <a:t> maintain</a:t>
                      </a:r>
                      <a:r>
                        <a:rPr sz="1800" spc="25" dirty="0">
                          <a:solidFill>
                            <a:srgbClr val="232200"/>
                          </a:solidFill>
                          <a:latin typeface="Arial"/>
                          <a:cs typeface="Arial"/>
                        </a:rPr>
                        <a:t> </a:t>
                      </a:r>
                      <a:r>
                        <a:rPr sz="1800" dirty="0">
                          <a:solidFill>
                            <a:srgbClr val="232200"/>
                          </a:solidFill>
                          <a:latin typeface="Arial"/>
                          <a:cs typeface="Arial"/>
                        </a:rPr>
                        <a:t>a </a:t>
                      </a:r>
                      <a:r>
                        <a:rPr sz="1800" spc="-484" dirty="0">
                          <a:solidFill>
                            <a:srgbClr val="232200"/>
                          </a:solidFill>
                          <a:latin typeface="Arial"/>
                          <a:cs typeface="Arial"/>
                        </a:rPr>
                        <a:t> </a:t>
                      </a:r>
                      <a:r>
                        <a:rPr sz="1800" spc="-5" dirty="0">
                          <a:solidFill>
                            <a:srgbClr val="232200"/>
                          </a:solidFill>
                          <a:latin typeface="Arial"/>
                          <a:cs typeface="Arial"/>
                        </a:rPr>
                        <a:t>“price</a:t>
                      </a:r>
                      <a:r>
                        <a:rPr sz="1800" spc="5" dirty="0">
                          <a:solidFill>
                            <a:srgbClr val="232200"/>
                          </a:solidFill>
                          <a:latin typeface="Arial"/>
                          <a:cs typeface="Arial"/>
                        </a:rPr>
                        <a:t> </a:t>
                      </a:r>
                      <a:r>
                        <a:rPr sz="1800" spc="-5" dirty="0">
                          <a:solidFill>
                            <a:srgbClr val="232200"/>
                          </a:solidFill>
                          <a:latin typeface="Arial"/>
                          <a:cs typeface="Arial"/>
                        </a:rPr>
                        <a:t>comparison</a:t>
                      </a:r>
                      <a:r>
                        <a:rPr sz="1800" spc="10" dirty="0">
                          <a:solidFill>
                            <a:srgbClr val="232200"/>
                          </a:solidFill>
                          <a:latin typeface="Arial"/>
                          <a:cs typeface="Arial"/>
                        </a:rPr>
                        <a:t> </a:t>
                      </a:r>
                      <a:r>
                        <a:rPr sz="1800" spc="-5" dirty="0">
                          <a:solidFill>
                            <a:srgbClr val="232200"/>
                          </a:solidFill>
                          <a:latin typeface="Arial"/>
                          <a:cs typeface="Arial"/>
                        </a:rPr>
                        <a:t>tool”</a:t>
                      </a:r>
                      <a:r>
                        <a:rPr sz="1800" spc="15" dirty="0">
                          <a:solidFill>
                            <a:srgbClr val="232200"/>
                          </a:solidFill>
                          <a:latin typeface="Arial"/>
                          <a:cs typeface="Arial"/>
                        </a:rPr>
                        <a:t> </a:t>
                      </a:r>
                      <a:r>
                        <a:rPr sz="1800" spc="-10" dirty="0">
                          <a:solidFill>
                            <a:srgbClr val="232200"/>
                          </a:solidFill>
                          <a:latin typeface="Arial"/>
                          <a:cs typeface="Arial"/>
                        </a:rPr>
                        <a:t>available</a:t>
                      </a:r>
                      <a:r>
                        <a:rPr sz="1800" spc="20" dirty="0">
                          <a:solidFill>
                            <a:srgbClr val="232200"/>
                          </a:solidFill>
                          <a:latin typeface="Arial"/>
                          <a:cs typeface="Arial"/>
                        </a:rPr>
                        <a:t> </a:t>
                      </a:r>
                      <a:r>
                        <a:rPr sz="1800" spc="-5" dirty="0">
                          <a:solidFill>
                            <a:srgbClr val="232200"/>
                          </a:solidFill>
                          <a:latin typeface="Arial"/>
                          <a:cs typeface="Arial"/>
                        </a:rPr>
                        <a:t>via </a:t>
                      </a:r>
                      <a:r>
                        <a:rPr sz="1800" spc="-10" dirty="0">
                          <a:solidFill>
                            <a:srgbClr val="232200"/>
                          </a:solidFill>
                          <a:latin typeface="Arial"/>
                          <a:cs typeface="Arial"/>
                        </a:rPr>
                        <a:t>phone</a:t>
                      </a:r>
                      <a:r>
                        <a:rPr sz="1800" spc="20" dirty="0">
                          <a:solidFill>
                            <a:srgbClr val="232200"/>
                          </a:solidFill>
                          <a:latin typeface="Arial"/>
                          <a:cs typeface="Arial"/>
                        </a:rPr>
                        <a:t> </a:t>
                      </a:r>
                      <a:r>
                        <a:rPr sz="1800" spc="-10" dirty="0">
                          <a:solidFill>
                            <a:srgbClr val="232200"/>
                          </a:solidFill>
                          <a:latin typeface="Arial"/>
                          <a:cs typeface="Arial"/>
                        </a:rPr>
                        <a:t>and</a:t>
                      </a:r>
                      <a:r>
                        <a:rPr sz="1800" spc="-5" dirty="0">
                          <a:solidFill>
                            <a:srgbClr val="232200"/>
                          </a:solidFill>
                          <a:latin typeface="Arial"/>
                          <a:cs typeface="Arial"/>
                        </a:rPr>
                        <a:t> </a:t>
                      </a:r>
                      <a:r>
                        <a:rPr sz="1800" spc="-10" dirty="0">
                          <a:solidFill>
                            <a:srgbClr val="232200"/>
                          </a:solidFill>
                          <a:latin typeface="Arial"/>
                          <a:cs typeface="Arial"/>
                        </a:rPr>
                        <a:t>website</a:t>
                      </a:r>
                      <a:r>
                        <a:rPr sz="1800" spc="45" dirty="0">
                          <a:solidFill>
                            <a:srgbClr val="232200"/>
                          </a:solidFill>
                          <a:latin typeface="Arial"/>
                          <a:cs typeface="Arial"/>
                        </a:rPr>
                        <a:t> </a:t>
                      </a:r>
                      <a:r>
                        <a:rPr sz="1800" spc="-5" dirty="0">
                          <a:solidFill>
                            <a:srgbClr val="232200"/>
                          </a:solidFill>
                          <a:latin typeface="Arial"/>
                          <a:cs typeface="Arial"/>
                        </a:rPr>
                        <a:t>that</a:t>
                      </a:r>
                      <a:r>
                        <a:rPr sz="1800" spc="5" dirty="0">
                          <a:solidFill>
                            <a:srgbClr val="232200"/>
                          </a:solidFill>
                          <a:latin typeface="Arial"/>
                          <a:cs typeface="Arial"/>
                        </a:rPr>
                        <a:t> </a:t>
                      </a:r>
                      <a:r>
                        <a:rPr sz="1800" spc="-15" dirty="0">
                          <a:solidFill>
                            <a:srgbClr val="232200"/>
                          </a:solidFill>
                          <a:latin typeface="Arial"/>
                          <a:cs typeface="Arial"/>
                        </a:rPr>
                        <a:t>allows </a:t>
                      </a:r>
                      <a:r>
                        <a:rPr sz="1800" spc="-10" dirty="0">
                          <a:solidFill>
                            <a:srgbClr val="232200"/>
                          </a:solidFill>
                          <a:latin typeface="Arial"/>
                          <a:cs typeface="Arial"/>
                        </a:rPr>
                        <a:t> enrolled</a:t>
                      </a:r>
                      <a:r>
                        <a:rPr sz="1800" spc="25" dirty="0">
                          <a:solidFill>
                            <a:srgbClr val="232200"/>
                          </a:solidFill>
                          <a:latin typeface="Arial"/>
                          <a:cs typeface="Arial"/>
                        </a:rPr>
                        <a:t> </a:t>
                      </a:r>
                      <a:r>
                        <a:rPr sz="1800" spc="-10" dirty="0">
                          <a:solidFill>
                            <a:srgbClr val="232200"/>
                          </a:solidFill>
                          <a:latin typeface="Arial"/>
                          <a:cs typeface="Arial"/>
                        </a:rPr>
                        <a:t>individuals</a:t>
                      </a:r>
                      <a:r>
                        <a:rPr sz="1800" spc="40" dirty="0">
                          <a:solidFill>
                            <a:srgbClr val="232200"/>
                          </a:solidFill>
                          <a:latin typeface="Arial"/>
                          <a:cs typeface="Arial"/>
                        </a:rPr>
                        <a:t> </a:t>
                      </a:r>
                      <a:r>
                        <a:rPr sz="1800" spc="-10" dirty="0">
                          <a:solidFill>
                            <a:srgbClr val="232200"/>
                          </a:solidFill>
                          <a:latin typeface="Arial"/>
                          <a:cs typeface="Arial"/>
                        </a:rPr>
                        <a:t>and</a:t>
                      </a:r>
                      <a:r>
                        <a:rPr sz="1800" spc="5" dirty="0">
                          <a:solidFill>
                            <a:srgbClr val="232200"/>
                          </a:solidFill>
                          <a:latin typeface="Arial"/>
                          <a:cs typeface="Arial"/>
                        </a:rPr>
                        <a:t> </a:t>
                      </a:r>
                      <a:r>
                        <a:rPr sz="1800" spc="-5" dirty="0">
                          <a:solidFill>
                            <a:srgbClr val="232200"/>
                          </a:solidFill>
                          <a:latin typeface="Arial"/>
                          <a:cs typeface="Arial"/>
                        </a:rPr>
                        <a:t>participating</a:t>
                      </a:r>
                      <a:r>
                        <a:rPr sz="1800" spc="25" dirty="0">
                          <a:solidFill>
                            <a:srgbClr val="232200"/>
                          </a:solidFill>
                          <a:latin typeface="Arial"/>
                          <a:cs typeface="Arial"/>
                        </a:rPr>
                        <a:t> </a:t>
                      </a:r>
                      <a:r>
                        <a:rPr sz="1800" spc="-10" dirty="0">
                          <a:solidFill>
                            <a:srgbClr val="232200"/>
                          </a:solidFill>
                          <a:latin typeface="Arial"/>
                          <a:cs typeface="Arial"/>
                        </a:rPr>
                        <a:t>providers</a:t>
                      </a:r>
                      <a:r>
                        <a:rPr sz="1800" spc="30" dirty="0">
                          <a:solidFill>
                            <a:srgbClr val="232200"/>
                          </a:solidFill>
                          <a:latin typeface="Arial"/>
                          <a:cs typeface="Arial"/>
                        </a:rPr>
                        <a:t> </a:t>
                      </a:r>
                      <a:r>
                        <a:rPr sz="1800" dirty="0">
                          <a:solidFill>
                            <a:srgbClr val="232200"/>
                          </a:solidFill>
                          <a:latin typeface="Arial"/>
                          <a:cs typeface="Arial"/>
                        </a:rPr>
                        <a:t>to</a:t>
                      </a:r>
                      <a:r>
                        <a:rPr sz="1800" spc="-5" dirty="0">
                          <a:solidFill>
                            <a:srgbClr val="232200"/>
                          </a:solidFill>
                          <a:latin typeface="Arial"/>
                          <a:cs typeface="Arial"/>
                        </a:rPr>
                        <a:t> compare</a:t>
                      </a:r>
                      <a:r>
                        <a:rPr sz="1800" spc="15" dirty="0">
                          <a:solidFill>
                            <a:srgbClr val="232200"/>
                          </a:solidFill>
                          <a:latin typeface="Arial"/>
                          <a:cs typeface="Arial"/>
                        </a:rPr>
                        <a:t> </a:t>
                      </a:r>
                      <a:r>
                        <a:rPr sz="1800" spc="-5" dirty="0">
                          <a:solidFill>
                            <a:srgbClr val="232200"/>
                          </a:solidFill>
                          <a:latin typeface="Arial"/>
                          <a:cs typeface="Arial"/>
                        </a:rPr>
                        <a:t>cost-sharing </a:t>
                      </a:r>
                      <a:r>
                        <a:rPr sz="1800" spc="-484" dirty="0">
                          <a:solidFill>
                            <a:srgbClr val="232200"/>
                          </a:solidFill>
                          <a:latin typeface="Arial"/>
                          <a:cs typeface="Arial"/>
                        </a:rPr>
                        <a:t> </a:t>
                      </a:r>
                      <a:r>
                        <a:rPr sz="1800" spc="-5" dirty="0">
                          <a:solidFill>
                            <a:srgbClr val="232200"/>
                          </a:solidFill>
                          <a:latin typeface="Arial"/>
                          <a:cs typeface="Arial"/>
                        </a:rPr>
                        <a:t>for items</a:t>
                      </a:r>
                      <a:r>
                        <a:rPr sz="1800" dirty="0">
                          <a:solidFill>
                            <a:srgbClr val="232200"/>
                          </a:solidFill>
                          <a:latin typeface="Arial"/>
                          <a:cs typeface="Arial"/>
                        </a:rPr>
                        <a:t> </a:t>
                      </a:r>
                      <a:r>
                        <a:rPr sz="1800" spc="-10" dirty="0">
                          <a:solidFill>
                            <a:srgbClr val="232200"/>
                          </a:solidFill>
                          <a:latin typeface="Arial"/>
                          <a:cs typeface="Arial"/>
                        </a:rPr>
                        <a:t>and</a:t>
                      </a:r>
                      <a:r>
                        <a:rPr sz="1800" spc="-5" dirty="0">
                          <a:solidFill>
                            <a:srgbClr val="232200"/>
                          </a:solidFill>
                          <a:latin typeface="Arial"/>
                          <a:cs typeface="Arial"/>
                        </a:rPr>
                        <a:t> services</a:t>
                      </a:r>
                      <a:r>
                        <a:rPr sz="1800" spc="15" dirty="0">
                          <a:solidFill>
                            <a:srgbClr val="232200"/>
                          </a:solidFill>
                          <a:latin typeface="Arial"/>
                          <a:cs typeface="Arial"/>
                        </a:rPr>
                        <a:t> </a:t>
                      </a:r>
                      <a:r>
                        <a:rPr sz="1800" spc="-5" dirty="0">
                          <a:solidFill>
                            <a:srgbClr val="232200"/>
                          </a:solidFill>
                          <a:latin typeface="Arial"/>
                          <a:cs typeface="Arial"/>
                        </a:rPr>
                        <a:t>by</a:t>
                      </a:r>
                      <a:r>
                        <a:rPr sz="1800" dirty="0">
                          <a:solidFill>
                            <a:srgbClr val="232200"/>
                          </a:solidFill>
                          <a:latin typeface="Arial"/>
                          <a:cs typeface="Arial"/>
                        </a:rPr>
                        <a:t> </a:t>
                      </a:r>
                      <a:r>
                        <a:rPr sz="1800" spc="-10" dirty="0">
                          <a:solidFill>
                            <a:srgbClr val="232200"/>
                          </a:solidFill>
                          <a:latin typeface="Arial"/>
                          <a:cs typeface="Arial"/>
                        </a:rPr>
                        <a:t>any</a:t>
                      </a:r>
                      <a:r>
                        <a:rPr sz="1800" dirty="0">
                          <a:solidFill>
                            <a:srgbClr val="232200"/>
                          </a:solidFill>
                          <a:latin typeface="Arial"/>
                          <a:cs typeface="Arial"/>
                        </a:rPr>
                        <a:t> </a:t>
                      </a:r>
                      <a:r>
                        <a:rPr sz="1800" spc="-5" dirty="0">
                          <a:solidFill>
                            <a:srgbClr val="232200"/>
                          </a:solidFill>
                          <a:latin typeface="Arial"/>
                          <a:cs typeface="Arial"/>
                        </a:rPr>
                        <a:t>participating</a:t>
                      </a:r>
                      <a:r>
                        <a:rPr sz="1800" spc="20" dirty="0">
                          <a:solidFill>
                            <a:srgbClr val="232200"/>
                          </a:solidFill>
                          <a:latin typeface="Arial"/>
                          <a:cs typeface="Arial"/>
                        </a:rPr>
                        <a:t> </a:t>
                      </a:r>
                      <a:r>
                        <a:rPr sz="1800" spc="-20" dirty="0">
                          <a:solidFill>
                            <a:srgbClr val="232200"/>
                          </a:solidFill>
                          <a:latin typeface="Arial"/>
                          <a:cs typeface="Arial"/>
                        </a:rPr>
                        <a:t>provider.</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3"/>
                  </a:ext>
                </a:extLst>
              </a:tr>
              <a:tr h="639445">
                <a:tc>
                  <a:txBody>
                    <a:bodyPr/>
                    <a:lstStyle/>
                    <a:p>
                      <a:pPr marL="90805" marR="817244">
                        <a:lnSpc>
                          <a:spcPct val="100000"/>
                        </a:lnSpc>
                        <a:spcBef>
                          <a:spcPts val="310"/>
                        </a:spcBef>
                      </a:pPr>
                      <a:r>
                        <a:rPr lang="en-US" sz="1800" b="1" spc="-5" dirty="0" smtClean="0">
                          <a:solidFill>
                            <a:srgbClr val="232200"/>
                          </a:solidFill>
                          <a:latin typeface="Arial"/>
                          <a:cs typeface="Arial"/>
                        </a:rPr>
                        <a:t>PAI</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144145">
                        <a:lnSpc>
                          <a:spcPct val="100000"/>
                        </a:lnSpc>
                        <a:spcBef>
                          <a:spcPts val="310"/>
                        </a:spcBef>
                      </a:pPr>
                      <a:r>
                        <a:rPr lang="en-US" sz="1800" spc="-10" dirty="0" smtClean="0">
                          <a:solidFill>
                            <a:srgbClr val="232200"/>
                          </a:solidFill>
                          <a:latin typeface="Arial"/>
                          <a:cs typeface="Arial"/>
                        </a:rPr>
                        <a:t>PAI </a:t>
                      </a:r>
                      <a:r>
                        <a:rPr lang="en-US" sz="1800" spc="-10" dirty="0" smtClean="0">
                          <a:solidFill>
                            <a:srgbClr val="232200"/>
                          </a:solidFill>
                          <a:latin typeface="Arial"/>
                          <a:cs typeface="Arial"/>
                        </a:rPr>
                        <a:t>in the process of identifying</a:t>
                      </a:r>
                      <a:r>
                        <a:rPr sz="1800" spc="15" dirty="0" smtClean="0">
                          <a:solidFill>
                            <a:srgbClr val="232200"/>
                          </a:solidFill>
                          <a:latin typeface="Arial"/>
                          <a:cs typeface="Arial"/>
                        </a:rPr>
                        <a:t> </a:t>
                      </a:r>
                      <a:r>
                        <a:rPr sz="1800" spc="-5" dirty="0">
                          <a:solidFill>
                            <a:srgbClr val="232200"/>
                          </a:solidFill>
                          <a:latin typeface="Arial"/>
                          <a:cs typeface="Arial"/>
                        </a:rPr>
                        <a:t>an</a:t>
                      </a:r>
                      <a:r>
                        <a:rPr sz="1800" spc="20" dirty="0">
                          <a:solidFill>
                            <a:srgbClr val="232200"/>
                          </a:solidFill>
                          <a:latin typeface="Arial"/>
                          <a:cs typeface="Arial"/>
                        </a:rPr>
                        <a:t> </a:t>
                      </a:r>
                      <a:r>
                        <a:rPr lang="en-US" sz="1800" spc="20" dirty="0" smtClean="0">
                          <a:solidFill>
                            <a:srgbClr val="232200"/>
                          </a:solidFill>
                          <a:latin typeface="Arial"/>
                          <a:cs typeface="Arial"/>
                        </a:rPr>
                        <a:t>appropriate </a:t>
                      </a:r>
                      <a:r>
                        <a:rPr sz="1800" spc="-5" dirty="0" smtClean="0">
                          <a:solidFill>
                            <a:srgbClr val="232200"/>
                          </a:solidFill>
                          <a:latin typeface="Arial"/>
                          <a:cs typeface="Arial"/>
                        </a:rPr>
                        <a:t>tool</a:t>
                      </a:r>
                      <a:r>
                        <a:rPr sz="1800" spc="10" dirty="0" smtClean="0">
                          <a:solidFill>
                            <a:srgbClr val="232200"/>
                          </a:solidFill>
                          <a:latin typeface="Arial"/>
                          <a:cs typeface="Arial"/>
                        </a:rPr>
                        <a:t> </a:t>
                      </a:r>
                      <a:r>
                        <a:rPr lang="en-US" sz="1800" spc="10" dirty="0" smtClean="0">
                          <a:solidFill>
                            <a:srgbClr val="232200"/>
                          </a:solidFill>
                          <a:latin typeface="Arial"/>
                          <a:cs typeface="Arial"/>
                        </a:rPr>
                        <a:t>needed</a:t>
                      </a:r>
                      <a:r>
                        <a:rPr sz="1800" spc="20" dirty="0" smtClean="0">
                          <a:solidFill>
                            <a:srgbClr val="232200"/>
                          </a:solidFill>
                          <a:latin typeface="Arial"/>
                          <a:cs typeface="Arial"/>
                        </a:rPr>
                        <a:t> </a:t>
                      </a:r>
                      <a:r>
                        <a:rPr sz="1800" dirty="0">
                          <a:solidFill>
                            <a:srgbClr val="232200"/>
                          </a:solidFill>
                          <a:latin typeface="Arial"/>
                          <a:cs typeface="Arial"/>
                        </a:rPr>
                        <a:t>to</a:t>
                      </a:r>
                      <a:r>
                        <a:rPr sz="1800" spc="5" dirty="0">
                          <a:solidFill>
                            <a:srgbClr val="232200"/>
                          </a:solidFill>
                          <a:latin typeface="Arial"/>
                          <a:cs typeface="Arial"/>
                        </a:rPr>
                        <a:t> </a:t>
                      </a:r>
                      <a:r>
                        <a:rPr sz="1800" spc="-5" dirty="0">
                          <a:solidFill>
                            <a:srgbClr val="232200"/>
                          </a:solidFill>
                          <a:latin typeface="Arial"/>
                          <a:cs typeface="Arial"/>
                        </a:rPr>
                        <a:t>satisfy</a:t>
                      </a:r>
                      <a:r>
                        <a:rPr sz="1800" spc="10" dirty="0">
                          <a:solidFill>
                            <a:srgbClr val="232200"/>
                          </a:solidFill>
                          <a:latin typeface="Arial"/>
                          <a:cs typeface="Arial"/>
                        </a:rPr>
                        <a:t> </a:t>
                      </a:r>
                      <a:r>
                        <a:rPr lang="en-US" sz="1800" spc="-10" dirty="0" smtClean="0">
                          <a:solidFill>
                            <a:srgbClr val="232200"/>
                          </a:solidFill>
                          <a:latin typeface="Arial"/>
                          <a:cs typeface="Arial"/>
                        </a:rPr>
                        <a:t>the</a:t>
                      </a:r>
                      <a:r>
                        <a:rPr lang="en-US" sz="1800" spc="-10" baseline="0" dirty="0" smtClean="0">
                          <a:solidFill>
                            <a:srgbClr val="232200"/>
                          </a:solidFill>
                          <a:latin typeface="Arial"/>
                          <a:cs typeface="Arial"/>
                        </a:rPr>
                        <a:t> requirements of this provision</a:t>
                      </a:r>
                      <a:r>
                        <a:rPr sz="1800" spc="-10" dirty="0" smtClean="0">
                          <a:solidFill>
                            <a:srgbClr val="232200"/>
                          </a:solidFill>
                          <a:latin typeface="Arial"/>
                          <a:cs typeface="Arial"/>
                        </a:rPr>
                        <a:t>.</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5168" y="304800"/>
            <a:ext cx="6285232" cy="505908"/>
          </a:xfrm>
          <a:prstGeom prst="rect">
            <a:avLst/>
          </a:prstGeom>
        </p:spPr>
        <p:txBody>
          <a:bodyPr vert="horz" wrap="square" lIns="0" tIns="13335" rIns="0" bIns="0" rtlCol="0">
            <a:spAutoFit/>
          </a:bodyPr>
          <a:lstStyle/>
          <a:p>
            <a:pPr marL="12700">
              <a:lnSpc>
                <a:spcPct val="100000"/>
              </a:lnSpc>
              <a:spcBef>
                <a:spcPts val="105"/>
              </a:spcBef>
            </a:pPr>
            <a:r>
              <a:rPr lang="en-US" sz="3200" spc="-5" dirty="0" smtClean="0">
                <a:solidFill>
                  <a:srgbClr val="002C6C"/>
                </a:solidFill>
              </a:rPr>
              <a:t>Transparency in Coverage (</a:t>
            </a:r>
            <a:r>
              <a:rPr lang="en-US" sz="3200" spc="-5" dirty="0" err="1" smtClean="0">
                <a:solidFill>
                  <a:srgbClr val="002C6C"/>
                </a:solidFill>
              </a:rPr>
              <a:t>TiC</a:t>
            </a:r>
            <a:r>
              <a:rPr lang="en-US" sz="3200" spc="-5" dirty="0" smtClean="0">
                <a:solidFill>
                  <a:srgbClr val="002C6C"/>
                </a:solidFill>
              </a:rPr>
              <a:t>)</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1023487412"/>
              </p:ext>
            </p:extLst>
          </p:nvPr>
        </p:nvGraphicFramePr>
        <p:xfrm>
          <a:off x="725168" y="810708"/>
          <a:ext cx="11009632" cy="5668645"/>
        </p:xfrm>
        <a:graphic>
          <a:graphicData uri="http://schemas.openxmlformats.org/drawingml/2006/table">
            <a:tbl>
              <a:tblPr firstRow="1" bandRow="1">
                <a:tableStyleId>{2D5ABB26-0587-4C30-8999-92F81FD0307C}</a:tableStyleId>
              </a:tblPr>
              <a:tblGrid>
                <a:gridCol w="2551432">
                  <a:extLst>
                    <a:ext uri="{9D8B030D-6E8A-4147-A177-3AD203B41FA5}">
                      <a16:colId xmlns:a16="http://schemas.microsoft.com/office/drawing/2014/main" val="20000"/>
                    </a:ext>
                  </a:extLst>
                </a:gridCol>
                <a:gridCol w="8458200">
                  <a:extLst>
                    <a:ext uri="{9D8B030D-6E8A-4147-A177-3AD203B41FA5}">
                      <a16:colId xmlns:a16="http://schemas.microsoft.com/office/drawing/2014/main" val="20001"/>
                    </a:ext>
                  </a:extLst>
                </a:gridCol>
              </a:tblGrid>
              <a:tr h="640080">
                <a:tc>
                  <a:txBody>
                    <a:bodyPr/>
                    <a:lstStyle/>
                    <a:p>
                      <a:pPr marL="90805">
                        <a:lnSpc>
                          <a:spcPct val="100000"/>
                        </a:lnSpc>
                        <a:spcBef>
                          <a:spcPts val="310"/>
                        </a:spcBef>
                      </a:pPr>
                      <a:r>
                        <a:rPr sz="1800" b="1" spc="-5" dirty="0">
                          <a:solidFill>
                            <a:srgbClr val="232200"/>
                          </a:solidFill>
                          <a:latin typeface="Arial"/>
                          <a:cs typeface="Arial"/>
                        </a:rPr>
                        <a:t>Original</a:t>
                      </a:r>
                      <a:r>
                        <a:rPr sz="1800" b="1" spc="-35" dirty="0">
                          <a:solidFill>
                            <a:srgbClr val="232200"/>
                          </a:solidFill>
                          <a:latin typeface="Arial"/>
                          <a:cs typeface="Arial"/>
                        </a:rPr>
                        <a:t> </a:t>
                      </a:r>
                      <a:r>
                        <a:rPr sz="1800" b="1" spc="-10" dirty="0">
                          <a:solidFill>
                            <a:srgbClr val="232200"/>
                          </a:solidFill>
                          <a:latin typeface="Arial"/>
                          <a:cs typeface="Arial"/>
                        </a:rPr>
                        <a:t>Effective</a:t>
                      </a:r>
                      <a:r>
                        <a:rPr sz="1800" b="1" spc="25"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a:lnSpc>
                          <a:spcPct val="100000"/>
                        </a:lnSpc>
                        <a:spcBef>
                          <a:spcPts val="310"/>
                        </a:spcBef>
                      </a:pPr>
                      <a:r>
                        <a:rPr sz="1800" spc="-5" dirty="0">
                          <a:solidFill>
                            <a:srgbClr val="232200"/>
                          </a:solidFill>
                          <a:latin typeface="Arial"/>
                          <a:cs typeface="Arial"/>
                        </a:rPr>
                        <a:t>Plan</a:t>
                      </a:r>
                      <a:r>
                        <a:rPr sz="1800" dirty="0">
                          <a:solidFill>
                            <a:srgbClr val="232200"/>
                          </a:solidFill>
                          <a:latin typeface="Arial"/>
                          <a:cs typeface="Arial"/>
                        </a:rPr>
                        <a:t> </a:t>
                      </a:r>
                      <a:r>
                        <a:rPr sz="1800" spc="-5" dirty="0">
                          <a:solidFill>
                            <a:srgbClr val="232200"/>
                          </a:solidFill>
                          <a:latin typeface="Arial"/>
                          <a:cs typeface="Arial"/>
                        </a:rPr>
                        <a:t>or policy</a:t>
                      </a:r>
                      <a:r>
                        <a:rPr sz="1800" spc="10" dirty="0">
                          <a:solidFill>
                            <a:srgbClr val="232200"/>
                          </a:solidFill>
                          <a:latin typeface="Arial"/>
                          <a:cs typeface="Arial"/>
                        </a:rPr>
                        <a:t> </a:t>
                      </a:r>
                      <a:r>
                        <a:rPr sz="1800" spc="-10" dirty="0">
                          <a:solidFill>
                            <a:srgbClr val="232200"/>
                          </a:solidFill>
                          <a:latin typeface="Arial"/>
                          <a:cs typeface="Arial"/>
                        </a:rPr>
                        <a:t>years</a:t>
                      </a:r>
                      <a:r>
                        <a:rPr sz="1800" spc="25" dirty="0">
                          <a:solidFill>
                            <a:srgbClr val="232200"/>
                          </a:solidFill>
                          <a:latin typeface="Arial"/>
                          <a:cs typeface="Arial"/>
                        </a:rPr>
                        <a:t> </a:t>
                      </a:r>
                      <a:r>
                        <a:rPr sz="1800" spc="-10" dirty="0">
                          <a:solidFill>
                            <a:srgbClr val="232200"/>
                          </a:solidFill>
                          <a:latin typeface="Arial"/>
                          <a:cs typeface="Arial"/>
                        </a:rPr>
                        <a:t>beginning</a:t>
                      </a:r>
                      <a:r>
                        <a:rPr sz="1800" spc="25" dirty="0">
                          <a:solidFill>
                            <a:srgbClr val="232200"/>
                          </a:solidFill>
                          <a:latin typeface="Arial"/>
                          <a:cs typeface="Arial"/>
                        </a:rPr>
                        <a:t> </a:t>
                      </a:r>
                      <a:r>
                        <a:rPr sz="1800" spc="-5" dirty="0">
                          <a:solidFill>
                            <a:srgbClr val="232200"/>
                          </a:solidFill>
                          <a:latin typeface="Arial"/>
                          <a:cs typeface="Arial"/>
                        </a:rPr>
                        <a:t>on</a:t>
                      </a:r>
                      <a:r>
                        <a:rPr sz="1800" spc="-10" dirty="0">
                          <a:solidFill>
                            <a:srgbClr val="232200"/>
                          </a:solidFill>
                          <a:latin typeface="Arial"/>
                          <a:cs typeface="Arial"/>
                        </a:rPr>
                        <a:t> </a:t>
                      </a:r>
                      <a:r>
                        <a:rPr sz="1800" spc="-5" dirty="0">
                          <a:solidFill>
                            <a:srgbClr val="232200"/>
                          </a:solidFill>
                          <a:latin typeface="Arial"/>
                          <a:cs typeface="Arial"/>
                        </a:rPr>
                        <a:t>or </a:t>
                      </a:r>
                      <a:r>
                        <a:rPr sz="1800" spc="-5" dirty="0" smtClean="0">
                          <a:solidFill>
                            <a:srgbClr val="232200"/>
                          </a:solidFill>
                          <a:latin typeface="Arial"/>
                          <a:cs typeface="Arial"/>
                        </a:rPr>
                        <a:t>after</a:t>
                      </a:r>
                      <a:r>
                        <a:rPr lang="en-US" sz="1800" spc="-5" dirty="0" smtClean="0">
                          <a:solidFill>
                            <a:srgbClr val="232200"/>
                          </a:solidFill>
                          <a:latin typeface="Arial"/>
                          <a:cs typeface="Arial"/>
                        </a:rPr>
                        <a:t> (PYOA)</a:t>
                      </a:r>
                      <a:r>
                        <a:rPr sz="1800" dirty="0" smtClean="0">
                          <a:solidFill>
                            <a:srgbClr val="232200"/>
                          </a:solidFill>
                          <a:latin typeface="Arial"/>
                          <a:cs typeface="Arial"/>
                        </a:rPr>
                        <a:t> </a:t>
                      </a:r>
                      <a:r>
                        <a:rPr sz="1800" spc="-10" dirty="0" smtClean="0">
                          <a:solidFill>
                            <a:srgbClr val="232200"/>
                          </a:solidFill>
                          <a:latin typeface="Arial"/>
                          <a:cs typeface="Arial"/>
                        </a:rPr>
                        <a:t>J</a:t>
                      </a:r>
                      <a:r>
                        <a:rPr lang="en-US" sz="1800" spc="-10" dirty="0" smtClean="0">
                          <a:solidFill>
                            <a:srgbClr val="232200"/>
                          </a:solidFill>
                          <a:latin typeface="Arial"/>
                          <a:cs typeface="Arial"/>
                        </a:rPr>
                        <a:t>uly</a:t>
                      </a:r>
                      <a:r>
                        <a:rPr sz="1800" spc="10" dirty="0" smtClean="0">
                          <a:solidFill>
                            <a:srgbClr val="232200"/>
                          </a:solidFill>
                          <a:latin typeface="Arial"/>
                          <a:cs typeface="Arial"/>
                        </a:rPr>
                        <a:t> </a:t>
                      </a:r>
                      <a:r>
                        <a:rPr sz="1800" spc="-5" dirty="0">
                          <a:solidFill>
                            <a:srgbClr val="232200"/>
                          </a:solidFill>
                          <a:latin typeface="Arial"/>
                          <a:cs typeface="Arial"/>
                        </a:rPr>
                        <a:t>1,</a:t>
                      </a:r>
                      <a:r>
                        <a:rPr sz="1800" spc="-10" dirty="0">
                          <a:solidFill>
                            <a:srgbClr val="232200"/>
                          </a:solidFill>
                          <a:latin typeface="Arial"/>
                          <a:cs typeface="Arial"/>
                        </a:rPr>
                        <a:t> </a:t>
                      </a:r>
                      <a:r>
                        <a:rPr sz="1800" spc="-10" dirty="0" smtClean="0">
                          <a:solidFill>
                            <a:srgbClr val="232200"/>
                          </a:solidFill>
                          <a:latin typeface="Arial"/>
                          <a:cs typeface="Arial"/>
                        </a:rPr>
                        <a:t>2022</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0"/>
                  </a:ext>
                </a:extLst>
              </a:tr>
              <a:tr h="639445">
                <a:tc>
                  <a:txBody>
                    <a:bodyPr/>
                    <a:lstStyle/>
                    <a:p>
                      <a:pPr marL="90805">
                        <a:lnSpc>
                          <a:spcPct val="100000"/>
                        </a:lnSpc>
                        <a:spcBef>
                          <a:spcPts val="310"/>
                        </a:spcBef>
                      </a:pPr>
                      <a:r>
                        <a:rPr sz="1800" b="1" spc="-5" dirty="0">
                          <a:solidFill>
                            <a:srgbClr val="232200"/>
                          </a:solidFill>
                          <a:latin typeface="Arial"/>
                          <a:cs typeface="Arial"/>
                        </a:rPr>
                        <a:t>New</a:t>
                      </a:r>
                      <a:r>
                        <a:rPr sz="1800" b="1" spc="-20" dirty="0">
                          <a:solidFill>
                            <a:srgbClr val="232200"/>
                          </a:solidFill>
                          <a:latin typeface="Arial"/>
                          <a:cs typeface="Arial"/>
                        </a:rPr>
                        <a:t> </a:t>
                      </a:r>
                      <a:r>
                        <a:rPr sz="1800" b="1" spc="-10" dirty="0">
                          <a:solidFill>
                            <a:srgbClr val="232200"/>
                          </a:solidFill>
                          <a:latin typeface="Arial"/>
                          <a:cs typeface="Arial"/>
                        </a:rPr>
                        <a:t>Effective</a:t>
                      </a:r>
                      <a:r>
                        <a:rPr sz="1800" b="1" spc="20"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a:lnSpc>
                          <a:spcPct val="100000"/>
                        </a:lnSpc>
                        <a:spcBef>
                          <a:spcPts val="310"/>
                        </a:spcBef>
                      </a:pPr>
                      <a:r>
                        <a:rPr lang="en-US" sz="1800" spc="-5" dirty="0" smtClean="0">
                          <a:solidFill>
                            <a:srgbClr val="232200"/>
                          </a:solidFill>
                          <a:latin typeface="Arial"/>
                          <a:cs typeface="Arial"/>
                        </a:rPr>
                        <a:t>July 1, 2022 and Updated</a:t>
                      </a:r>
                      <a:r>
                        <a:rPr lang="en-US" sz="1800" spc="-5" baseline="0" dirty="0" smtClean="0">
                          <a:solidFill>
                            <a:srgbClr val="232200"/>
                          </a:solidFill>
                          <a:latin typeface="Arial"/>
                          <a:cs typeface="Arial"/>
                        </a:rPr>
                        <a:t> Monthly (MRFs)</a:t>
                      </a:r>
                    </a:p>
                    <a:p>
                      <a:pPr marL="90805">
                        <a:lnSpc>
                          <a:spcPct val="100000"/>
                        </a:lnSpc>
                        <a:spcBef>
                          <a:spcPts val="310"/>
                        </a:spcBef>
                      </a:pPr>
                      <a:r>
                        <a:rPr lang="en-US" sz="1800" spc="-5" baseline="0" dirty="0" smtClean="0">
                          <a:solidFill>
                            <a:srgbClr val="232200"/>
                          </a:solidFill>
                          <a:latin typeface="Arial"/>
                          <a:cs typeface="Arial"/>
                        </a:rPr>
                        <a:t>January 1, 2023 List of 500 </a:t>
                      </a:r>
                      <a:r>
                        <a:rPr lang="en-US" sz="1800" spc="-5" baseline="0" dirty="0" err="1" smtClean="0">
                          <a:solidFill>
                            <a:srgbClr val="232200"/>
                          </a:solidFill>
                          <a:latin typeface="Arial"/>
                          <a:cs typeface="Arial"/>
                        </a:rPr>
                        <a:t>Shoppable</a:t>
                      </a:r>
                      <a:r>
                        <a:rPr lang="en-US" sz="1800" spc="-5" baseline="0" dirty="0" smtClean="0">
                          <a:solidFill>
                            <a:srgbClr val="232200"/>
                          </a:solidFill>
                          <a:latin typeface="Arial"/>
                          <a:cs typeface="Arial"/>
                        </a:rPr>
                        <a:t> Services</a:t>
                      </a:r>
                    </a:p>
                    <a:p>
                      <a:pPr marL="90805">
                        <a:lnSpc>
                          <a:spcPct val="100000"/>
                        </a:lnSpc>
                        <a:spcBef>
                          <a:spcPts val="310"/>
                        </a:spcBef>
                      </a:pPr>
                      <a:r>
                        <a:rPr lang="en-US" sz="1800" spc="-5" baseline="0" dirty="0" smtClean="0">
                          <a:solidFill>
                            <a:srgbClr val="232200"/>
                          </a:solidFill>
                          <a:latin typeface="Arial"/>
                          <a:cs typeface="Arial"/>
                        </a:rPr>
                        <a:t>January 1, 2024 All Services</a:t>
                      </a: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1"/>
                  </a:ext>
                </a:extLst>
              </a:tr>
              <a:tr h="1188720">
                <a:tc>
                  <a:txBody>
                    <a:bodyPr/>
                    <a:lstStyle/>
                    <a:p>
                      <a:pPr marL="90805">
                        <a:lnSpc>
                          <a:spcPct val="100000"/>
                        </a:lnSpc>
                        <a:spcBef>
                          <a:spcPts val="310"/>
                        </a:spcBef>
                      </a:pPr>
                      <a:r>
                        <a:rPr sz="1800" b="1" spc="-5" dirty="0">
                          <a:solidFill>
                            <a:srgbClr val="232200"/>
                          </a:solidFill>
                          <a:latin typeface="Arial"/>
                          <a:cs typeface="Arial"/>
                        </a:rPr>
                        <a:t>Rulemaking</a:t>
                      </a:r>
                      <a:r>
                        <a:rPr sz="1800" b="1" spc="-30" dirty="0">
                          <a:solidFill>
                            <a:srgbClr val="232200"/>
                          </a:solidFill>
                          <a:latin typeface="Arial"/>
                          <a:cs typeface="Arial"/>
                        </a:rPr>
                        <a:t> </a:t>
                      </a:r>
                      <a:r>
                        <a:rPr sz="1800" b="1" spc="-5" dirty="0">
                          <a:solidFill>
                            <a:srgbClr val="232200"/>
                          </a:solidFill>
                          <a:latin typeface="Arial"/>
                          <a:cs typeface="Arial"/>
                        </a:rPr>
                        <a:t>Status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r>
                        <a:rPr lang="en-US" sz="1800" dirty="0" smtClean="0">
                          <a:latin typeface="Arial"/>
                          <a:cs typeface="Arial"/>
                        </a:rPr>
                        <a:t>Machine-Readable</a:t>
                      </a:r>
                      <a:r>
                        <a:rPr lang="en-US" sz="1800" baseline="0" dirty="0" smtClean="0">
                          <a:latin typeface="Arial"/>
                          <a:cs typeface="Arial"/>
                        </a:rPr>
                        <a:t> Files (MRFs) for In-network and out of Network data.  </a:t>
                      </a:r>
                    </a:p>
                    <a:p>
                      <a:endParaRPr lang="en-US" sz="1800"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INNET</a:t>
                      </a:r>
                      <a:r>
                        <a:rPr lang="en-US" sz="1800" b="1" kern="1200" baseline="0" dirty="0" smtClean="0">
                          <a:solidFill>
                            <a:schemeClr val="tx1"/>
                          </a:solidFill>
                          <a:effectLst/>
                          <a:latin typeface="+mn-lt"/>
                          <a:ea typeface="+mn-ea"/>
                          <a:cs typeface="+mn-cs"/>
                        </a:rPr>
                        <a:t> MRFs: </a:t>
                      </a:r>
                      <a:r>
                        <a:rPr lang="en-US" sz="1800" kern="1200" dirty="0" smtClean="0">
                          <a:solidFill>
                            <a:schemeClr val="tx1"/>
                          </a:solidFill>
                          <a:effectLst/>
                          <a:latin typeface="+mn-lt"/>
                          <a:ea typeface="+mn-ea"/>
                          <a:cs typeface="+mn-cs"/>
                        </a:rPr>
                        <a:t>Make a file publically available, detailed PPO/negotiated rates</a:t>
                      </a:r>
                      <a:endParaRPr lang="en-US" sz="1800" kern="1200" baseline="0" dirty="0" smtClean="0">
                        <a:solidFill>
                          <a:schemeClr val="tx1"/>
                        </a:solidFill>
                        <a:effectLst/>
                        <a:latin typeface="+mn-lt"/>
                        <a:ea typeface="+mn-ea"/>
                        <a:cs typeface="+mn-cs"/>
                      </a:endParaRPr>
                    </a:p>
                    <a:p>
                      <a:r>
                        <a:rPr lang="en-US" sz="1800" b="1" kern="1200" baseline="0" dirty="0" smtClean="0">
                          <a:solidFill>
                            <a:schemeClr val="tx1"/>
                          </a:solidFill>
                          <a:effectLst/>
                          <a:latin typeface="+mn-lt"/>
                          <a:ea typeface="+mn-ea"/>
                          <a:cs typeface="+mn-cs"/>
                        </a:rPr>
                        <a:t>OON MRFs: </a:t>
                      </a:r>
                      <a:r>
                        <a:rPr lang="en-US" sz="1800" kern="1200" baseline="0" dirty="0" smtClean="0">
                          <a:solidFill>
                            <a:schemeClr val="tx1"/>
                          </a:solidFill>
                          <a:effectLst/>
                          <a:latin typeface="+mn-lt"/>
                          <a:ea typeface="+mn-ea"/>
                          <a:cs typeface="+mn-cs"/>
                        </a:rPr>
                        <a:t>H</a:t>
                      </a:r>
                      <a:r>
                        <a:rPr lang="en-US" sz="1800" kern="1200" dirty="0" smtClean="0">
                          <a:solidFill>
                            <a:schemeClr val="tx1"/>
                          </a:solidFill>
                          <a:effectLst/>
                          <a:latin typeface="+mn-lt"/>
                          <a:ea typeface="+mn-ea"/>
                          <a:cs typeface="+mn-cs"/>
                        </a:rPr>
                        <a:t>istorical payment</a:t>
                      </a:r>
                      <a:r>
                        <a:rPr lang="en-US" sz="1800" kern="1200" baseline="0" dirty="0" smtClean="0">
                          <a:solidFill>
                            <a:schemeClr val="tx1"/>
                          </a:solidFill>
                          <a:effectLst/>
                          <a:latin typeface="+mn-lt"/>
                          <a:ea typeface="+mn-ea"/>
                          <a:cs typeface="+mn-cs"/>
                        </a:rPr>
                        <a:t> data for </a:t>
                      </a:r>
                      <a:r>
                        <a:rPr lang="en-US" sz="1800" kern="1200" dirty="0" smtClean="0">
                          <a:solidFill>
                            <a:schemeClr val="tx1"/>
                          </a:solidFill>
                          <a:effectLst/>
                          <a:latin typeface="+mn-lt"/>
                          <a:ea typeface="+mn-ea"/>
                          <a:cs typeface="+mn-cs"/>
                        </a:rPr>
                        <a:t>OON providers, w/monthly updates.  </a:t>
                      </a:r>
                    </a:p>
                    <a:p>
                      <a:endParaRPr lang="en-US" sz="1800" b="1" kern="1200" dirty="0" smtClean="0">
                        <a:solidFill>
                          <a:schemeClr val="tx1"/>
                        </a:solidFill>
                        <a:effectLst/>
                        <a:latin typeface="+mn-lt"/>
                        <a:ea typeface="+mn-ea"/>
                        <a:cs typeface="+mn-cs"/>
                      </a:endParaRPr>
                    </a:p>
                    <a:p>
                      <a:r>
                        <a:rPr lang="en-US" sz="1800" b="1" kern="1200" dirty="0" smtClean="0">
                          <a:solidFill>
                            <a:schemeClr val="tx1"/>
                          </a:solidFill>
                          <a:effectLst/>
                          <a:latin typeface="+mn-lt"/>
                          <a:ea typeface="+mn-ea"/>
                          <a:cs typeface="+mn-cs"/>
                        </a:rPr>
                        <a:t>PYOA 01/01/2023:</a:t>
                      </a:r>
                      <a:r>
                        <a:rPr lang="en-US" sz="1800" kern="1200" dirty="0" smtClean="0">
                          <a:solidFill>
                            <a:schemeClr val="tx1"/>
                          </a:solidFill>
                          <a:effectLst/>
                          <a:latin typeface="+mn-lt"/>
                          <a:ea typeface="+mn-ea"/>
                          <a:cs typeface="+mn-cs"/>
                        </a:rPr>
                        <a:t> Initial list of 500 </a:t>
                      </a:r>
                      <a:r>
                        <a:rPr lang="en-US" sz="1800" kern="1200" dirty="0" err="1" smtClean="0">
                          <a:solidFill>
                            <a:schemeClr val="tx1"/>
                          </a:solidFill>
                          <a:effectLst/>
                          <a:latin typeface="+mn-lt"/>
                          <a:ea typeface="+mn-ea"/>
                          <a:cs typeface="+mn-cs"/>
                        </a:rPr>
                        <a:t>shoppable</a:t>
                      </a:r>
                      <a:r>
                        <a:rPr lang="en-US" sz="1800" kern="1200" dirty="0" smtClean="0">
                          <a:solidFill>
                            <a:schemeClr val="tx1"/>
                          </a:solidFill>
                          <a:effectLst/>
                          <a:latin typeface="+mn-lt"/>
                          <a:ea typeface="+mn-ea"/>
                          <a:cs typeface="+mn-cs"/>
                        </a:rPr>
                        <a:t> services as determined by </a:t>
                      </a:r>
                      <a:r>
                        <a:rPr lang="en-US" sz="1800" kern="1200" dirty="0" err="1" smtClean="0">
                          <a:solidFill>
                            <a:schemeClr val="tx1"/>
                          </a:solidFill>
                          <a:effectLst/>
                          <a:latin typeface="+mn-lt"/>
                          <a:ea typeface="+mn-ea"/>
                          <a:cs typeface="+mn-cs"/>
                        </a:rPr>
                        <a:t>gvt</a:t>
                      </a:r>
                      <a:r>
                        <a:rPr lang="en-US" sz="1800" kern="1200" dirty="0" smtClean="0">
                          <a:solidFill>
                            <a:schemeClr val="tx1"/>
                          </a:solidFill>
                          <a:effectLst/>
                          <a:latin typeface="+mn-lt"/>
                          <a:ea typeface="+mn-ea"/>
                          <a:cs typeface="+mn-cs"/>
                        </a:rPr>
                        <a:t> required and available</a:t>
                      </a:r>
                      <a:r>
                        <a:rPr lang="en-US" sz="1800" kern="1200" baseline="0" dirty="0" smtClean="0">
                          <a:solidFill>
                            <a:schemeClr val="tx1"/>
                          </a:solidFill>
                          <a:effectLst/>
                          <a:latin typeface="+mn-lt"/>
                          <a:ea typeface="+mn-ea"/>
                          <a:cs typeface="+mn-cs"/>
                        </a:rPr>
                        <a:t> via an</a:t>
                      </a:r>
                      <a:r>
                        <a:rPr lang="en-US" sz="1800" kern="1200" dirty="0" smtClean="0">
                          <a:solidFill>
                            <a:schemeClr val="tx1"/>
                          </a:solidFill>
                          <a:effectLst/>
                          <a:latin typeface="+mn-lt"/>
                          <a:ea typeface="+mn-ea"/>
                          <a:cs typeface="+mn-cs"/>
                        </a:rPr>
                        <a:t> internet based self-service tool. </a:t>
                      </a:r>
                    </a:p>
                    <a:p>
                      <a:r>
                        <a:rPr lang="en-US" sz="1800" kern="1200" dirty="0" smtClean="0">
                          <a:solidFill>
                            <a:schemeClr val="tx1"/>
                          </a:solidFill>
                          <a:effectLst/>
                          <a:latin typeface="+mn-lt"/>
                          <a:ea typeface="+mn-ea"/>
                          <a:cs typeface="+mn-cs"/>
                        </a:rPr>
                        <a:t> </a:t>
                      </a:r>
                      <a:r>
                        <a:rPr lang="en-US" sz="1800" b="1" kern="1200" dirty="0" smtClean="0">
                          <a:solidFill>
                            <a:schemeClr val="tx1"/>
                          </a:solidFill>
                          <a:effectLst/>
                          <a:latin typeface="+mn-lt"/>
                          <a:ea typeface="+mn-ea"/>
                          <a:cs typeface="+mn-cs"/>
                        </a:rPr>
                        <a:t>PYOA 01/01/2024: </a:t>
                      </a:r>
                      <a:r>
                        <a:rPr lang="en-US" sz="1800" kern="1200" dirty="0" smtClean="0">
                          <a:solidFill>
                            <a:schemeClr val="tx1"/>
                          </a:solidFill>
                          <a:effectLst/>
                          <a:latin typeface="+mn-lt"/>
                          <a:ea typeface="+mn-ea"/>
                          <a:cs typeface="+mn-cs"/>
                        </a:rPr>
                        <a:t>Remainder of items &amp;</a:t>
                      </a:r>
                      <a:r>
                        <a:rPr lang="en-US" sz="1800" kern="1200" baseline="0" dirty="0" smtClean="0">
                          <a:solidFill>
                            <a:schemeClr val="tx1"/>
                          </a:solidFill>
                          <a:effectLst/>
                          <a:latin typeface="+mn-lt"/>
                          <a:ea typeface="+mn-ea"/>
                          <a:cs typeface="+mn-cs"/>
                        </a:rPr>
                        <a:t> </a:t>
                      </a:r>
                      <a:r>
                        <a:rPr lang="en-US" sz="1800" kern="1200" dirty="0" smtClean="0">
                          <a:solidFill>
                            <a:schemeClr val="tx1"/>
                          </a:solidFill>
                          <a:effectLst/>
                          <a:latin typeface="+mn-lt"/>
                          <a:ea typeface="+mn-ea"/>
                          <a:cs typeface="+mn-cs"/>
                        </a:rPr>
                        <a:t>services required for self-service tool.</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2"/>
                  </a:ext>
                </a:extLst>
              </a:tr>
              <a:tr h="1216660">
                <a:tc>
                  <a:txBody>
                    <a:bodyPr/>
                    <a:lstStyle/>
                    <a:p>
                      <a:pPr marL="90805">
                        <a:lnSpc>
                          <a:spcPct val="100000"/>
                        </a:lnSpc>
                        <a:spcBef>
                          <a:spcPts val="310"/>
                        </a:spcBef>
                      </a:pPr>
                      <a:r>
                        <a:rPr sz="1800" b="1" spc="-5" dirty="0">
                          <a:solidFill>
                            <a:srgbClr val="232200"/>
                          </a:solidFill>
                          <a:latin typeface="Arial"/>
                          <a:cs typeface="Arial"/>
                        </a:rPr>
                        <a:t>Summary</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marR="193040">
                        <a:lnSpc>
                          <a:spcPct val="100000"/>
                        </a:lnSpc>
                        <a:spcBef>
                          <a:spcPts val="310"/>
                        </a:spcBef>
                      </a:pPr>
                      <a:r>
                        <a:rPr sz="1800" spc="-10" dirty="0">
                          <a:solidFill>
                            <a:srgbClr val="232200"/>
                          </a:solidFill>
                          <a:latin typeface="Arial"/>
                          <a:cs typeface="Arial"/>
                        </a:rPr>
                        <a:t>Requires</a:t>
                      </a:r>
                      <a:r>
                        <a:rPr sz="1800" spc="30" dirty="0">
                          <a:solidFill>
                            <a:srgbClr val="232200"/>
                          </a:solidFill>
                          <a:latin typeface="Arial"/>
                          <a:cs typeface="Arial"/>
                        </a:rPr>
                        <a:t> </a:t>
                      </a:r>
                      <a:r>
                        <a:rPr sz="1800" spc="-10" dirty="0">
                          <a:solidFill>
                            <a:srgbClr val="232200"/>
                          </a:solidFill>
                          <a:latin typeface="Arial"/>
                          <a:cs typeface="Arial"/>
                        </a:rPr>
                        <a:t>group</a:t>
                      </a:r>
                      <a:r>
                        <a:rPr sz="1800" spc="15" dirty="0">
                          <a:solidFill>
                            <a:srgbClr val="232200"/>
                          </a:solidFill>
                          <a:latin typeface="Arial"/>
                          <a:cs typeface="Arial"/>
                        </a:rPr>
                        <a:t> </a:t>
                      </a:r>
                      <a:r>
                        <a:rPr sz="1800" spc="-10" dirty="0">
                          <a:solidFill>
                            <a:srgbClr val="232200"/>
                          </a:solidFill>
                          <a:latin typeface="Arial"/>
                          <a:cs typeface="Arial"/>
                        </a:rPr>
                        <a:t>health</a:t>
                      </a:r>
                      <a:r>
                        <a:rPr sz="1800" spc="20" dirty="0">
                          <a:solidFill>
                            <a:srgbClr val="232200"/>
                          </a:solidFill>
                          <a:latin typeface="Arial"/>
                          <a:cs typeface="Arial"/>
                        </a:rPr>
                        <a:t> </a:t>
                      </a:r>
                      <a:r>
                        <a:rPr sz="1800" spc="-10" dirty="0">
                          <a:solidFill>
                            <a:srgbClr val="232200"/>
                          </a:solidFill>
                          <a:latin typeface="Arial"/>
                          <a:cs typeface="Arial"/>
                        </a:rPr>
                        <a:t>plans</a:t>
                      </a:r>
                      <a:r>
                        <a:rPr sz="1800" spc="20" dirty="0">
                          <a:solidFill>
                            <a:srgbClr val="232200"/>
                          </a:solidFill>
                          <a:latin typeface="Arial"/>
                          <a:cs typeface="Arial"/>
                        </a:rPr>
                        <a:t> </a:t>
                      </a:r>
                      <a:r>
                        <a:rPr sz="1800" spc="-10" dirty="0">
                          <a:solidFill>
                            <a:srgbClr val="232200"/>
                          </a:solidFill>
                          <a:latin typeface="Arial"/>
                          <a:cs typeface="Arial"/>
                        </a:rPr>
                        <a:t>and</a:t>
                      </a:r>
                      <a:r>
                        <a:rPr sz="1800" dirty="0">
                          <a:solidFill>
                            <a:srgbClr val="232200"/>
                          </a:solidFill>
                          <a:latin typeface="Arial"/>
                          <a:cs typeface="Arial"/>
                        </a:rPr>
                        <a:t> </a:t>
                      </a:r>
                      <a:r>
                        <a:rPr sz="1800" spc="-10" dirty="0">
                          <a:solidFill>
                            <a:srgbClr val="232200"/>
                          </a:solidFill>
                          <a:latin typeface="Arial"/>
                          <a:cs typeface="Arial"/>
                        </a:rPr>
                        <a:t>health</a:t>
                      </a:r>
                      <a:r>
                        <a:rPr sz="1800" spc="20" dirty="0">
                          <a:solidFill>
                            <a:srgbClr val="232200"/>
                          </a:solidFill>
                          <a:latin typeface="Arial"/>
                          <a:cs typeface="Arial"/>
                        </a:rPr>
                        <a:t> </a:t>
                      </a:r>
                      <a:r>
                        <a:rPr sz="1800" spc="-10" dirty="0">
                          <a:solidFill>
                            <a:srgbClr val="232200"/>
                          </a:solidFill>
                          <a:latin typeface="Arial"/>
                          <a:cs typeface="Arial"/>
                        </a:rPr>
                        <a:t>insurance</a:t>
                      </a:r>
                      <a:r>
                        <a:rPr sz="1800" spc="25" dirty="0">
                          <a:solidFill>
                            <a:srgbClr val="232200"/>
                          </a:solidFill>
                          <a:latin typeface="Arial"/>
                          <a:cs typeface="Arial"/>
                        </a:rPr>
                        <a:t> </a:t>
                      </a:r>
                      <a:r>
                        <a:rPr sz="1800" spc="-5" dirty="0">
                          <a:solidFill>
                            <a:srgbClr val="232200"/>
                          </a:solidFill>
                          <a:latin typeface="Arial"/>
                          <a:cs typeface="Arial"/>
                        </a:rPr>
                        <a:t>issuers</a:t>
                      </a:r>
                      <a:r>
                        <a:rPr sz="1800" spc="20" dirty="0">
                          <a:solidFill>
                            <a:srgbClr val="232200"/>
                          </a:solidFill>
                          <a:latin typeface="Arial"/>
                          <a:cs typeface="Arial"/>
                        </a:rPr>
                        <a:t> </a:t>
                      </a:r>
                      <a:r>
                        <a:rPr sz="1800" dirty="0">
                          <a:solidFill>
                            <a:srgbClr val="232200"/>
                          </a:solidFill>
                          <a:latin typeface="Arial"/>
                          <a:cs typeface="Arial"/>
                        </a:rPr>
                        <a:t>to</a:t>
                      </a:r>
                      <a:r>
                        <a:rPr sz="1800" spc="-5" dirty="0">
                          <a:solidFill>
                            <a:srgbClr val="232200"/>
                          </a:solidFill>
                          <a:latin typeface="Arial"/>
                          <a:cs typeface="Arial"/>
                        </a:rPr>
                        <a:t> </a:t>
                      </a:r>
                      <a:r>
                        <a:rPr lang="en-US" sz="1800" spc="-5" dirty="0" smtClean="0">
                          <a:solidFill>
                            <a:srgbClr val="232200"/>
                          </a:solidFill>
                          <a:latin typeface="Arial"/>
                          <a:cs typeface="Arial"/>
                        </a:rPr>
                        <a:t>make</a:t>
                      </a:r>
                      <a:r>
                        <a:rPr lang="en-US" sz="1800" spc="-5" baseline="0" dirty="0" smtClean="0">
                          <a:solidFill>
                            <a:srgbClr val="232200"/>
                          </a:solidFill>
                          <a:latin typeface="Arial"/>
                          <a:cs typeface="Arial"/>
                        </a:rPr>
                        <a:t> MRFs publically available and to </a:t>
                      </a:r>
                      <a:r>
                        <a:rPr sz="1800" spc="-5" dirty="0" smtClean="0">
                          <a:solidFill>
                            <a:srgbClr val="232200"/>
                          </a:solidFill>
                          <a:latin typeface="Arial"/>
                          <a:cs typeface="Arial"/>
                        </a:rPr>
                        <a:t>maintain</a:t>
                      </a:r>
                      <a:r>
                        <a:rPr sz="1800" spc="25" dirty="0" smtClean="0">
                          <a:solidFill>
                            <a:srgbClr val="232200"/>
                          </a:solidFill>
                          <a:latin typeface="Arial"/>
                          <a:cs typeface="Arial"/>
                        </a:rPr>
                        <a:t> </a:t>
                      </a:r>
                      <a:r>
                        <a:rPr sz="1800" dirty="0">
                          <a:solidFill>
                            <a:srgbClr val="232200"/>
                          </a:solidFill>
                          <a:latin typeface="Arial"/>
                          <a:cs typeface="Arial"/>
                        </a:rPr>
                        <a:t>a </a:t>
                      </a:r>
                      <a:r>
                        <a:rPr sz="1800" spc="-484" dirty="0">
                          <a:solidFill>
                            <a:srgbClr val="232200"/>
                          </a:solidFill>
                          <a:latin typeface="Arial"/>
                          <a:cs typeface="Arial"/>
                        </a:rPr>
                        <a:t> </a:t>
                      </a:r>
                      <a:r>
                        <a:rPr sz="1800" spc="-5" dirty="0">
                          <a:solidFill>
                            <a:srgbClr val="232200"/>
                          </a:solidFill>
                          <a:latin typeface="Arial"/>
                          <a:cs typeface="Arial"/>
                        </a:rPr>
                        <a:t>“price</a:t>
                      </a:r>
                      <a:r>
                        <a:rPr sz="1800" spc="5" dirty="0">
                          <a:solidFill>
                            <a:srgbClr val="232200"/>
                          </a:solidFill>
                          <a:latin typeface="Arial"/>
                          <a:cs typeface="Arial"/>
                        </a:rPr>
                        <a:t> </a:t>
                      </a:r>
                      <a:r>
                        <a:rPr sz="1800" spc="-5" dirty="0">
                          <a:solidFill>
                            <a:srgbClr val="232200"/>
                          </a:solidFill>
                          <a:latin typeface="Arial"/>
                          <a:cs typeface="Arial"/>
                        </a:rPr>
                        <a:t>comparison</a:t>
                      </a:r>
                      <a:r>
                        <a:rPr sz="1800" spc="10" dirty="0">
                          <a:solidFill>
                            <a:srgbClr val="232200"/>
                          </a:solidFill>
                          <a:latin typeface="Arial"/>
                          <a:cs typeface="Arial"/>
                        </a:rPr>
                        <a:t> </a:t>
                      </a:r>
                      <a:r>
                        <a:rPr sz="1800" spc="-5" dirty="0">
                          <a:solidFill>
                            <a:srgbClr val="232200"/>
                          </a:solidFill>
                          <a:latin typeface="Arial"/>
                          <a:cs typeface="Arial"/>
                        </a:rPr>
                        <a:t>tool”</a:t>
                      </a:r>
                      <a:r>
                        <a:rPr sz="1800" spc="15" dirty="0">
                          <a:solidFill>
                            <a:srgbClr val="232200"/>
                          </a:solidFill>
                          <a:latin typeface="Arial"/>
                          <a:cs typeface="Arial"/>
                        </a:rPr>
                        <a:t> </a:t>
                      </a:r>
                      <a:r>
                        <a:rPr sz="1800" spc="-5" dirty="0" smtClean="0">
                          <a:solidFill>
                            <a:srgbClr val="232200"/>
                          </a:solidFill>
                          <a:latin typeface="Arial"/>
                          <a:cs typeface="Arial"/>
                        </a:rPr>
                        <a:t>via </a:t>
                      </a:r>
                      <a:r>
                        <a:rPr sz="1800" spc="-10" dirty="0">
                          <a:solidFill>
                            <a:srgbClr val="232200"/>
                          </a:solidFill>
                          <a:latin typeface="Arial"/>
                          <a:cs typeface="Arial"/>
                        </a:rPr>
                        <a:t>phone</a:t>
                      </a:r>
                      <a:r>
                        <a:rPr sz="1800" spc="20" dirty="0">
                          <a:solidFill>
                            <a:srgbClr val="232200"/>
                          </a:solidFill>
                          <a:latin typeface="Arial"/>
                          <a:cs typeface="Arial"/>
                        </a:rPr>
                        <a:t> </a:t>
                      </a:r>
                      <a:r>
                        <a:rPr lang="en-US" sz="1800" spc="20" dirty="0" smtClean="0">
                          <a:solidFill>
                            <a:srgbClr val="232200"/>
                          </a:solidFill>
                          <a:latin typeface="Arial"/>
                          <a:cs typeface="Arial"/>
                        </a:rPr>
                        <a:t>&amp;</a:t>
                      </a:r>
                      <a:r>
                        <a:rPr sz="1800" spc="-5" dirty="0" smtClean="0">
                          <a:solidFill>
                            <a:srgbClr val="232200"/>
                          </a:solidFill>
                          <a:latin typeface="Arial"/>
                          <a:cs typeface="Arial"/>
                        </a:rPr>
                        <a:t> </a:t>
                      </a:r>
                      <a:r>
                        <a:rPr sz="1800" spc="-10" dirty="0">
                          <a:solidFill>
                            <a:srgbClr val="232200"/>
                          </a:solidFill>
                          <a:latin typeface="Arial"/>
                          <a:cs typeface="Arial"/>
                        </a:rPr>
                        <a:t>website</a:t>
                      </a:r>
                      <a:r>
                        <a:rPr sz="1800" spc="45" dirty="0">
                          <a:solidFill>
                            <a:srgbClr val="232200"/>
                          </a:solidFill>
                          <a:latin typeface="Arial"/>
                          <a:cs typeface="Arial"/>
                        </a:rPr>
                        <a:t> </a:t>
                      </a:r>
                      <a:r>
                        <a:rPr sz="1800" spc="-15" dirty="0" smtClean="0">
                          <a:solidFill>
                            <a:srgbClr val="232200"/>
                          </a:solidFill>
                          <a:latin typeface="Arial"/>
                          <a:cs typeface="Arial"/>
                        </a:rPr>
                        <a:t>allow</a:t>
                      </a:r>
                      <a:r>
                        <a:rPr lang="en-US" sz="1800" spc="-15" dirty="0" smtClean="0">
                          <a:solidFill>
                            <a:srgbClr val="232200"/>
                          </a:solidFill>
                          <a:latin typeface="Arial"/>
                          <a:cs typeface="Arial"/>
                        </a:rPr>
                        <a:t>ing</a:t>
                      </a:r>
                      <a:r>
                        <a:rPr sz="1800" spc="-15" dirty="0" smtClean="0">
                          <a:solidFill>
                            <a:srgbClr val="232200"/>
                          </a:solidFill>
                          <a:latin typeface="Arial"/>
                          <a:cs typeface="Arial"/>
                        </a:rPr>
                        <a:t> </a:t>
                      </a:r>
                      <a:r>
                        <a:rPr sz="1800" spc="-10" dirty="0" smtClean="0">
                          <a:solidFill>
                            <a:srgbClr val="232200"/>
                          </a:solidFill>
                          <a:latin typeface="Arial"/>
                          <a:cs typeface="Arial"/>
                        </a:rPr>
                        <a:t>enrolle</a:t>
                      </a:r>
                      <a:r>
                        <a:rPr lang="en-US" sz="1800" spc="-10" dirty="0" smtClean="0">
                          <a:solidFill>
                            <a:srgbClr val="232200"/>
                          </a:solidFill>
                          <a:latin typeface="Arial"/>
                          <a:cs typeface="Arial"/>
                        </a:rPr>
                        <a:t>es </a:t>
                      </a:r>
                      <a:r>
                        <a:rPr sz="1800" dirty="0" smtClean="0">
                          <a:solidFill>
                            <a:srgbClr val="232200"/>
                          </a:solidFill>
                          <a:latin typeface="Arial"/>
                          <a:cs typeface="Arial"/>
                        </a:rPr>
                        <a:t>to</a:t>
                      </a:r>
                      <a:r>
                        <a:rPr sz="1800" spc="-5" dirty="0" smtClean="0">
                          <a:solidFill>
                            <a:srgbClr val="232200"/>
                          </a:solidFill>
                          <a:latin typeface="Arial"/>
                          <a:cs typeface="Arial"/>
                        </a:rPr>
                        <a:t> </a:t>
                      </a:r>
                      <a:r>
                        <a:rPr sz="1800" spc="-5" dirty="0">
                          <a:solidFill>
                            <a:srgbClr val="232200"/>
                          </a:solidFill>
                          <a:latin typeface="Arial"/>
                          <a:cs typeface="Arial"/>
                        </a:rPr>
                        <a:t>compare</a:t>
                      </a:r>
                      <a:r>
                        <a:rPr sz="1800" spc="15" dirty="0">
                          <a:solidFill>
                            <a:srgbClr val="232200"/>
                          </a:solidFill>
                          <a:latin typeface="Arial"/>
                          <a:cs typeface="Arial"/>
                        </a:rPr>
                        <a:t> </a:t>
                      </a:r>
                      <a:r>
                        <a:rPr sz="1800" spc="-5" dirty="0">
                          <a:solidFill>
                            <a:srgbClr val="232200"/>
                          </a:solidFill>
                          <a:latin typeface="Arial"/>
                          <a:cs typeface="Arial"/>
                        </a:rPr>
                        <a:t>cost-sharing </a:t>
                      </a:r>
                      <a:r>
                        <a:rPr lang="en-US" sz="1800" spc="-5" dirty="0" smtClean="0">
                          <a:solidFill>
                            <a:srgbClr val="232200"/>
                          </a:solidFill>
                          <a:latin typeface="Arial"/>
                          <a:cs typeface="Arial"/>
                        </a:rPr>
                        <a:t>of </a:t>
                      </a:r>
                      <a:r>
                        <a:rPr sz="1800" spc="-5" dirty="0" smtClean="0">
                          <a:solidFill>
                            <a:srgbClr val="232200"/>
                          </a:solidFill>
                          <a:latin typeface="Arial"/>
                          <a:cs typeface="Arial"/>
                        </a:rPr>
                        <a:t>items</a:t>
                      </a:r>
                      <a:r>
                        <a:rPr sz="1800" dirty="0" smtClean="0">
                          <a:solidFill>
                            <a:srgbClr val="232200"/>
                          </a:solidFill>
                          <a:latin typeface="Arial"/>
                          <a:cs typeface="Arial"/>
                        </a:rPr>
                        <a:t> </a:t>
                      </a:r>
                      <a:r>
                        <a:rPr sz="1800" spc="-10" dirty="0">
                          <a:solidFill>
                            <a:srgbClr val="232200"/>
                          </a:solidFill>
                          <a:latin typeface="Arial"/>
                          <a:cs typeface="Arial"/>
                        </a:rPr>
                        <a:t>and</a:t>
                      </a:r>
                      <a:r>
                        <a:rPr sz="1800" spc="-5" dirty="0">
                          <a:solidFill>
                            <a:srgbClr val="232200"/>
                          </a:solidFill>
                          <a:latin typeface="Arial"/>
                          <a:cs typeface="Arial"/>
                        </a:rPr>
                        <a:t> </a:t>
                      </a:r>
                      <a:r>
                        <a:rPr lang="en-US" sz="1800" spc="-5" dirty="0" smtClean="0">
                          <a:solidFill>
                            <a:srgbClr val="232200"/>
                          </a:solidFill>
                          <a:latin typeface="Arial"/>
                          <a:cs typeface="Arial"/>
                        </a:rPr>
                        <a:t>provider</a:t>
                      </a:r>
                      <a:r>
                        <a:rPr lang="en-US" sz="1800" spc="-5" baseline="0" dirty="0" smtClean="0">
                          <a:solidFill>
                            <a:srgbClr val="232200"/>
                          </a:solidFill>
                          <a:latin typeface="Arial"/>
                          <a:cs typeface="Arial"/>
                        </a:rPr>
                        <a:t> </a:t>
                      </a:r>
                      <a:r>
                        <a:rPr sz="1800" spc="-5" dirty="0" smtClean="0">
                          <a:solidFill>
                            <a:srgbClr val="232200"/>
                          </a:solidFill>
                          <a:latin typeface="Arial"/>
                          <a:cs typeface="Arial"/>
                        </a:rPr>
                        <a:t>services</a:t>
                      </a:r>
                      <a:r>
                        <a:rPr lang="en-US" sz="1800" spc="-5" dirty="0" smtClean="0">
                          <a:solidFill>
                            <a:srgbClr val="232200"/>
                          </a:solidFill>
                          <a:latin typeface="Arial"/>
                          <a:cs typeface="Arial"/>
                        </a:rPr>
                        <a:t>.</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3"/>
                  </a:ext>
                </a:extLst>
              </a:tr>
              <a:tr h="639445">
                <a:tc>
                  <a:txBody>
                    <a:bodyPr/>
                    <a:lstStyle/>
                    <a:p>
                      <a:pPr marL="90805" marR="817244">
                        <a:lnSpc>
                          <a:spcPct val="100000"/>
                        </a:lnSpc>
                        <a:spcBef>
                          <a:spcPts val="310"/>
                        </a:spcBef>
                      </a:pPr>
                      <a:r>
                        <a:rPr lang="en-US" sz="1800" b="1" spc="-5" dirty="0" smtClean="0">
                          <a:solidFill>
                            <a:srgbClr val="232200"/>
                          </a:solidFill>
                          <a:latin typeface="Arial"/>
                          <a:cs typeface="Arial"/>
                        </a:rPr>
                        <a:t>PAI</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144145">
                        <a:lnSpc>
                          <a:spcPct val="100000"/>
                        </a:lnSpc>
                        <a:spcBef>
                          <a:spcPts val="310"/>
                        </a:spcBef>
                      </a:pPr>
                      <a:r>
                        <a:rPr lang="en-US" sz="1800" spc="-10" dirty="0" smtClean="0">
                          <a:solidFill>
                            <a:srgbClr val="232200"/>
                          </a:solidFill>
                          <a:latin typeface="Arial"/>
                          <a:cs typeface="Arial"/>
                        </a:rPr>
                        <a:t>PAI </a:t>
                      </a:r>
                      <a:r>
                        <a:rPr lang="en-US" sz="1800" spc="-10" dirty="0" smtClean="0">
                          <a:solidFill>
                            <a:srgbClr val="232200"/>
                          </a:solidFill>
                          <a:latin typeface="Arial"/>
                          <a:cs typeface="Arial"/>
                        </a:rPr>
                        <a:t>is</a:t>
                      </a:r>
                      <a:r>
                        <a:rPr lang="en-US" sz="1800" spc="-10" baseline="0" dirty="0" smtClean="0">
                          <a:solidFill>
                            <a:srgbClr val="232200"/>
                          </a:solidFill>
                          <a:latin typeface="Arial"/>
                          <a:cs typeface="Arial"/>
                        </a:rPr>
                        <a:t> in the testing phase of this project.  We are validating the data and establishing a link on PAI’s website in order make it publically available.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16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3000" y="371403"/>
            <a:ext cx="7705090" cy="574040"/>
          </a:xfrm>
          <a:prstGeom prst="rect">
            <a:avLst/>
          </a:prstGeom>
        </p:spPr>
        <p:txBody>
          <a:bodyPr vert="horz" wrap="square" lIns="0" tIns="12700" rIns="0" bIns="0" rtlCol="0">
            <a:spAutoFit/>
          </a:bodyPr>
          <a:lstStyle/>
          <a:p>
            <a:pPr marL="12700">
              <a:lnSpc>
                <a:spcPct val="100000"/>
              </a:lnSpc>
              <a:spcBef>
                <a:spcPts val="100"/>
              </a:spcBef>
            </a:pPr>
            <a:r>
              <a:rPr sz="3600" dirty="0">
                <a:solidFill>
                  <a:srgbClr val="002C6C"/>
                </a:solidFill>
              </a:rPr>
              <a:t>CAA</a:t>
            </a:r>
            <a:r>
              <a:rPr sz="3600" spc="-155" dirty="0">
                <a:solidFill>
                  <a:srgbClr val="002C6C"/>
                </a:solidFill>
              </a:rPr>
              <a:t> </a:t>
            </a:r>
            <a:r>
              <a:rPr sz="3600" spc="-5" dirty="0">
                <a:solidFill>
                  <a:srgbClr val="002C6C"/>
                </a:solidFill>
              </a:rPr>
              <a:t>Overview</a:t>
            </a:r>
            <a:r>
              <a:rPr sz="3600" spc="-20" dirty="0">
                <a:solidFill>
                  <a:srgbClr val="002C6C"/>
                </a:solidFill>
              </a:rPr>
              <a:t> </a:t>
            </a:r>
            <a:r>
              <a:rPr sz="3600" spc="-5" dirty="0">
                <a:solidFill>
                  <a:srgbClr val="002C6C"/>
                </a:solidFill>
              </a:rPr>
              <a:t>of </a:t>
            </a:r>
            <a:r>
              <a:rPr sz="3600" spc="-5" dirty="0" smtClean="0">
                <a:solidFill>
                  <a:srgbClr val="002C6C"/>
                </a:solidFill>
              </a:rPr>
              <a:t>Health</a:t>
            </a:r>
            <a:r>
              <a:rPr sz="3600" spc="-20" dirty="0" smtClean="0">
                <a:solidFill>
                  <a:srgbClr val="002C6C"/>
                </a:solidFill>
              </a:rPr>
              <a:t> </a:t>
            </a:r>
            <a:r>
              <a:rPr sz="3600" spc="-5" dirty="0" smtClean="0">
                <a:solidFill>
                  <a:srgbClr val="002C6C"/>
                </a:solidFill>
              </a:rPr>
              <a:t>Provisions</a:t>
            </a:r>
            <a:endParaRPr sz="3600" dirty="0"/>
          </a:p>
        </p:txBody>
      </p:sp>
      <p:sp>
        <p:nvSpPr>
          <p:cNvPr id="3" name="object 3"/>
          <p:cNvSpPr txBox="1"/>
          <p:nvPr/>
        </p:nvSpPr>
        <p:spPr>
          <a:xfrm>
            <a:off x="1129862" y="1524000"/>
            <a:ext cx="10363200" cy="4221925"/>
          </a:xfrm>
          <a:prstGeom prst="rect">
            <a:avLst/>
          </a:prstGeom>
        </p:spPr>
        <p:txBody>
          <a:bodyPr vert="horz" wrap="square" lIns="0" tIns="11430" rIns="0" bIns="0" rtlCol="0">
            <a:spAutoFit/>
          </a:bodyPr>
          <a:lstStyle/>
          <a:p>
            <a:pPr marL="12700" marR="212725">
              <a:lnSpc>
                <a:spcPct val="116700"/>
              </a:lnSpc>
              <a:spcBef>
                <a:spcPts val="90"/>
              </a:spcBef>
            </a:pPr>
            <a:r>
              <a:rPr sz="2000" dirty="0">
                <a:solidFill>
                  <a:srgbClr val="002C6C"/>
                </a:solidFill>
                <a:latin typeface="Arial"/>
                <a:cs typeface="Arial"/>
              </a:rPr>
              <a:t>Signed </a:t>
            </a:r>
            <a:r>
              <a:rPr sz="2000" spc="-5" dirty="0">
                <a:solidFill>
                  <a:srgbClr val="002C6C"/>
                </a:solidFill>
                <a:latin typeface="Arial"/>
                <a:cs typeface="Arial"/>
              </a:rPr>
              <a:t>into </a:t>
            </a:r>
            <a:r>
              <a:rPr sz="2000" dirty="0">
                <a:solidFill>
                  <a:srgbClr val="002C6C"/>
                </a:solidFill>
                <a:latin typeface="Arial"/>
                <a:cs typeface="Arial"/>
              </a:rPr>
              <a:t>law on Dec. 27, 2020, </a:t>
            </a:r>
            <a:r>
              <a:rPr sz="2000" spc="-5" dirty="0" smtClean="0">
                <a:solidFill>
                  <a:srgbClr val="002C6C"/>
                </a:solidFill>
                <a:latin typeface="Arial"/>
                <a:cs typeface="Arial"/>
              </a:rPr>
              <a:t>th</a:t>
            </a:r>
            <a:r>
              <a:rPr lang="en-US" sz="2000" spc="-5" dirty="0" smtClean="0">
                <a:solidFill>
                  <a:srgbClr val="002C6C"/>
                </a:solidFill>
                <a:latin typeface="Arial"/>
                <a:cs typeface="Arial"/>
              </a:rPr>
              <a:t>e</a:t>
            </a:r>
            <a:r>
              <a:rPr sz="2000" spc="-5" dirty="0" smtClean="0">
                <a:solidFill>
                  <a:srgbClr val="002C6C"/>
                </a:solidFill>
                <a:latin typeface="Arial"/>
                <a:cs typeface="Arial"/>
              </a:rPr>
              <a:t> $</a:t>
            </a:r>
            <a:r>
              <a:rPr lang="en-US" sz="2000" spc="-5" dirty="0" smtClean="0">
                <a:solidFill>
                  <a:srgbClr val="002C6C"/>
                </a:solidFill>
                <a:latin typeface="Arial"/>
                <a:cs typeface="Arial"/>
              </a:rPr>
              <a:t>2.3 </a:t>
            </a:r>
            <a:r>
              <a:rPr sz="2000" spc="-5" dirty="0" smtClean="0">
                <a:solidFill>
                  <a:srgbClr val="002C6C"/>
                </a:solidFill>
                <a:latin typeface="Arial"/>
                <a:cs typeface="Arial"/>
              </a:rPr>
              <a:t>trillion </a:t>
            </a:r>
            <a:r>
              <a:rPr sz="2000" dirty="0" smtClean="0">
                <a:solidFill>
                  <a:srgbClr val="002C6C"/>
                </a:solidFill>
                <a:latin typeface="Arial"/>
                <a:cs typeface="Arial"/>
              </a:rPr>
              <a:t>funding package</a:t>
            </a:r>
            <a:r>
              <a:rPr lang="en-US" sz="2000" dirty="0" smtClean="0">
                <a:solidFill>
                  <a:srgbClr val="002C6C"/>
                </a:solidFill>
                <a:latin typeface="Arial"/>
                <a:cs typeface="Arial"/>
              </a:rPr>
              <a:t> </a:t>
            </a:r>
            <a:r>
              <a:rPr sz="2000" dirty="0" smtClean="0">
                <a:solidFill>
                  <a:srgbClr val="002C6C"/>
                </a:solidFill>
                <a:latin typeface="Arial"/>
                <a:cs typeface="Arial"/>
              </a:rPr>
              <a:t>provide</a:t>
            </a:r>
            <a:r>
              <a:rPr lang="en-US" sz="2000" dirty="0" smtClean="0">
                <a:solidFill>
                  <a:srgbClr val="002C6C"/>
                </a:solidFill>
                <a:latin typeface="Arial"/>
                <a:cs typeface="Arial"/>
              </a:rPr>
              <a:t>d</a:t>
            </a:r>
            <a:r>
              <a:rPr sz="2000" spc="-25" dirty="0" smtClean="0">
                <a:solidFill>
                  <a:srgbClr val="002C6C"/>
                </a:solidFill>
                <a:latin typeface="Arial"/>
                <a:cs typeface="Arial"/>
              </a:rPr>
              <a:t> </a:t>
            </a:r>
            <a:r>
              <a:rPr sz="2000" dirty="0">
                <a:solidFill>
                  <a:srgbClr val="002C6C"/>
                </a:solidFill>
                <a:latin typeface="Arial"/>
                <a:cs typeface="Arial"/>
              </a:rPr>
              <a:t>nearly</a:t>
            </a:r>
            <a:r>
              <a:rPr sz="2000" spc="-20" dirty="0">
                <a:solidFill>
                  <a:srgbClr val="002C6C"/>
                </a:solidFill>
                <a:latin typeface="Arial"/>
                <a:cs typeface="Arial"/>
              </a:rPr>
              <a:t> </a:t>
            </a:r>
            <a:r>
              <a:rPr sz="2000" dirty="0">
                <a:solidFill>
                  <a:srgbClr val="002C6C"/>
                </a:solidFill>
                <a:latin typeface="Arial"/>
                <a:cs typeface="Arial"/>
              </a:rPr>
              <a:t>$900</a:t>
            </a:r>
            <a:r>
              <a:rPr sz="2000" spc="-15" dirty="0">
                <a:solidFill>
                  <a:srgbClr val="002C6C"/>
                </a:solidFill>
                <a:latin typeface="Arial"/>
                <a:cs typeface="Arial"/>
              </a:rPr>
              <a:t> </a:t>
            </a:r>
            <a:r>
              <a:rPr sz="2000" spc="-5" dirty="0">
                <a:solidFill>
                  <a:srgbClr val="002C6C"/>
                </a:solidFill>
                <a:latin typeface="Arial"/>
                <a:cs typeface="Arial"/>
              </a:rPr>
              <a:t>billion</a:t>
            </a:r>
            <a:r>
              <a:rPr sz="2000" spc="10" dirty="0">
                <a:solidFill>
                  <a:srgbClr val="002C6C"/>
                </a:solidFill>
                <a:latin typeface="Arial"/>
                <a:cs typeface="Arial"/>
              </a:rPr>
              <a:t> </a:t>
            </a:r>
            <a:r>
              <a:rPr lang="en-US" sz="2000" spc="10" dirty="0" smtClean="0">
                <a:solidFill>
                  <a:srgbClr val="002C6C"/>
                </a:solidFill>
                <a:latin typeface="Arial"/>
                <a:cs typeface="Arial"/>
              </a:rPr>
              <a:t>in funds for</a:t>
            </a:r>
            <a:r>
              <a:rPr lang="en-US" sz="2000" spc="-10" dirty="0" smtClean="0">
                <a:solidFill>
                  <a:srgbClr val="002C6C"/>
                </a:solidFill>
                <a:latin typeface="Arial"/>
                <a:cs typeface="Arial"/>
              </a:rPr>
              <a:t> </a:t>
            </a:r>
            <a:r>
              <a:rPr sz="2000" dirty="0" smtClean="0">
                <a:solidFill>
                  <a:srgbClr val="002C6C"/>
                </a:solidFill>
                <a:latin typeface="Arial"/>
                <a:cs typeface="Arial"/>
              </a:rPr>
              <a:t>COVID-19</a:t>
            </a:r>
            <a:r>
              <a:rPr sz="2000" spc="-30" dirty="0" smtClean="0">
                <a:solidFill>
                  <a:srgbClr val="002C6C"/>
                </a:solidFill>
                <a:latin typeface="Arial"/>
                <a:cs typeface="Arial"/>
              </a:rPr>
              <a:t> </a:t>
            </a:r>
            <a:r>
              <a:rPr sz="2000" spc="-5" dirty="0">
                <a:solidFill>
                  <a:srgbClr val="002C6C"/>
                </a:solidFill>
                <a:latin typeface="Arial"/>
                <a:cs typeface="Arial"/>
              </a:rPr>
              <a:t>relief,</a:t>
            </a:r>
            <a:r>
              <a:rPr sz="2000" spc="-20" dirty="0">
                <a:solidFill>
                  <a:srgbClr val="002C6C"/>
                </a:solidFill>
                <a:latin typeface="Arial"/>
                <a:cs typeface="Arial"/>
              </a:rPr>
              <a:t> </a:t>
            </a:r>
            <a:r>
              <a:rPr lang="en-US" sz="2000" spc="-20" dirty="0" smtClean="0">
                <a:solidFill>
                  <a:srgbClr val="002C6C"/>
                </a:solidFill>
                <a:latin typeface="Arial"/>
                <a:cs typeface="Arial"/>
              </a:rPr>
              <a:t>$1.4 trillion in governmental spending to address regulations for </a:t>
            </a:r>
            <a:r>
              <a:rPr sz="2000" spc="-5" dirty="0" smtClean="0">
                <a:solidFill>
                  <a:srgbClr val="002C6C"/>
                </a:solidFill>
                <a:latin typeface="Arial"/>
                <a:cs typeface="Arial"/>
              </a:rPr>
              <a:t>patient</a:t>
            </a:r>
            <a:r>
              <a:rPr lang="en-US" sz="2000" spc="-5" dirty="0" smtClean="0">
                <a:solidFill>
                  <a:srgbClr val="002C6C"/>
                </a:solidFill>
                <a:latin typeface="Arial"/>
                <a:cs typeface="Arial"/>
              </a:rPr>
              <a:t> protection f</a:t>
            </a:r>
            <a:r>
              <a:rPr sz="2000" dirty="0" smtClean="0">
                <a:solidFill>
                  <a:srgbClr val="002C6C"/>
                </a:solidFill>
                <a:latin typeface="Arial"/>
                <a:cs typeface="Arial"/>
              </a:rPr>
              <a:t>rom</a:t>
            </a:r>
            <a:r>
              <a:rPr sz="2000" spc="-30" dirty="0" smtClean="0">
                <a:solidFill>
                  <a:srgbClr val="002C6C"/>
                </a:solidFill>
                <a:latin typeface="Arial"/>
                <a:cs typeface="Arial"/>
              </a:rPr>
              <a:t> </a:t>
            </a:r>
            <a:r>
              <a:rPr sz="2000" dirty="0">
                <a:solidFill>
                  <a:srgbClr val="002C6C"/>
                </a:solidFill>
                <a:latin typeface="Arial"/>
                <a:cs typeface="Arial"/>
              </a:rPr>
              <a:t>surprise</a:t>
            </a:r>
            <a:r>
              <a:rPr sz="2000" spc="-40" dirty="0">
                <a:solidFill>
                  <a:srgbClr val="002C6C"/>
                </a:solidFill>
                <a:latin typeface="Arial"/>
                <a:cs typeface="Arial"/>
              </a:rPr>
              <a:t> </a:t>
            </a:r>
            <a:r>
              <a:rPr sz="2000" dirty="0">
                <a:solidFill>
                  <a:srgbClr val="002C6C"/>
                </a:solidFill>
                <a:latin typeface="Arial"/>
                <a:cs typeface="Arial"/>
              </a:rPr>
              <a:t>medical</a:t>
            </a:r>
            <a:r>
              <a:rPr sz="2000" spc="-15" dirty="0">
                <a:solidFill>
                  <a:srgbClr val="002C6C"/>
                </a:solidFill>
                <a:latin typeface="Arial"/>
                <a:cs typeface="Arial"/>
              </a:rPr>
              <a:t> </a:t>
            </a:r>
            <a:r>
              <a:rPr sz="2000" spc="-5" dirty="0">
                <a:solidFill>
                  <a:srgbClr val="002C6C"/>
                </a:solidFill>
                <a:latin typeface="Arial"/>
                <a:cs typeface="Arial"/>
              </a:rPr>
              <a:t>bills</a:t>
            </a:r>
            <a:r>
              <a:rPr sz="2000" dirty="0">
                <a:solidFill>
                  <a:srgbClr val="002C6C"/>
                </a:solidFill>
                <a:latin typeface="Arial"/>
                <a:cs typeface="Arial"/>
              </a:rPr>
              <a:t> and</a:t>
            </a:r>
            <a:r>
              <a:rPr sz="2000" spc="-15" dirty="0">
                <a:solidFill>
                  <a:srgbClr val="002C6C"/>
                </a:solidFill>
                <a:latin typeface="Arial"/>
                <a:cs typeface="Arial"/>
              </a:rPr>
              <a:t> </a:t>
            </a:r>
            <a:r>
              <a:rPr sz="2000" dirty="0">
                <a:solidFill>
                  <a:srgbClr val="002C6C"/>
                </a:solidFill>
                <a:latin typeface="Arial"/>
                <a:cs typeface="Arial"/>
              </a:rPr>
              <a:t>a number</a:t>
            </a:r>
            <a:r>
              <a:rPr sz="2000" spc="-40" dirty="0">
                <a:solidFill>
                  <a:srgbClr val="002C6C"/>
                </a:solidFill>
                <a:latin typeface="Arial"/>
                <a:cs typeface="Arial"/>
              </a:rPr>
              <a:t> </a:t>
            </a:r>
            <a:r>
              <a:rPr sz="2000" dirty="0">
                <a:solidFill>
                  <a:srgbClr val="002C6C"/>
                </a:solidFill>
                <a:latin typeface="Arial"/>
                <a:cs typeface="Arial"/>
              </a:rPr>
              <a:t>of</a:t>
            </a:r>
            <a:r>
              <a:rPr sz="2000" spc="-25" dirty="0">
                <a:solidFill>
                  <a:srgbClr val="002C6C"/>
                </a:solidFill>
                <a:latin typeface="Arial"/>
                <a:cs typeface="Arial"/>
              </a:rPr>
              <a:t> </a:t>
            </a:r>
            <a:r>
              <a:rPr sz="2000" spc="-5" dirty="0">
                <a:solidFill>
                  <a:srgbClr val="002C6C"/>
                </a:solidFill>
                <a:latin typeface="Arial"/>
                <a:cs typeface="Arial"/>
              </a:rPr>
              <a:t>other</a:t>
            </a:r>
            <a:r>
              <a:rPr sz="2000" spc="-20" dirty="0">
                <a:solidFill>
                  <a:srgbClr val="002C6C"/>
                </a:solidFill>
                <a:latin typeface="Arial"/>
                <a:cs typeface="Arial"/>
              </a:rPr>
              <a:t> </a:t>
            </a:r>
            <a:r>
              <a:rPr sz="2000" dirty="0">
                <a:solidFill>
                  <a:srgbClr val="002C6C"/>
                </a:solidFill>
                <a:latin typeface="Arial"/>
                <a:cs typeface="Arial"/>
              </a:rPr>
              <a:t>health-related</a:t>
            </a:r>
            <a:r>
              <a:rPr sz="2000" spc="-40" dirty="0">
                <a:solidFill>
                  <a:srgbClr val="002C6C"/>
                </a:solidFill>
                <a:latin typeface="Arial"/>
                <a:cs typeface="Arial"/>
              </a:rPr>
              <a:t> </a:t>
            </a:r>
            <a:r>
              <a:rPr sz="2000" dirty="0" smtClean="0">
                <a:solidFill>
                  <a:srgbClr val="002C6C"/>
                </a:solidFill>
                <a:latin typeface="Arial"/>
                <a:cs typeface="Arial"/>
              </a:rPr>
              <a:t>provisions</a:t>
            </a:r>
            <a:r>
              <a:rPr lang="en-US" sz="2000" dirty="0" smtClean="0">
                <a:solidFill>
                  <a:srgbClr val="002C6C"/>
                </a:solidFill>
                <a:latin typeface="Arial"/>
                <a:cs typeface="Arial"/>
              </a:rPr>
              <a:t>.</a:t>
            </a:r>
            <a:endParaRPr sz="2000" dirty="0">
              <a:latin typeface="Arial"/>
              <a:cs typeface="Arial"/>
            </a:endParaRPr>
          </a:p>
          <a:p>
            <a:pPr marL="530225" indent="-229235">
              <a:lnSpc>
                <a:spcPct val="100000"/>
              </a:lnSpc>
              <a:spcBef>
                <a:spcPts val="1810"/>
              </a:spcBef>
              <a:buClr>
                <a:srgbClr val="44C6F5"/>
              </a:buClr>
              <a:buFont typeface="Wingdings"/>
              <a:buChar char=""/>
              <a:tabLst>
                <a:tab pos="530860" algn="l"/>
              </a:tabLst>
            </a:pPr>
            <a:r>
              <a:rPr lang="en-US" sz="2000" dirty="0" smtClean="0">
                <a:solidFill>
                  <a:srgbClr val="002C6C"/>
                </a:solidFill>
                <a:latin typeface="Arial"/>
                <a:cs typeface="Arial"/>
              </a:rPr>
              <a:t>A </a:t>
            </a:r>
            <a:r>
              <a:rPr sz="2000" spc="-5" dirty="0" smtClean="0">
                <a:solidFill>
                  <a:srgbClr val="002C6C"/>
                </a:solidFill>
                <a:latin typeface="Arial"/>
                <a:cs typeface="Arial"/>
              </a:rPr>
              <a:t>limited</a:t>
            </a:r>
            <a:r>
              <a:rPr sz="2000" spc="10" dirty="0" smtClean="0">
                <a:solidFill>
                  <a:srgbClr val="002C6C"/>
                </a:solidFill>
                <a:latin typeface="Arial"/>
                <a:cs typeface="Arial"/>
              </a:rPr>
              <a:t> </a:t>
            </a:r>
            <a:r>
              <a:rPr sz="2000" dirty="0">
                <a:solidFill>
                  <a:srgbClr val="002C6C"/>
                </a:solidFill>
                <a:latin typeface="Arial"/>
                <a:cs typeface="Arial"/>
              </a:rPr>
              <a:t>number</a:t>
            </a:r>
            <a:r>
              <a:rPr sz="2000" spc="-35" dirty="0">
                <a:solidFill>
                  <a:srgbClr val="002C6C"/>
                </a:solidFill>
                <a:latin typeface="Arial"/>
                <a:cs typeface="Arial"/>
              </a:rPr>
              <a:t> </a:t>
            </a:r>
            <a:r>
              <a:rPr sz="2000" dirty="0">
                <a:solidFill>
                  <a:srgbClr val="002C6C"/>
                </a:solidFill>
                <a:latin typeface="Arial"/>
                <a:cs typeface="Arial"/>
              </a:rPr>
              <a:t>of</a:t>
            </a:r>
            <a:r>
              <a:rPr sz="2000" spc="-20" dirty="0">
                <a:solidFill>
                  <a:srgbClr val="002C6C"/>
                </a:solidFill>
                <a:latin typeface="Arial"/>
                <a:cs typeface="Arial"/>
              </a:rPr>
              <a:t> </a:t>
            </a:r>
            <a:r>
              <a:rPr sz="2000" dirty="0" smtClean="0">
                <a:solidFill>
                  <a:srgbClr val="002C6C"/>
                </a:solidFill>
                <a:latin typeface="Arial"/>
                <a:cs typeface="Arial"/>
              </a:rPr>
              <a:t>provisions</a:t>
            </a:r>
            <a:r>
              <a:rPr lang="en-US" sz="2000" dirty="0" smtClean="0">
                <a:solidFill>
                  <a:srgbClr val="002C6C"/>
                </a:solidFill>
                <a:latin typeface="Arial"/>
                <a:cs typeface="Arial"/>
              </a:rPr>
              <a:t>/interim final rules have</a:t>
            </a:r>
            <a:r>
              <a:rPr sz="2000" spc="-10" dirty="0" smtClean="0">
                <a:solidFill>
                  <a:srgbClr val="002C6C"/>
                </a:solidFill>
                <a:latin typeface="Arial"/>
                <a:cs typeface="Arial"/>
              </a:rPr>
              <a:t> </a:t>
            </a:r>
            <a:r>
              <a:rPr sz="2000" dirty="0">
                <a:solidFill>
                  <a:srgbClr val="002C6C"/>
                </a:solidFill>
                <a:latin typeface="Arial"/>
                <a:cs typeface="Arial"/>
              </a:rPr>
              <a:t>been</a:t>
            </a:r>
            <a:r>
              <a:rPr sz="2000" spc="-25" dirty="0">
                <a:solidFill>
                  <a:srgbClr val="002C6C"/>
                </a:solidFill>
                <a:latin typeface="Arial"/>
                <a:cs typeface="Arial"/>
              </a:rPr>
              <a:t> </a:t>
            </a:r>
            <a:r>
              <a:rPr sz="2000" dirty="0" smtClean="0">
                <a:solidFill>
                  <a:srgbClr val="002C6C"/>
                </a:solidFill>
                <a:latin typeface="Arial"/>
                <a:cs typeface="Arial"/>
              </a:rPr>
              <a:t>issued</a:t>
            </a:r>
            <a:endParaRPr sz="2000" dirty="0">
              <a:latin typeface="Arial"/>
              <a:cs typeface="Arial"/>
            </a:endParaRPr>
          </a:p>
          <a:p>
            <a:pPr marL="530225" marR="5080" indent="-228600">
              <a:lnSpc>
                <a:spcPts val="2160"/>
              </a:lnSpc>
              <a:spcBef>
                <a:spcPts val="1030"/>
              </a:spcBef>
              <a:buClr>
                <a:srgbClr val="44C6F5"/>
              </a:buClr>
              <a:buFont typeface="Wingdings"/>
              <a:buChar char=""/>
              <a:tabLst>
                <a:tab pos="530860" algn="l"/>
              </a:tabLst>
            </a:pPr>
            <a:r>
              <a:rPr sz="2000" u="sng" dirty="0">
                <a:solidFill>
                  <a:srgbClr val="0562C1"/>
                </a:solidFill>
                <a:uFill>
                  <a:solidFill>
                    <a:srgbClr val="0562C1"/>
                  </a:solidFill>
                </a:uFill>
                <a:latin typeface="Arial"/>
                <a:cs typeface="Arial"/>
                <a:hlinkClick r:id="rId2"/>
              </a:rPr>
              <a:t>Guidance</a:t>
            </a:r>
            <a:r>
              <a:rPr sz="2000" spc="-40" dirty="0">
                <a:solidFill>
                  <a:srgbClr val="0562C1"/>
                </a:solidFill>
                <a:latin typeface="Arial"/>
                <a:cs typeface="Arial"/>
                <a:hlinkClick r:id="rId2"/>
              </a:rPr>
              <a:t> </a:t>
            </a:r>
            <a:r>
              <a:rPr sz="2000" dirty="0">
                <a:solidFill>
                  <a:srgbClr val="002C6C"/>
                </a:solidFill>
                <a:latin typeface="Arial"/>
                <a:cs typeface="Arial"/>
              </a:rPr>
              <a:t>was</a:t>
            </a:r>
            <a:r>
              <a:rPr sz="2000" spc="-10" dirty="0">
                <a:solidFill>
                  <a:srgbClr val="002C6C"/>
                </a:solidFill>
                <a:latin typeface="Arial"/>
                <a:cs typeface="Arial"/>
              </a:rPr>
              <a:t> </a:t>
            </a:r>
            <a:r>
              <a:rPr sz="2000" dirty="0">
                <a:solidFill>
                  <a:srgbClr val="002C6C"/>
                </a:solidFill>
                <a:latin typeface="Arial"/>
                <a:cs typeface="Arial"/>
              </a:rPr>
              <a:t>issued</a:t>
            </a:r>
            <a:r>
              <a:rPr sz="2000" spc="-10" dirty="0">
                <a:solidFill>
                  <a:srgbClr val="002C6C"/>
                </a:solidFill>
                <a:latin typeface="Arial"/>
                <a:cs typeface="Arial"/>
              </a:rPr>
              <a:t> </a:t>
            </a:r>
            <a:r>
              <a:rPr sz="2000" dirty="0">
                <a:solidFill>
                  <a:srgbClr val="002C6C"/>
                </a:solidFill>
                <a:latin typeface="Arial"/>
                <a:cs typeface="Arial"/>
              </a:rPr>
              <a:t>August</a:t>
            </a:r>
            <a:r>
              <a:rPr sz="2000" spc="-15" dirty="0">
                <a:solidFill>
                  <a:srgbClr val="002C6C"/>
                </a:solidFill>
                <a:latin typeface="Arial"/>
                <a:cs typeface="Arial"/>
              </a:rPr>
              <a:t> </a:t>
            </a:r>
            <a:r>
              <a:rPr sz="2000" dirty="0">
                <a:solidFill>
                  <a:srgbClr val="002C6C"/>
                </a:solidFill>
                <a:latin typeface="Arial"/>
                <a:cs typeface="Arial"/>
              </a:rPr>
              <a:t>20,</a:t>
            </a:r>
            <a:r>
              <a:rPr sz="2000" spc="-10" dirty="0">
                <a:solidFill>
                  <a:srgbClr val="002C6C"/>
                </a:solidFill>
                <a:latin typeface="Arial"/>
                <a:cs typeface="Arial"/>
              </a:rPr>
              <a:t> </a:t>
            </a:r>
            <a:r>
              <a:rPr sz="2000" dirty="0">
                <a:solidFill>
                  <a:srgbClr val="002C6C"/>
                </a:solidFill>
                <a:latin typeface="Arial"/>
                <a:cs typeface="Arial"/>
              </a:rPr>
              <a:t>2021</a:t>
            </a:r>
            <a:r>
              <a:rPr sz="2000" spc="-10" dirty="0">
                <a:solidFill>
                  <a:srgbClr val="002C6C"/>
                </a:solidFill>
                <a:latin typeface="Arial"/>
                <a:cs typeface="Arial"/>
              </a:rPr>
              <a:t> </a:t>
            </a:r>
            <a:r>
              <a:rPr sz="2000" dirty="0">
                <a:solidFill>
                  <a:srgbClr val="002C6C"/>
                </a:solidFill>
                <a:latin typeface="Arial"/>
                <a:cs typeface="Arial"/>
              </a:rPr>
              <a:t>that</a:t>
            </a:r>
            <a:r>
              <a:rPr sz="2000" spc="-15" dirty="0">
                <a:solidFill>
                  <a:srgbClr val="002C6C"/>
                </a:solidFill>
                <a:latin typeface="Arial"/>
                <a:cs typeface="Arial"/>
              </a:rPr>
              <a:t> </a:t>
            </a:r>
            <a:r>
              <a:rPr sz="2000" dirty="0">
                <a:solidFill>
                  <a:srgbClr val="002C6C"/>
                </a:solidFill>
                <a:latin typeface="Arial"/>
                <a:cs typeface="Arial"/>
              </a:rPr>
              <a:t>delays</a:t>
            </a:r>
            <a:r>
              <a:rPr sz="2000" spc="-10" dirty="0">
                <a:solidFill>
                  <a:srgbClr val="002C6C"/>
                </a:solidFill>
                <a:latin typeface="Arial"/>
                <a:cs typeface="Arial"/>
              </a:rPr>
              <a:t> </a:t>
            </a:r>
            <a:r>
              <a:rPr sz="2000" dirty="0">
                <a:solidFill>
                  <a:srgbClr val="002C6C"/>
                </a:solidFill>
                <a:latin typeface="Arial"/>
                <a:cs typeface="Arial"/>
              </a:rPr>
              <a:t>effective</a:t>
            </a:r>
            <a:r>
              <a:rPr sz="2000" spc="-10" dirty="0">
                <a:solidFill>
                  <a:srgbClr val="002C6C"/>
                </a:solidFill>
                <a:latin typeface="Arial"/>
                <a:cs typeface="Arial"/>
              </a:rPr>
              <a:t> </a:t>
            </a:r>
            <a:r>
              <a:rPr sz="2000" dirty="0">
                <a:solidFill>
                  <a:srgbClr val="002C6C"/>
                </a:solidFill>
                <a:latin typeface="Arial"/>
                <a:cs typeface="Arial"/>
              </a:rPr>
              <a:t>dates</a:t>
            </a:r>
            <a:r>
              <a:rPr sz="2000" spc="-15" dirty="0">
                <a:solidFill>
                  <a:srgbClr val="002C6C"/>
                </a:solidFill>
                <a:latin typeface="Arial"/>
                <a:cs typeface="Arial"/>
              </a:rPr>
              <a:t> </a:t>
            </a:r>
            <a:r>
              <a:rPr sz="2000" dirty="0">
                <a:solidFill>
                  <a:srgbClr val="002C6C"/>
                </a:solidFill>
                <a:latin typeface="Arial"/>
                <a:cs typeface="Arial"/>
              </a:rPr>
              <a:t>or</a:t>
            </a:r>
            <a:r>
              <a:rPr sz="2000" spc="-10" dirty="0">
                <a:solidFill>
                  <a:srgbClr val="002C6C"/>
                </a:solidFill>
                <a:latin typeface="Arial"/>
                <a:cs typeface="Arial"/>
              </a:rPr>
              <a:t> </a:t>
            </a:r>
            <a:r>
              <a:rPr sz="2000" dirty="0">
                <a:solidFill>
                  <a:srgbClr val="002C6C"/>
                </a:solidFill>
                <a:latin typeface="Arial"/>
                <a:cs typeface="Arial"/>
              </a:rPr>
              <a:t>enforcement</a:t>
            </a:r>
            <a:r>
              <a:rPr sz="2000" spc="-10" dirty="0">
                <a:solidFill>
                  <a:srgbClr val="002C6C"/>
                </a:solidFill>
                <a:latin typeface="Arial"/>
                <a:cs typeface="Arial"/>
              </a:rPr>
              <a:t> </a:t>
            </a:r>
            <a:r>
              <a:rPr sz="2000" dirty="0">
                <a:solidFill>
                  <a:srgbClr val="002C6C"/>
                </a:solidFill>
                <a:latin typeface="Arial"/>
                <a:cs typeface="Arial"/>
              </a:rPr>
              <a:t>dates </a:t>
            </a:r>
            <a:r>
              <a:rPr sz="2000" spc="-545" dirty="0">
                <a:solidFill>
                  <a:srgbClr val="002C6C"/>
                </a:solidFill>
                <a:latin typeface="Arial"/>
                <a:cs typeface="Arial"/>
              </a:rPr>
              <a:t> </a:t>
            </a:r>
            <a:r>
              <a:rPr sz="2000" spc="-5" dirty="0">
                <a:solidFill>
                  <a:srgbClr val="002C6C"/>
                </a:solidFill>
                <a:latin typeface="Arial"/>
                <a:cs typeface="Arial"/>
              </a:rPr>
              <a:t>for</a:t>
            </a:r>
            <a:r>
              <a:rPr sz="2000" spc="-20" dirty="0">
                <a:solidFill>
                  <a:srgbClr val="002C6C"/>
                </a:solidFill>
                <a:latin typeface="Arial"/>
                <a:cs typeface="Arial"/>
              </a:rPr>
              <a:t> </a:t>
            </a:r>
            <a:r>
              <a:rPr sz="2000" dirty="0">
                <a:solidFill>
                  <a:srgbClr val="002C6C"/>
                </a:solidFill>
                <a:latin typeface="Arial"/>
                <a:cs typeface="Arial"/>
              </a:rPr>
              <a:t>certain</a:t>
            </a:r>
            <a:r>
              <a:rPr sz="2000" spc="-40" dirty="0">
                <a:solidFill>
                  <a:srgbClr val="002C6C"/>
                </a:solidFill>
                <a:latin typeface="Arial"/>
                <a:cs typeface="Arial"/>
              </a:rPr>
              <a:t> </a:t>
            </a:r>
            <a:r>
              <a:rPr sz="2000" dirty="0">
                <a:solidFill>
                  <a:srgbClr val="002C6C"/>
                </a:solidFill>
                <a:latin typeface="Arial"/>
                <a:cs typeface="Arial"/>
              </a:rPr>
              <a:t>aspects</a:t>
            </a:r>
            <a:r>
              <a:rPr sz="2000" spc="-35" dirty="0">
                <a:solidFill>
                  <a:srgbClr val="002C6C"/>
                </a:solidFill>
                <a:latin typeface="Arial"/>
                <a:cs typeface="Arial"/>
              </a:rPr>
              <a:t> </a:t>
            </a:r>
            <a:r>
              <a:rPr sz="2000" dirty="0">
                <a:solidFill>
                  <a:srgbClr val="002C6C"/>
                </a:solidFill>
                <a:latin typeface="Arial"/>
                <a:cs typeface="Arial"/>
              </a:rPr>
              <a:t>of</a:t>
            </a:r>
            <a:r>
              <a:rPr sz="2000" spc="-10" dirty="0">
                <a:solidFill>
                  <a:srgbClr val="002C6C"/>
                </a:solidFill>
                <a:latin typeface="Arial"/>
                <a:cs typeface="Arial"/>
              </a:rPr>
              <a:t> </a:t>
            </a:r>
            <a:r>
              <a:rPr sz="2000" dirty="0">
                <a:solidFill>
                  <a:srgbClr val="002C6C"/>
                </a:solidFill>
                <a:latin typeface="Arial"/>
                <a:cs typeface="Arial"/>
              </a:rPr>
              <a:t>the</a:t>
            </a:r>
            <a:r>
              <a:rPr sz="2000" spc="-15" dirty="0">
                <a:solidFill>
                  <a:srgbClr val="002C6C"/>
                </a:solidFill>
                <a:latin typeface="Arial"/>
                <a:cs typeface="Arial"/>
              </a:rPr>
              <a:t> </a:t>
            </a:r>
            <a:r>
              <a:rPr sz="2000" dirty="0">
                <a:solidFill>
                  <a:srgbClr val="002C6C"/>
                </a:solidFill>
                <a:latin typeface="Arial"/>
                <a:cs typeface="Arial"/>
              </a:rPr>
              <a:t>law</a:t>
            </a:r>
            <a:endParaRPr sz="2000" dirty="0">
              <a:latin typeface="Arial"/>
              <a:cs typeface="Arial"/>
            </a:endParaRPr>
          </a:p>
          <a:p>
            <a:pPr marL="530225" marR="257175" indent="-228600">
              <a:lnSpc>
                <a:spcPts val="2160"/>
              </a:lnSpc>
              <a:spcBef>
                <a:spcPts val="1005"/>
              </a:spcBef>
              <a:buClr>
                <a:srgbClr val="44C6F5"/>
              </a:buClr>
              <a:buFont typeface="Wingdings"/>
              <a:buChar char=""/>
              <a:tabLst>
                <a:tab pos="530860" algn="l"/>
              </a:tabLst>
            </a:pPr>
            <a:r>
              <a:rPr sz="2000" dirty="0">
                <a:solidFill>
                  <a:srgbClr val="002C6C"/>
                </a:solidFill>
                <a:latin typeface="Arial"/>
                <a:cs typeface="Arial"/>
              </a:rPr>
              <a:t>The agencies do not </a:t>
            </a:r>
            <a:r>
              <a:rPr sz="2000" spc="-5" dirty="0">
                <a:solidFill>
                  <a:srgbClr val="002C6C"/>
                </a:solidFill>
                <a:latin typeface="Arial"/>
                <a:cs typeface="Arial"/>
              </a:rPr>
              <a:t>intend to </a:t>
            </a:r>
            <a:r>
              <a:rPr sz="2000" dirty="0">
                <a:solidFill>
                  <a:srgbClr val="002C6C"/>
                </a:solidFill>
                <a:latin typeface="Arial"/>
                <a:cs typeface="Arial"/>
              </a:rPr>
              <a:t>issue regulations </a:t>
            </a:r>
            <a:r>
              <a:rPr sz="2000" spc="-5" dirty="0">
                <a:solidFill>
                  <a:srgbClr val="002C6C"/>
                </a:solidFill>
                <a:latin typeface="Arial"/>
                <a:cs typeface="Arial"/>
              </a:rPr>
              <a:t>to implement </a:t>
            </a:r>
            <a:r>
              <a:rPr sz="2000" dirty="0">
                <a:solidFill>
                  <a:srgbClr val="002C6C"/>
                </a:solidFill>
                <a:latin typeface="Arial"/>
                <a:cs typeface="Arial"/>
              </a:rPr>
              <a:t>many of the CAA </a:t>
            </a:r>
            <a:r>
              <a:rPr sz="2000" spc="5" dirty="0">
                <a:solidFill>
                  <a:srgbClr val="002C6C"/>
                </a:solidFill>
                <a:latin typeface="Arial"/>
                <a:cs typeface="Arial"/>
              </a:rPr>
              <a:t> </a:t>
            </a:r>
            <a:r>
              <a:rPr sz="2000" dirty="0">
                <a:solidFill>
                  <a:srgbClr val="002C6C"/>
                </a:solidFill>
                <a:latin typeface="Arial"/>
                <a:cs typeface="Arial"/>
              </a:rPr>
              <a:t>provisions prior </a:t>
            </a:r>
            <a:r>
              <a:rPr sz="2000" spc="-5" dirty="0">
                <a:solidFill>
                  <a:srgbClr val="002C6C"/>
                </a:solidFill>
                <a:latin typeface="Arial"/>
                <a:cs typeface="Arial"/>
              </a:rPr>
              <a:t>to their </a:t>
            </a:r>
            <a:r>
              <a:rPr sz="2000" dirty="0">
                <a:solidFill>
                  <a:srgbClr val="002C6C"/>
                </a:solidFill>
                <a:latin typeface="Arial"/>
                <a:cs typeface="Arial"/>
              </a:rPr>
              <a:t>upcoming </a:t>
            </a:r>
            <a:r>
              <a:rPr sz="2000" spc="-10" dirty="0">
                <a:solidFill>
                  <a:srgbClr val="002C6C"/>
                </a:solidFill>
                <a:latin typeface="Arial"/>
                <a:cs typeface="Arial"/>
              </a:rPr>
              <a:t>effective </a:t>
            </a:r>
            <a:r>
              <a:rPr sz="2000" spc="-5" dirty="0">
                <a:solidFill>
                  <a:srgbClr val="002C6C"/>
                </a:solidFill>
                <a:latin typeface="Arial"/>
                <a:cs typeface="Arial"/>
              </a:rPr>
              <a:t>date. </a:t>
            </a:r>
            <a:r>
              <a:rPr sz="2000" dirty="0">
                <a:solidFill>
                  <a:srgbClr val="002C6C"/>
                </a:solidFill>
                <a:latin typeface="Arial"/>
                <a:cs typeface="Arial"/>
              </a:rPr>
              <a:t>Some CAA provisions nevertheless </a:t>
            </a:r>
            <a:r>
              <a:rPr sz="2000" spc="5" dirty="0">
                <a:solidFill>
                  <a:srgbClr val="002C6C"/>
                </a:solidFill>
                <a:latin typeface="Arial"/>
                <a:cs typeface="Arial"/>
              </a:rPr>
              <a:t> </a:t>
            </a:r>
            <a:r>
              <a:rPr sz="2000" spc="-5" dirty="0">
                <a:solidFill>
                  <a:srgbClr val="002C6C"/>
                </a:solidFill>
                <a:latin typeface="Arial"/>
                <a:cs typeface="Arial"/>
              </a:rPr>
              <a:t>will </a:t>
            </a:r>
            <a:r>
              <a:rPr sz="2000" dirty="0">
                <a:solidFill>
                  <a:srgbClr val="002C6C"/>
                </a:solidFill>
                <a:latin typeface="Arial"/>
                <a:cs typeface="Arial"/>
              </a:rPr>
              <a:t>take </a:t>
            </a:r>
            <a:r>
              <a:rPr sz="2000" spc="-10" dirty="0">
                <a:solidFill>
                  <a:srgbClr val="002C6C"/>
                </a:solidFill>
                <a:latin typeface="Arial"/>
                <a:cs typeface="Arial"/>
              </a:rPr>
              <a:t>effect </a:t>
            </a:r>
            <a:r>
              <a:rPr sz="2000" spc="-5" dirty="0">
                <a:solidFill>
                  <a:srgbClr val="002C6C"/>
                </a:solidFill>
                <a:latin typeface="Arial"/>
                <a:cs typeface="Arial"/>
              </a:rPr>
              <a:t>for </a:t>
            </a:r>
            <a:r>
              <a:rPr sz="2000" dirty="0">
                <a:solidFill>
                  <a:srgbClr val="002C6C"/>
                </a:solidFill>
                <a:latin typeface="Arial"/>
                <a:cs typeface="Arial"/>
              </a:rPr>
              <a:t>plan or policy years beginning on or </a:t>
            </a:r>
            <a:r>
              <a:rPr sz="2000" spc="-5" dirty="0">
                <a:solidFill>
                  <a:srgbClr val="002C6C"/>
                </a:solidFill>
                <a:latin typeface="Arial"/>
                <a:cs typeface="Arial"/>
              </a:rPr>
              <a:t>after 1/1/2022, while for other </a:t>
            </a:r>
            <a:r>
              <a:rPr sz="2000" dirty="0">
                <a:solidFill>
                  <a:srgbClr val="002C6C"/>
                </a:solidFill>
                <a:latin typeface="Arial"/>
                <a:cs typeface="Arial"/>
              </a:rPr>
              <a:t> CAA</a:t>
            </a:r>
            <a:r>
              <a:rPr sz="2000" spc="-120" dirty="0">
                <a:solidFill>
                  <a:srgbClr val="002C6C"/>
                </a:solidFill>
                <a:latin typeface="Arial"/>
                <a:cs typeface="Arial"/>
              </a:rPr>
              <a:t> </a:t>
            </a:r>
            <a:r>
              <a:rPr sz="2000" dirty="0">
                <a:solidFill>
                  <a:srgbClr val="002C6C"/>
                </a:solidFill>
                <a:latin typeface="Arial"/>
                <a:cs typeface="Arial"/>
              </a:rPr>
              <a:t>(and</a:t>
            </a:r>
            <a:r>
              <a:rPr sz="2000" spc="-45" dirty="0">
                <a:solidFill>
                  <a:srgbClr val="002C6C"/>
                </a:solidFill>
                <a:latin typeface="Arial"/>
                <a:cs typeface="Arial"/>
              </a:rPr>
              <a:t> </a:t>
            </a:r>
            <a:r>
              <a:rPr sz="2000" spc="-20" dirty="0">
                <a:solidFill>
                  <a:srgbClr val="002C6C"/>
                </a:solidFill>
                <a:latin typeface="Arial"/>
                <a:cs typeface="Arial"/>
              </a:rPr>
              <a:t>TiC)</a:t>
            </a:r>
            <a:r>
              <a:rPr sz="2000" spc="-10" dirty="0">
                <a:solidFill>
                  <a:srgbClr val="002C6C"/>
                </a:solidFill>
                <a:latin typeface="Arial"/>
                <a:cs typeface="Arial"/>
              </a:rPr>
              <a:t> </a:t>
            </a:r>
            <a:r>
              <a:rPr sz="2000" dirty="0">
                <a:solidFill>
                  <a:srgbClr val="002C6C"/>
                </a:solidFill>
                <a:latin typeface="Arial"/>
                <a:cs typeface="Arial"/>
              </a:rPr>
              <a:t>provisions,</a:t>
            </a:r>
            <a:r>
              <a:rPr sz="2000" spc="-35" dirty="0">
                <a:solidFill>
                  <a:srgbClr val="002C6C"/>
                </a:solidFill>
                <a:latin typeface="Arial"/>
                <a:cs typeface="Arial"/>
              </a:rPr>
              <a:t> </a:t>
            </a:r>
            <a:r>
              <a:rPr sz="2000" dirty="0">
                <a:solidFill>
                  <a:srgbClr val="002C6C"/>
                </a:solidFill>
                <a:latin typeface="Arial"/>
                <a:cs typeface="Arial"/>
              </a:rPr>
              <a:t>the</a:t>
            </a:r>
            <a:r>
              <a:rPr sz="2000" spc="-10" dirty="0">
                <a:solidFill>
                  <a:srgbClr val="002C6C"/>
                </a:solidFill>
                <a:latin typeface="Arial"/>
                <a:cs typeface="Arial"/>
              </a:rPr>
              <a:t> </a:t>
            </a:r>
            <a:r>
              <a:rPr sz="2000" dirty="0">
                <a:solidFill>
                  <a:srgbClr val="002C6C"/>
                </a:solidFill>
                <a:latin typeface="Arial"/>
                <a:cs typeface="Arial"/>
              </a:rPr>
              <a:t>agencies</a:t>
            </a:r>
            <a:r>
              <a:rPr sz="2000" spc="-30" dirty="0">
                <a:solidFill>
                  <a:srgbClr val="002C6C"/>
                </a:solidFill>
                <a:latin typeface="Arial"/>
                <a:cs typeface="Arial"/>
              </a:rPr>
              <a:t> </a:t>
            </a:r>
            <a:r>
              <a:rPr sz="2000" spc="-5" dirty="0">
                <a:solidFill>
                  <a:srgbClr val="002C6C"/>
                </a:solidFill>
                <a:latin typeface="Arial"/>
                <a:cs typeface="Arial"/>
              </a:rPr>
              <a:t>will</a:t>
            </a:r>
            <a:r>
              <a:rPr sz="2000" spc="10" dirty="0">
                <a:solidFill>
                  <a:srgbClr val="002C6C"/>
                </a:solidFill>
                <a:latin typeface="Arial"/>
                <a:cs typeface="Arial"/>
              </a:rPr>
              <a:t> </a:t>
            </a:r>
            <a:r>
              <a:rPr sz="2000" dirty="0">
                <a:solidFill>
                  <a:srgbClr val="002C6C"/>
                </a:solidFill>
                <a:latin typeface="Arial"/>
                <a:cs typeface="Arial"/>
              </a:rPr>
              <a:t>“defer</a:t>
            </a:r>
            <a:r>
              <a:rPr sz="2000" spc="-20" dirty="0">
                <a:solidFill>
                  <a:srgbClr val="002C6C"/>
                </a:solidFill>
                <a:latin typeface="Arial"/>
                <a:cs typeface="Arial"/>
              </a:rPr>
              <a:t> </a:t>
            </a:r>
            <a:r>
              <a:rPr sz="2000" spc="-5" dirty="0">
                <a:solidFill>
                  <a:srgbClr val="002C6C"/>
                </a:solidFill>
                <a:latin typeface="Arial"/>
                <a:cs typeface="Arial"/>
              </a:rPr>
              <a:t>enforcement”</a:t>
            </a:r>
            <a:r>
              <a:rPr sz="2000" spc="-50" dirty="0">
                <a:solidFill>
                  <a:srgbClr val="002C6C"/>
                </a:solidFill>
                <a:latin typeface="Arial"/>
                <a:cs typeface="Arial"/>
              </a:rPr>
              <a:t> </a:t>
            </a:r>
            <a:r>
              <a:rPr sz="2000" spc="-5" dirty="0">
                <a:solidFill>
                  <a:srgbClr val="002C6C"/>
                </a:solidFill>
                <a:latin typeface="Arial"/>
                <a:cs typeface="Arial"/>
              </a:rPr>
              <a:t>for</a:t>
            </a:r>
            <a:r>
              <a:rPr sz="2000" spc="-20" dirty="0">
                <a:solidFill>
                  <a:srgbClr val="002C6C"/>
                </a:solidFill>
                <a:latin typeface="Arial"/>
                <a:cs typeface="Arial"/>
              </a:rPr>
              <a:t> </a:t>
            </a:r>
            <a:r>
              <a:rPr sz="2000" dirty="0">
                <a:solidFill>
                  <a:srgbClr val="002C6C"/>
                </a:solidFill>
                <a:latin typeface="Arial"/>
                <a:cs typeface="Arial"/>
              </a:rPr>
              <a:t>a specified</a:t>
            </a:r>
            <a:r>
              <a:rPr sz="2000" spc="-25" dirty="0">
                <a:solidFill>
                  <a:srgbClr val="002C6C"/>
                </a:solidFill>
                <a:latin typeface="Arial"/>
                <a:cs typeface="Arial"/>
              </a:rPr>
              <a:t> </a:t>
            </a:r>
            <a:r>
              <a:rPr sz="2000" dirty="0">
                <a:solidFill>
                  <a:srgbClr val="002C6C"/>
                </a:solidFill>
                <a:latin typeface="Arial"/>
                <a:cs typeface="Arial"/>
              </a:rPr>
              <a:t>period </a:t>
            </a:r>
            <a:r>
              <a:rPr sz="2000" spc="-540" dirty="0">
                <a:solidFill>
                  <a:srgbClr val="002C6C"/>
                </a:solidFill>
                <a:latin typeface="Arial"/>
                <a:cs typeface="Arial"/>
              </a:rPr>
              <a:t> </a:t>
            </a:r>
            <a:r>
              <a:rPr sz="2000" dirty="0">
                <a:solidFill>
                  <a:srgbClr val="002C6C"/>
                </a:solidFill>
                <a:latin typeface="Arial"/>
                <a:cs typeface="Arial"/>
              </a:rPr>
              <a:t>of</a:t>
            </a:r>
            <a:r>
              <a:rPr sz="2000" spc="-30" dirty="0">
                <a:solidFill>
                  <a:srgbClr val="002C6C"/>
                </a:solidFill>
                <a:latin typeface="Arial"/>
                <a:cs typeface="Arial"/>
              </a:rPr>
              <a:t> </a:t>
            </a:r>
            <a:r>
              <a:rPr sz="2000" spc="-5" dirty="0">
                <a:solidFill>
                  <a:srgbClr val="002C6C"/>
                </a:solidFill>
                <a:latin typeface="Arial"/>
                <a:cs typeface="Arial"/>
              </a:rPr>
              <a:t>time</a:t>
            </a:r>
            <a:endParaRPr sz="2000" dirty="0">
              <a:latin typeface="Arial"/>
              <a:cs typeface="Arial"/>
            </a:endParaRPr>
          </a:p>
        </p:txBody>
      </p:sp>
      <p:sp>
        <p:nvSpPr>
          <p:cNvPr id="4" name="object 4"/>
          <p:cNvSpPr txBox="1"/>
          <p:nvPr/>
        </p:nvSpPr>
        <p:spPr>
          <a:xfrm>
            <a:off x="452119" y="6429247"/>
            <a:ext cx="110489" cy="208279"/>
          </a:xfrm>
          <a:prstGeom prst="rect">
            <a:avLst/>
          </a:prstGeom>
        </p:spPr>
        <p:txBody>
          <a:bodyPr vert="horz" wrap="square" lIns="0" tIns="12700" rIns="0" bIns="0" rtlCol="0">
            <a:spAutoFit/>
          </a:bodyPr>
          <a:lstStyle/>
          <a:p>
            <a:pPr marL="12700">
              <a:lnSpc>
                <a:spcPct val="100000"/>
              </a:lnSpc>
              <a:spcBef>
                <a:spcPts val="100"/>
              </a:spcBef>
            </a:pPr>
            <a:r>
              <a:rPr sz="1200" b="1" dirty="0">
                <a:solidFill>
                  <a:srgbClr val="002C6C"/>
                </a:solidFill>
                <a:latin typeface="Arial"/>
                <a:cs typeface="Arial"/>
              </a:rPr>
              <a:t>3</a:t>
            </a:r>
            <a:endParaRPr sz="1200" dirty="0">
              <a:latin typeface="Arial"/>
              <a:cs typeface="Arial"/>
            </a:endParaRPr>
          </a:p>
        </p:txBody>
      </p:sp>
      <p:cxnSp>
        <p:nvCxnSpPr>
          <p:cNvPr id="6" name="Straight Connector 5"/>
          <p:cNvCxnSpPr/>
          <p:nvPr/>
        </p:nvCxnSpPr>
        <p:spPr>
          <a:xfrm flipV="1">
            <a:off x="762000" y="1256219"/>
            <a:ext cx="11201400" cy="3810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8" name="Flowchart: Decision 7"/>
          <p:cNvSpPr/>
          <p:nvPr/>
        </p:nvSpPr>
        <p:spPr>
          <a:xfrm rot="5400000">
            <a:off x="239298" y="1007585"/>
            <a:ext cx="646619" cy="612648"/>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8" y="552036"/>
            <a:ext cx="10025381" cy="505908"/>
          </a:xfrm>
          <a:prstGeom prst="rect">
            <a:avLst/>
          </a:prstGeom>
        </p:spPr>
        <p:txBody>
          <a:bodyPr vert="horz" wrap="square" lIns="0" tIns="13335" rIns="0" bIns="0" rtlCol="0">
            <a:spAutoFit/>
          </a:bodyPr>
          <a:lstStyle/>
          <a:p>
            <a:pPr marL="12700">
              <a:lnSpc>
                <a:spcPct val="100000"/>
              </a:lnSpc>
              <a:spcBef>
                <a:spcPts val="105"/>
              </a:spcBef>
            </a:pPr>
            <a:r>
              <a:rPr lang="en-US" sz="3200" spc="-5" dirty="0" smtClean="0">
                <a:solidFill>
                  <a:srgbClr val="002C6C"/>
                </a:solidFill>
              </a:rPr>
              <a:t>Prohibition on </a:t>
            </a:r>
            <a:r>
              <a:rPr sz="3200" spc="-5" dirty="0" smtClean="0">
                <a:solidFill>
                  <a:srgbClr val="002C6C"/>
                </a:solidFill>
              </a:rPr>
              <a:t>Prior</a:t>
            </a:r>
            <a:r>
              <a:rPr sz="3200" spc="-130" dirty="0" smtClean="0">
                <a:solidFill>
                  <a:srgbClr val="002C6C"/>
                </a:solidFill>
              </a:rPr>
              <a:t> </a:t>
            </a:r>
            <a:r>
              <a:rPr sz="3200" spc="-5" dirty="0" smtClean="0">
                <a:solidFill>
                  <a:srgbClr val="002C6C"/>
                </a:solidFill>
              </a:rPr>
              <a:t>Authorization</a:t>
            </a:r>
            <a:r>
              <a:rPr lang="en-US" sz="3200" spc="-5" dirty="0" smtClean="0">
                <a:solidFill>
                  <a:srgbClr val="002C6C"/>
                </a:solidFill>
              </a:rPr>
              <a:t>s</a:t>
            </a:r>
            <a:r>
              <a:rPr sz="3200" spc="-40" dirty="0" smtClean="0">
                <a:solidFill>
                  <a:srgbClr val="002C6C"/>
                </a:solidFill>
              </a:rPr>
              <a:t> </a:t>
            </a:r>
            <a:r>
              <a:rPr sz="3200" spc="-5" dirty="0">
                <a:solidFill>
                  <a:srgbClr val="002C6C"/>
                </a:solidFill>
              </a:rPr>
              <a:t>of</a:t>
            </a:r>
            <a:r>
              <a:rPr sz="3200" spc="-20" dirty="0">
                <a:solidFill>
                  <a:srgbClr val="002C6C"/>
                </a:solidFill>
              </a:rPr>
              <a:t> </a:t>
            </a:r>
            <a:r>
              <a:rPr sz="3200" dirty="0">
                <a:solidFill>
                  <a:srgbClr val="002C6C"/>
                </a:solidFill>
              </a:rPr>
              <a:t>OB/GYN</a:t>
            </a:r>
            <a:r>
              <a:rPr sz="3200" spc="-25" dirty="0">
                <a:solidFill>
                  <a:srgbClr val="002C6C"/>
                </a:solidFill>
              </a:rPr>
              <a:t> </a:t>
            </a:r>
            <a:r>
              <a:rPr sz="3200" spc="-5" dirty="0">
                <a:solidFill>
                  <a:srgbClr val="002C6C"/>
                </a:solidFill>
              </a:rPr>
              <a:t>Services</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196237171"/>
              </p:ext>
            </p:extLst>
          </p:nvPr>
        </p:nvGraphicFramePr>
        <p:xfrm>
          <a:off x="725168" y="1540770"/>
          <a:ext cx="10234295" cy="3960495"/>
        </p:xfrm>
        <a:graphic>
          <a:graphicData uri="http://schemas.openxmlformats.org/drawingml/2006/table">
            <a:tbl>
              <a:tblPr firstRow="1" bandRow="1">
                <a:tableStyleId>{2D5ABB26-0587-4C30-8999-92F81FD0307C}</a:tableStyleId>
              </a:tblPr>
              <a:tblGrid>
                <a:gridCol w="2743200">
                  <a:extLst>
                    <a:ext uri="{9D8B030D-6E8A-4147-A177-3AD203B41FA5}">
                      <a16:colId xmlns:a16="http://schemas.microsoft.com/office/drawing/2014/main" val="20000"/>
                    </a:ext>
                  </a:extLst>
                </a:gridCol>
                <a:gridCol w="7491095">
                  <a:extLst>
                    <a:ext uri="{9D8B030D-6E8A-4147-A177-3AD203B41FA5}">
                      <a16:colId xmlns:a16="http://schemas.microsoft.com/office/drawing/2014/main" val="20001"/>
                    </a:ext>
                  </a:extLst>
                </a:gridCol>
              </a:tblGrid>
              <a:tr h="640080">
                <a:tc>
                  <a:txBody>
                    <a:bodyPr/>
                    <a:lstStyle/>
                    <a:p>
                      <a:pPr marL="90805">
                        <a:lnSpc>
                          <a:spcPct val="100000"/>
                        </a:lnSpc>
                        <a:spcBef>
                          <a:spcPts val="310"/>
                        </a:spcBef>
                      </a:pPr>
                      <a:r>
                        <a:rPr sz="1800" b="1" spc="-5" dirty="0">
                          <a:solidFill>
                            <a:srgbClr val="232200"/>
                          </a:solidFill>
                          <a:latin typeface="Arial"/>
                          <a:cs typeface="Arial"/>
                        </a:rPr>
                        <a:t>Original</a:t>
                      </a:r>
                      <a:r>
                        <a:rPr sz="1800" b="1" spc="-35" dirty="0">
                          <a:solidFill>
                            <a:srgbClr val="232200"/>
                          </a:solidFill>
                          <a:latin typeface="Arial"/>
                          <a:cs typeface="Arial"/>
                        </a:rPr>
                        <a:t> </a:t>
                      </a:r>
                      <a:r>
                        <a:rPr sz="1800" b="1" spc="-10" dirty="0">
                          <a:solidFill>
                            <a:srgbClr val="232200"/>
                          </a:solidFill>
                          <a:latin typeface="Arial"/>
                          <a:cs typeface="Arial"/>
                        </a:rPr>
                        <a:t>Effective</a:t>
                      </a:r>
                      <a:r>
                        <a:rPr sz="1800" b="1" spc="25"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a:lnSpc>
                          <a:spcPct val="100000"/>
                        </a:lnSpc>
                        <a:spcBef>
                          <a:spcPts val="310"/>
                        </a:spcBef>
                      </a:pPr>
                      <a:r>
                        <a:rPr sz="1800" spc="-5" dirty="0">
                          <a:solidFill>
                            <a:srgbClr val="232200"/>
                          </a:solidFill>
                          <a:latin typeface="Arial"/>
                          <a:cs typeface="Arial"/>
                        </a:rPr>
                        <a:t>Plan</a:t>
                      </a:r>
                      <a:r>
                        <a:rPr sz="1800" dirty="0">
                          <a:solidFill>
                            <a:srgbClr val="232200"/>
                          </a:solidFill>
                          <a:latin typeface="Arial"/>
                          <a:cs typeface="Arial"/>
                        </a:rPr>
                        <a:t> </a:t>
                      </a:r>
                      <a:r>
                        <a:rPr sz="1800" spc="-5" dirty="0">
                          <a:solidFill>
                            <a:srgbClr val="232200"/>
                          </a:solidFill>
                          <a:latin typeface="Arial"/>
                          <a:cs typeface="Arial"/>
                        </a:rPr>
                        <a:t>or policy</a:t>
                      </a:r>
                      <a:r>
                        <a:rPr sz="1800" spc="10" dirty="0">
                          <a:solidFill>
                            <a:srgbClr val="232200"/>
                          </a:solidFill>
                          <a:latin typeface="Arial"/>
                          <a:cs typeface="Arial"/>
                        </a:rPr>
                        <a:t> </a:t>
                      </a:r>
                      <a:r>
                        <a:rPr sz="1800" spc="-10" dirty="0">
                          <a:solidFill>
                            <a:srgbClr val="232200"/>
                          </a:solidFill>
                          <a:latin typeface="Arial"/>
                          <a:cs typeface="Arial"/>
                        </a:rPr>
                        <a:t>years</a:t>
                      </a:r>
                      <a:r>
                        <a:rPr sz="1800" spc="25" dirty="0">
                          <a:solidFill>
                            <a:srgbClr val="232200"/>
                          </a:solidFill>
                          <a:latin typeface="Arial"/>
                          <a:cs typeface="Arial"/>
                        </a:rPr>
                        <a:t> </a:t>
                      </a:r>
                      <a:r>
                        <a:rPr sz="1800" spc="-10" dirty="0">
                          <a:solidFill>
                            <a:srgbClr val="232200"/>
                          </a:solidFill>
                          <a:latin typeface="Arial"/>
                          <a:cs typeface="Arial"/>
                        </a:rPr>
                        <a:t>beginning</a:t>
                      </a:r>
                      <a:r>
                        <a:rPr sz="1800" spc="25" dirty="0">
                          <a:solidFill>
                            <a:srgbClr val="232200"/>
                          </a:solidFill>
                          <a:latin typeface="Arial"/>
                          <a:cs typeface="Arial"/>
                        </a:rPr>
                        <a:t> </a:t>
                      </a:r>
                      <a:r>
                        <a:rPr sz="1800" spc="-5" dirty="0">
                          <a:solidFill>
                            <a:srgbClr val="232200"/>
                          </a:solidFill>
                          <a:latin typeface="Arial"/>
                          <a:cs typeface="Arial"/>
                        </a:rPr>
                        <a:t>on</a:t>
                      </a:r>
                      <a:r>
                        <a:rPr sz="1800" spc="-10" dirty="0">
                          <a:solidFill>
                            <a:srgbClr val="232200"/>
                          </a:solidFill>
                          <a:latin typeface="Arial"/>
                          <a:cs typeface="Arial"/>
                        </a:rPr>
                        <a:t> </a:t>
                      </a:r>
                      <a:r>
                        <a:rPr sz="1800" spc="-5" dirty="0">
                          <a:solidFill>
                            <a:srgbClr val="232200"/>
                          </a:solidFill>
                          <a:latin typeface="Arial"/>
                          <a:cs typeface="Arial"/>
                        </a:rPr>
                        <a:t>or after</a:t>
                      </a:r>
                      <a:r>
                        <a:rPr sz="1800" dirty="0">
                          <a:solidFill>
                            <a:srgbClr val="232200"/>
                          </a:solidFill>
                          <a:latin typeface="Arial"/>
                          <a:cs typeface="Arial"/>
                        </a:rPr>
                        <a:t> </a:t>
                      </a:r>
                      <a:r>
                        <a:rPr sz="1800" spc="-10" dirty="0">
                          <a:solidFill>
                            <a:srgbClr val="232200"/>
                          </a:solidFill>
                          <a:latin typeface="Arial"/>
                          <a:cs typeface="Arial"/>
                        </a:rPr>
                        <a:t>January</a:t>
                      </a:r>
                      <a:r>
                        <a:rPr sz="1800" spc="10" dirty="0">
                          <a:solidFill>
                            <a:srgbClr val="232200"/>
                          </a:solidFill>
                          <a:latin typeface="Arial"/>
                          <a:cs typeface="Arial"/>
                        </a:rPr>
                        <a:t> </a:t>
                      </a:r>
                      <a:r>
                        <a:rPr sz="1800" spc="-5" dirty="0">
                          <a:solidFill>
                            <a:srgbClr val="232200"/>
                          </a:solidFill>
                          <a:latin typeface="Arial"/>
                          <a:cs typeface="Arial"/>
                        </a:rPr>
                        <a:t>1,</a:t>
                      </a:r>
                      <a:r>
                        <a:rPr sz="1800" spc="-10" dirty="0">
                          <a:solidFill>
                            <a:srgbClr val="232200"/>
                          </a:solidFill>
                          <a:latin typeface="Arial"/>
                          <a:cs typeface="Arial"/>
                        </a:rPr>
                        <a:t> 2022.</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0"/>
                  </a:ext>
                </a:extLst>
              </a:tr>
              <a:tr h="639445">
                <a:tc>
                  <a:txBody>
                    <a:bodyPr/>
                    <a:lstStyle/>
                    <a:p>
                      <a:pPr marL="90805">
                        <a:lnSpc>
                          <a:spcPct val="100000"/>
                        </a:lnSpc>
                        <a:spcBef>
                          <a:spcPts val="310"/>
                        </a:spcBef>
                      </a:pPr>
                      <a:r>
                        <a:rPr sz="1800" b="1" spc="-5" dirty="0">
                          <a:solidFill>
                            <a:srgbClr val="232200"/>
                          </a:solidFill>
                          <a:latin typeface="Arial"/>
                          <a:cs typeface="Arial"/>
                        </a:rPr>
                        <a:t>New</a:t>
                      </a:r>
                      <a:r>
                        <a:rPr sz="1800" b="1" spc="-20" dirty="0">
                          <a:solidFill>
                            <a:srgbClr val="232200"/>
                          </a:solidFill>
                          <a:latin typeface="Arial"/>
                          <a:cs typeface="Arial"/>
                        </a:rPr>
                        <a:t> </a:t>
                      </a:r>
                      <a:r>
                        <a:rPr sz="1800" b="1" spc="-10" dirty="0">
                          <a:solidFill>
                            <a:srgbClr val="232200"/>
                          </a:solidFill>
                          <a:latin typeface="Arial"/>
                          <a:cs typeface="Arial"/>
                        </a:rPr>
                        <a:t>Effective</a:t>
                      </a:r>
                      <a:r>
                        <a:rPr sz="1800" b="1" spc="20"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a:lnSpc>
                          <a:spcPct val="100000"/>
                        </a:lnSpc>
                        <a:spcBef>
                          <a:spcPts val="310"/>
                        </a:spcBef>
                      </a:pPr>
                      <a:r>
                        <a:rPr sz="1800" spc="-5" dirty="0">
                          <a:solidFill>
                            <a:srgbClr val="232200"/>
                          </a:solidFill>
                          <a:latin typeface="Arial"/>
                          <a:cs typeface="Arial"/>
                        </a:rPr>
                        <a:t>No</a:t>
                      </a:r>
                      <a:r>
                        <a:rPr sz="1800" spc="-50" dirty="0">
                          <a:solidFill>
                            <a:srgbClr val="232200"/>
                          </a:solidFill>
                          <a:latin typeface="Arial"/>
                          <a:cs typeface="Arial"/>
                        </a:rPr>
                        <a:t> </a:t>
                      </a:r>
                      <a:r>
                        <a:rPr sz="1800" spc="-10" dirty="0">
                          <a:solidFill>
                            <a:srgbClr val="232200"/>
                          </a:solidFill>
                          <a:latin typeface="Arial"/>
                          <a:cs typeface="Arial"/>
                        </a:rPr>
                        <a:t>Change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1"/>
                  </a:ext>
                </a:extLst>
              </a:tr>
              <a:tr h="639445">
                <a:tc>
                  <a:txBody>
                    <a:bodyPr/>
                    <a:lstStyle/>
                    <a:p>
                      <a:pPr marL="90805">
                        <a:lnSpc>
                          <a:spcPct val="100000"/>
                        </a:lnSpc>
                        <a:spcBef>
                          <a:spcPts val="310"/>
                        </a:spcBef>
                      </a:pPr>
                      <a:r>
                        <a:rPr sz="1800" b="1" spc="-5" dirty="0">
                          <a:solidFill>
                            <a:srgbClr val="232200"/>
                          </a:solidFill>
                          <a:latin typeface="Arial"/>
                          <a:cs typeface="Arial"/>
                        </a:rPr>
                        <a:t>Rulemaking</a:t>
                      </a:r>
                      <a:r>
                        <a:rPr sz="1800" b="1" spc="-30" dirty="0">
                          <a:solidFill>
                            <a:srgbClr val="232200"/>
                          </a:solidFill>
                          <a:latin typeface="Arial"/>
                          <a:cs typeface="Arial"/>
                        </a:rPr>
                        <a:t> </a:t>
                      </a:r>
                      <a:r>
                        <a:rPr sz="1800" b="1" spc="-5" dirty="0">
                          <a:solidFill>
                            <a:srgbClr val="232200"/>
                          </a:solidFill>
                          <a:latin typeface="Arial"/>
                          <a:cs typeface="Arial"/>
                        </a:rPr>
                        <a:t>Status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a:lnSpc>
                          <a:spcPct val="100000"/>
                        </a:lnSpc>
                        <a:spcBef>
                          <a:spcPts val="310"/>
                        </a:spcBef>
                      </a:pPr>
                      <a:r>
                        <a:rPr sz="1800" spc="-5" dirty="0">
                          <a:solidFill>
                            <a:srgbClr val="232200"/>
                          </a:solidFill>
                          <a:latin typeface="Arial"/>
                          <a:cs typeface="Arial"/>
                        </a:rPr>
                        <a:t>No</a:t>
                      </a:r>
                      <a:r>
                        <a:rPr sz="1800" spc="-20" dirty="0">
                          <a:solidFill>
                            <a:srgbClr val="232200"/>
                          </a:solidFill>
                          <a:latin typeface="Arial"/>
                          <a:cs typeface="Arial"/>
                        </a:rPr>
                        <a:t> </a:t>
                      </a:r>
                      <a:r>
                        <a:rPr sz="1800" spc="-5" dirty="0">
                          <a:solidFill>
                            <a:srgbClr val="232200"/>
                          </a:solidFill>
                          <a:latin typeface="Arial"/>
                          <a:cs typeface="Arial"/>
                        </a:rPr>
                        <a:t>further</a:t>
                      </a:r>
                      <a:r>
                        <a:rPr sz="1800" spc="-10" dirty="0">
                          <a:solidFill>
                            <a:srgbClr val="232200"/>
                          </a:solidFill>
                          <a:latin typeface="Arial"/>
                          <a:cs typeface="Arial"/>
                        </a:rPr>
                        <a:t> guidance</a:t>
                      </a:r>
                      <a:r>
                        <a:rPr sz="1800" spc="10" dirty="0">
                          <a:solidFill>
                            <a:srgbClr val="232200"/>
                          </a:solidFill>
                          <a:latin typeface="Arial"/>
                          <a:cs typeface="Arial"/>
                        </a:rPr>
                        <a:t> </a:t>
                      </a:r>
                      <a:r>
                        <a:rPr sz="1800" spc="-5" dirty="0">
                          <a:solidFill>
                            <a:srgbClr val="232200"/>
                          </a:solidFill>
                          <a:latin typeface="Arial"/>
                          <a:cs typeface="Arial"/>
                        </a:rPr>
                        <a:t>is</a:t>
                      </a:r>
                      <a:r>
                        <a:rPr sz="1800" spc="-10" dirty="0">
                          <a:solidFill>
                            <a:srgbClr val="232200"/>
                          </a:solidFill>
                          <a:latin typeface="Arial"/>
                          <a:cs typeface="Arial"/>
                        </a:rPr>
                        <a:t> expected.</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2"/>
                  </a:ext>
                </a:extLst>
              </a:tr>
              <a:tr h="1402080">
                <a:tc>
                  <a:txBody>
                    <a:bodyPr/>
                    <a:lstStyle/>
                    <a:p>
                      <a:pPr marL="90805">
                        <a:lnSpc>
                          <a:spcPct val="100000"/>
                        </a:lnSpc>
                        <a:spcBef>
                          <a:spcPts val="310"/>
                        </a:spcBef>
                      </a:pPr>
                      <a:r>
                        <a:rPr sz="1800" b="1" spc="-5" dirty="0">
                          <a:solidFill>
                            <a:srgbClr val="232200"/>
                          </a:solidFill>
                          <a:latin typeface="Arial"/>
                          <a:cs typeface="Arial"/>
                        </a:rPr>
                        <a:t>Summary</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marR="169545">
                        <a:lnSpc>
                          <a:spcPct val="100000"/>
                        </a:lnSpc>
                        <a:spcBef>
                          <a:spcPts val="310"/>
                        </a:spcBef>
                      </a:pPr>
                      <a:r>
                        <a:rPr sz="1800" spc="-5" dirty="0">
                          <a:solidFill>
                            <a:srgbClr val="232200"/>
                          </a:solidFill>
                          <a:latin typeface="Arial"/>
                          <a:cs typeface="Arial"/>
                        </a:rPr>
                        <a:t>Group </a:t>
                      </a:r>
                      <a:r>
                        <a:rPr sz="1800" spc="-10" dirty="0">
                          <a:solidFill>
                            <a:srgbClr val="232200"/>
                          </a:solidFill>
                          <a:latin typeface="Arial"/>
                          <a:cs typeface="Arial"/>
                        </a:rPr>
                        <a:t>health</a:t>
                      </a:r>
                      <a:r>
                        <a:rPr sz="1800" spc="15" dirty="0">
                          <a:solidFill>
                            <a:srgbClr val="232200"/>
                          </a:solidFill>
                          <a:latin typeface="Arial"/>
                          <a:cs typeface="Arial"/>
                        </a:rPr>
                        <a:t> </a:t>
                      </a:r>
                      <a:r>
                        <a:rPr sz="1800" spc="-10" dirty="0">
                          <a:solidFill>
                            <a:srgbClr val="232200"/>
                          </a:solidFill>
                          <a:latin typeface="Arial"/>
                          <a:cs typeface="Arial"/>
                        </a:rPr>
                        <a:t>plans</a:t>
                      </a:r>
                      <a:r>
                        <a:rPr sz="1800" spc="15" dirty="0">
                          <a:solidFill>
                            <a:srgbClr val="232200"/>
                          </a:solidFill>
                          <a:latin typeface="Arial"/>
                          <a:cs typeface="Arial"/>
                        </a:rPr>
                        <a:t> </a:t>
                      </a:r>
                      <a:r>
                        <a:rPr sz="1800" spc="-10" dirty="0">
                          <a:solidFill>
                            <a:srgbClr val="232200"/>
                          </a:solidFill>
                          <a:latin typeface="Arial"/>
                          <a:cs typeface="Arial"/>
                        </a:rPr>
                        <a:t>and</a:t>
                      </a:r>
                      <a:r>
                        <a:rPr sz="1800" spc="15" dirty="0">
                          <a:solidFill>
                            <a:srgbClr val="232200"/>
                          </a:solidFill>
                          <a:latin typeface="Arial"/>
                          <a:cs typeface="Arial"/>
                        </a:rPr>
                        <a:t> </a:t>
                      </a:r>
                      <a:r>
                        <a:rPr sz="1800" spc="-10" dirty="0">
                          <a:solidFill>
                            <a:srgbClr val="232200"/>
                          </a:solidFill>
                          <a:latin typeface="Arial"/>
                          <a:cs typeface="Arial"/>
                        </a:rPr>
                        <a:t>health</a:t>
                      </a:r>
                      <a:r>
                        <a:rPr sz="1800" spc="10" dirty="0">
                          <a:solidFill>
                            <a:srgbClr val="232200"/>
                          </a:solidFill>
                          <a:latin typeface="Arial"/>
                          <a:cs typeface="Arial"/>
                        </a:rPr>
                        <a:t> </a:t>
                      </a:r>
                      <a:r>
                        <a:rPr sz="1800" spc="-10" dirty="0">
                          <a:solidFill>
                            <a:srgbClr val="232200"/>
                          </a:solidFill>
                          <a:latin typeface="Arial"/>
                          <a:cs typeface="Arial"/>
                        </a:rPr>
                        <a:t>insurance</a:t>
                      </a:r>
                      <a:r>
                        <a:rPr sz="1800" spc="25" dirty="0">
                          <a:solidFill>
                            <a:srgbClr val="232200"/>
                          </a:solidFill>
                          <a:latin typeface="Arial"/>
                          <a:cs typeface="Arial"/>
                        </a:rPr>
                        <a:t> </a:t>
                      </a:r>
                      <a:r>
                        <a:rPr sz="1800" spc="-5" dirty="0">
                          <a:solidFill>
                            <a:srgbClr val="232200"/>
                          </a:solidFill>
                          <a:latin typeface="Arial"/>
                          <a:cs typeface="Arial"/>
                        </a:rPr>
                        <a:t>issuers</a:t>
                      </a:r>
                      <a:r>
                        <a:rPr sz="1800" dirty="0">
                          <a:solidFill>
                            <a:srgbClr val="232200"/>
                          </a:solidFill>
                          <a:latin typeface="Arial"/>
                          <a:cs typeface="Arial"/>
                        </a:rPr>
                        <a:t> </a:t>
                      </a:r>
                      <a:r>
                        <a:rPr sz="1800" spc="-10" dirty="0">
                          <a:solidFill>
                            <a:srgbClr val="232200"/>
                          </a:solidFill>
                          <a:latin typeface="Arial"/>
                          <a:cs typeface="Arial"/>
                        </a:rPr>
                        <a:t>continue</a:t>
                      </a:r>
                      <a:r>
                        <a:rPr sz="1800" spc="25" dirty="0">
                          <a:solidFill>
                            <a:srgbClr val="232200"/>
                          </a:solidFill>
                          <a:latin typeface="Arial"/>
                          <a:cs typeface="Arial"/>
                        </a:rPr>
                        <a:t> </a:t>
                      </a:r>
                      <a:r>
                        <a:rPr sz="1800" dirty="0">
                          <a:solidFill>
                            <a:srgbClr val="232200"/>
                          </a:solidFill>
                          <a:latin typeface="Arial"/>
                          <a:cs typeface="Arial"/>
                        </a:rPr>
                        <a:t>to</a:t>
                      </a:r>
                      <a:r>
                        <a:rPr sz="1800" spc="-15" dirty="0">
                          <a:solidFill>
                            <a:srgbClr val="232200"/>
                          </a:solidFill>
                          <a:latin typeface="Arial"/>
                          <a:cs typeface="Arial"/>
                        </a:rPr>
                        <a:t> </a:t>
                      </a:r>
                      <a:r>
                        <a:rPr sz="1800" spc="-10" dirty="0">
                          <a:solidFill>
                            <a:srgbClr val="232200"/>
                          </a:solidFill>
                          <a:latin typeface="Arial"/>
                          <a:cs typeface="Arial"/>
                        </a:rPr>
                        <a:t>be </a:t>
                      </a:r>
                      <a:r>
                        <a:rPr sz="1800" spc="-5" dirty="0">
                          <a:solidFill>
                            <a:srgbClr val="232200"/>
                          </a:solidFill>
                          <a:latin typeface="Arial"/>
                          <a:cs typeface="Arial"/>
                        </a:rPr>
                        <a:t> </a:t>
                      </a:r>
                      <a:r>
                        <a:rPr sz="1800" spc="-10" dirty="0">
                          <a:solidFill>
                            <a:srgbClr val="232200"/>
                          </a:solidFill>
                          <a:latin typeface="Arial"/>
                          <a:cs typeface="Arial"/>
                        </a:rPr>
                        <a:t>prohibited</a:t>
                      </a:r>
                      <a:r>
                        <a:rPr sz="1800" spc="20" dirty="0">
                          <a:solidFill>
                            <a:srgbClr val="232200"/>
                          </a:solidFill>
                          <a:latin typeface="Arial"/>
                          <a:cs typeface="Arial"/>
                        </a:rPr>
                        <a:t> </a:t>
                      </a:r>
                      <a:r>
                        <a:rPr sz="1800" spc="-5" dirty="0">
                          <a:solidFill>
                            <a:srgbClr val="232200"/>
                          </a:solidFill>
                          <a:latin typeface="Arial"/>
                          <a:cs typeface="Arial"/>
                        </a:rPr>
                        <a:t>from</a:t>
                      </a:r>
                      <a:r>
                        <a:rPr sz="1800" spc="5" dirty="0">
                          <a:solidFill>
                            <a:srgbClr val="232200"/>
                          </a:solidFill>
                          <a:latin typeface="Arial"/>
                          <a:cs typeface="Arial"/>
                        </a:rPr>
                        <a:t> </a:t>
                      </a:r>
                      <a:r>
                        <a:rPr sz="1800" spc="-10" dirty="0">
                          <a:solidFill>
                            <a:srgbClr val="232200"/>
                          </a:solidFill>
                          <a:latin typeface="Arial"/>
                          <a:cs typeface="Arial"/>
                        </a:rPr>
                        <a:t>requiring</a:t>
                      </a:r>
                      <a:r>
                        <a:rPr sz="1800" spc="20" dirty="0">
                          <a:solidFill>
                            <a:srgbClr val="232200"/>
                          </a:solidFill>
                          <a:latin typeface="Arial"/>
                          <a:cs typeface="Arial"/>
                        </a:rPr>
                        <a:t> </a:t>
                      </a:r>
                      <a:r>
                        <a:rPr sz="1800" spc="-5" dirty="0">
                          <a:solidFill>
                            <a:srgbClr val="232200"/>
                          </a:solidFill>
                          <a:latin typeface="Arial"/>
                          <a:cs typeface="Arial"/>
                        </a:rPr>
                        <a:t>prior</a:t>
                      </a:r>
                      <a:r>
                        <a:rPr sz="1800" spc="5" dirty="0">
                          <a:solidFill>
                            <a:srgbClr val="232200"/>
                          </a:solidFill>
                          <a:latin typeface="Arial"/>
                          <a:cs typeface="Arial"/>
                        </a:rPr>
                        <a:t> </a:t>
                      </a:r>
                      <a:r>
                        <a:rPr sz="1800" spc="-10" dirty="0">
                          <a:solidFill>
                            <a:srgbClr val="232200"/>
                          </a:solidFill>
                          <a:latin typeface="Arial"/>
                          <a:cs typeface="Arial"/>
                        </a:rPr>
                        <a:t>authorization</a:t>
                      </a:r>
                      <a:r>
                        <a:rPr sz="1800" spc="20" dirty="0">
                          <a:solidFill>
                            <a:srgbClr val="232200"/>
                          </a:solidFill>
                          <a:latin typeface="Arial"/>
                          <a:cs typeface="Arial"/>
                        </a:rPr>
                        <a:t> </a:t>
                      </a:r>
                      <a:r>
                        <a:rPr sz="1800" spc="-5" dirty="0">
                          <a:solidFill>
                            <a:srgbClr val="232200"/>
                          </a:solidFill>
                          <a:latin typeface="Arial"/>
                          <a:cs typeface="Arial"/>
                        </a:rPr>
                        <a:t>for</a:t>
                      </a:r>
                      <a:r>
                        <a:rPr sz="1800" spc="5" dirty="0">
                          <a:solidFill>
                            <a:srgbClr val="232200"/>
                          </a:solidFill>
                          <a:latin typeface="Arial"/>
                          <a:cs typeface="Arial"/>
                        </a:rPr>
                        <a:t> </a:t>
                      </a:r>
                      <a:r>
                        <a:rPr sz="1800" spc="-5" dirty="0">
                          <a:solidFill>
                            <a:srgbClr val="232200"/>
                          </a:solidFill>
                          <a:latin typeface="Arial"/>
                          <a:cs typeface="Arial"/>
                        </a:rPr>
                        <a:t>obstetrical</a:t>
                      </a:r>
                      <a:r>
                        <a:rPr sz="1800" spc="10" dirty="0">
                          <a:solidFill>
                            <a:srgbClr val="232200"/>
                          </a:solidFill>
                          <a:latin typeface="Arial"/>
                          <a:cs typeface="Arial"/>
                        </a:rPr>
                        <a:t> </a:t>
                      </a:r>
                      <a:r>
                        <a:rPr sz="1800" spc="-10" dirty="0">
                          <a:solidFill>
                            <a:srgbClr val="232200"/>
                          </a:solidFill>
                          <a:latin typeface="Arial"/>
                          <a:cs typeface="Arial"/>
                        </a:rPr>
                        <a:t>and </a:t>
                      </a:r>
                      <a:r>
                        <a:rPr sz="1800" spc="-5" dirty="0">
                          <a:solidFill>
                            <a:srgbClr val="232200"/>
                          </a:solidFill>
                          <a:latin typeface="Arial"/>
                          <a:cs typeface="Arial"/>
                        </a:rPr>
                        <a:t> </a:t>
                      </a:r>
                      <a:r>
                        <a:rPr sz="1800" spc="-10" dirty="0">
                          <a:solidFill>
                            <a:srgbClr val="232200"/>
                          </a:solidFill>
                          <a:latin typeface="Arial"/>
                          <a:cs typeface="Arial"/>
                        </a:rPr>
                        <a:t>gynecological</a:t>
                      </a:r>
                      <a:r>
                        <a:rPr sz="1800" spc="60" dirty="0">
                          <a:solidFill>
                            <a:srgbClr val="232200"/>
                          </a:solidFill>
                          <a:latin typeface="Arial"/>
                          <a:cs typeface="Arial"/>
                        </a:rPr>
                        <a:t> </a:t>
                      </a:r>
                      <a:r>
                        <a:rPr sz="1800" spc="-5" dirty="0">
                          <a:solidFill>
                            <a:srgbClr val="232200"/>
                          </a:solidFill>
                          <a:latin typeface="Arial"/>
                          <a:cs typeface="Arial"/>
                        </a:rPr>
                        <a:t>care,</a:t>
                      </a:r>
                      <a:r>
                        <a:rPr sz="1800" spc="10" dirty="0">
                          <a:solidFill>
                            <a:srgbClr val="232200"/>
                          </a:solidFill>
                          <a:latin typeface="Arial"/>
                          <a:cs typeface="Arial"/>
                        </a:rPr>
                        <a:t> </a:t>
                      </a:r>
                      <a:r>
                        <a:rPr sz="1800" spc="-10" dirty="0">
                          <a:solidFill>
                            <a:srgbClr val="232200"/>
                          </a:solidFill>
                          <a:latin typeface="Arial"/>
                          <a:cs typeface="Arial"/>
                        </a:rPr>
                        <a:t>including</a:t>
                      </a:r>
                      <a:r>
                        <a:rPr sz="1800" spc="20" dirty="0">
                          <a:solidFill>
                            <a:srgbClr val="232200"/>
                          </a:solidFill>
                          <a:latin typeface="Arial"/>
                          <a:cs typeface="Arial"/>
                        </a:rPr>
                        <a:t> </a:t>
                      </a:r>
                      <a:r>
                        <a:rPr sz="1800" spc="-5" dirty="0">
                          <a:solidFill>
                            <a:srgbClr val="232200"/>
                          </a:solidFill>
                          <a:latin typeface="Arial"/>
                          <a:cs typeface="Arial"/>
                        </a:rPr>
                        <a:t>the</a:t>
                      </a:r>
                      <a:r>
                        <a:rPr sz="1800" dirty="0">
                          <a:solidFill>
                            <a:srgbClr val="232200"/>
                          </a:solidFill>
                          <a:latin typeface="Arial"/>
                          <a:cs typeface="Arial"/>
                        </a:rPr>
                        <a:t> </a:t>
                      </a:r>
                      <a:r>
                        <a:rPr sz="1800" spc="-10" dirty="0">
                          <a:solidFill>
                            <a:srgbClr val="232200"/>
                          </a:solidFill>
                          <a:latin typeface="Arial"/>
                          <a:cs typeface="Arial"/>
                        </a:rPr>
                        <a:t>ordering</a:t>
                      </a:r>
                      <a:r>
                        <a:rPr sz="1800" spc="20" dirty="0">
                          <a:solidFill>
                            <a:srgbClr val="232200"/>
                          </a:solidFill>
                          <a:latin typeface="Arial"/>
                          <a:cs typeface="Arial"/>
                        </a:rPr>
                        <a:t> </a:t>
                      </a:r>
                      <a:r>
                        <a:rPr sz="1800" spc="-5" dirty="0">
                          <a:solidFill>
                            <a:srgbClr val="232200"/>
                          </a:solidFill>
                          <a:latin typeface="Arial"/>
                          <a:cs typeface="Arial"/>
                        </a:rPr>
                        <a:t>of</a:t>
                      </a:r>
                      <a:r>
                        <a:rPr sz="1800" spc="10" dirty="0">
                          <a:solidFill>
                            <a:srgbClr val="232200"/>
                          </a:solidFill>
                          <a:latin typeface="Arial"/>
                          <a:cs typeface="Arial"/>
                        </a:rPr>
                        <a:t> </a:t>
                      </a:r>
                      <a:r>
                        <a:rPr sz="1800" spc="-5" dirty="0">
                          <a:solidFill>
                            <a:srgbClr val="232200"/>
                          </a:solidFill>
                          <a:latin typeface="Arial"/>
                          <a:cs typeface="Arial"/>
                        </a:rPr>
                        <a:t>related</a:t>
                      </a:r>
                      <a:r>
                        <a:rPr sz="1800" spc="5" dirty="0">
                          <a:solidFill>
                            <a:srgbClr val="232200"/>
                          </a:solidFill>
                          <a:latin typeface="Arial"/>
                          <a:cs typeface="Arial"/>
                        </a:rPr>
                        <a:t> </a:t>
                      </a:r>
                      <a:r>
                        <a:rPr sz="1800" spc="-5" dirty="0">
                          <a:solidFill>
                            <a:srgbClr val="232200"/>
                          </a:solidFill>
                          <a:latin typeface="Arial"/>
                          <a:cs typeface="Arial"/>
                        </a:rPr>
                        <a:t>OB/GYN</a:t>
                      </a:r>
                      <a:r>
                        <a:rPr sz="1800" spc="-10" dirty="0">
                          <a:solidFill>
                            <a:srgbClr val="232200"/>
                          </a:solidFill>
                          <a:latin typeface="Arial"/>
                          <a:cs typeface="Arial"/>
                        </a:rPr>
                        <a:t> </a:t>
                      </a:r>
                      <a:r>
                        <a:rPr sz="1800" spc="-5" dirty="0">
                          <a:solidFill>
                            <a:srgbClr val="232200"/>
                          </a:solidFill>
                          <a:latin typeface="Arial"/>
                          <a:cs typeface="Arial"/>
                        </a:rPr>
                        <a:t>items</a:t>
                      </a:r>
                      <a:r>
                        <a:rPr sz="1800" dirty="0">
                          <a:solidFill>
                            <a:srgbClr val="232200"/>
                          </a:solidFill>
                          <a:latin typeface="Arial"/>
                          <a:cs typeface="Arial"/>
                        </a:rPr>
                        <a:t> </a:t>
                      </a:r>
                      <a:r>
                        <a:rPr sz="1800" spc="-10" dirty="0">
                          <a:solidFill>
                            <a:srgbClr val="232200"/>
                          </a:solidFill>
                          <a:latin typeface="Arial"/>
                          <a:cs typeface="Arial"/>
                        </a:rPr>
                        <a:t>and </a:t>
                      </a:r>
                      <a:r>
                        <a:rPr sz="1800" spc="-484" dirty="0">
                          <a:solidFill>
                            <a:srgbClr val="232200"/>
                          </a:solidFill>
                          <a:latin typeface="Arial"/>
                          <a:cs typeface="Arial"/>
                        </a:rPr>
                        <a:t> </a:t>
                      </a:r>
                      <a:r>
                        <a:rPr sz="1800" spc="-5" dirty="0">
                          <a:solidFill>
                            <a:srgbClr val="232200"/>
                          </a:solidFill>
                          <a:latin typeface="Arial"/>
                          <a:cs typeface="Arial"/>
                        </a:rPr>
                        <a:t>services.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3"/>
                  </a:ext>
                </a:extLst>
              </a:tr>
              <a:tr h="639445">
                <a:tc>
                  <a:txBody>
                    <a:bodyPr/>
                    <a:lstStyle/>
                    <a:p>
                      <a:pPr marL="90805" marR="817244">
                        <a:lnSpc>
                          <a:spcPct val="100000"/>
                        </a:lnSpc>
                        <a:spcBef>
                          <a:spcPts val="310"/>
                        </a:spcBef>
                      </a:pPr>
                      <a:r>
                        <a:rPr lang="en-US" sz="1800" b="1" spc="-5" dirty="0" smtClean="0">
                          <a:solidFill>
                            <a:srgbClr val="232200"/>
                          </a:solidFill>
                          <a:latin typeface="Arial"/>
                          <a:cs typeface="Arial"/>
                        </a:rPr>
                        <a:t>PAI</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398780">
                        <a:lnSpc>
                          <a:spcPct val="100000"/>
                        </a:lnSpc>
                        <a:spcBef>
                          <a:spcPts val="310"/>
                        </a:spcBef>
                      </a:pPr>
                      <a:r>
                        <a:rPr lang="en-US" sz="1800" spc="-10" dirty="0" smtClean="0">
                          <a:solidFill>
                            <a:srgbClr val="232200"/>
                          </a:solidFill>
                          <a:latin typeface="Arial"/>
                          <a:cs typeface="Arial"/>
                        </a:rPr>
                        <a:t>PAI </a:t>
                      </a:r>
                      <a:r>
                        <a:rPr sz="1800" spc="-10" dirty="0" smtClean="0">
                          <a:solidFill>
                            <a:srgbClr val="232200"/>
                          </a:solidFill>
                          <a:latin typeface="Arial"/>
                          <a:cs typeface="Arial"/>
                        </a:rPr>
                        <a:t>does</a:t>
                      </a:r>
                      <a:r>
                        <a:rPr sz="1800" spc="20" dirty="0" smtClean="0">
                          <a:solidFill>
                            <a:srgbClr val="232200"/>
                          </a:solidFill>
                          <a:latin typeface="Arial"/>
                          <a:cs typeface="Arial"/>
                        </a:rPr>
                        <a:t> </a:t>
                      </a:r>
                      <a:r>
                        <a:rPr sz="1800" spc="-10" dirty="0">
                          <a:solidFill>
                            <a:srgbClr val="232200"/>
                          </a:solidFill>
                          <a:latin typeface="Arial"/>
                          <a:cs typeface="Arial"/>
                        </a:rPr>
                        <a:t>not</a:t>
                      </a:r>
                      <a:r>
                        <a:rPr sz="1800" spc="10" dirty="0">
                          <a:solidFill>
                            <a:srgbClr val="232200"/>
                          </a:solidFill>
                          <a:latin typeface="Arial"/>
                          <a:cs typeface="Arial"/>
                        </a:rPr>
                        <a:t> </a:t>
                      </a:r>
                      <a:r>
                        <a:rPr sz="1800" spc="-5" dirty="0">
                          <a:solidFill>
                            <a:srgbClr val="232200"/>
                          </a:solidFill>
                          <a:latin typeface="Arial"/>
                          <a:cs typeface="Arial"/>
                        </a:rPr>
                        <a:t>require</a:t>
                      </a:r>
                      <a:r>
                        <a:rPr sz="1800" spc="15" dirty="0">
                          <a:solidFill>
                            <a:srgbClr val="232200"/>
                          </a:solidFill>
                          <a:latin typeface="Arial"/>
                          <a:cs typeface="Arial"/>
                        </a:rPr>
                        <a:t> </a:t>
                      </a:r>
                      <a:r>
                        <a:rPr sz="1800" spc="-5" dirty="0">
                          <a:solidFill>
                            <a:srgbClr val="232200"/>
                          </a:solidFill>
                          <a:latin typeface="Arial"/>
                          <a:cs typeface="Arial"/>
                        </a:rPr>
                        <a:t>prior</a:t>
                      </a:r>
                      <a:r>
                        <a:rPr sz="1800" spc="20" dirty="0">
                          <a:solidFill>
                            <a:srgbClr val="232200"/>
                          </a:solidFill>
                          <a:latin typeface="Arial"/>
                          <a:cs typeface="Arial"/>
                        </a:rPr>
                        <a:t> </a:t>
                      </a:r>
                      <a:r>
                        <a:rPr sz="1800" spc="-10" dirty="0">
                          <a:solidFill>
                            <a:srgbClr val="232200"/>
                          </a:solidFill>
                          <a:latin typeface="Arial"/>
                          <a:cs typeface="Arial"/>
                        </a:rPr>
                        <a:t>authorization</a:t>
                      </a:r>
                      <a:r>
                        <a:rPr sz="1800" spc="30" dirty="0">
                          <a:solidFill>
                            <a:srgbClr val="232200"/>
                          </a:solidFill>
                          <a:latin typeface="Arial"/>
                          <a:cs typeface="Arial"/>
                        </a:rPr>
                        <a:t> </a:t>
                      </a:r>
                      <a:r>
                        <a:rPr sz="1800" spc="-5" dirty="0">
                          <a:solidFill>
                            <a:srgbClr val="232200"/>
                          </a:solidFill>
                          <a:latin typeface="Arial"/>
                          <a:cs typeface="Arial"/>
                        </a:rPr>
                        <a:t>for obstetrical</a:t>
                      </a:r>
                      <a:r>
                        <a:rPr sz="1800" spc="15" dirty="0">
                          <a:solidFill>
                            <a:srgbClr val="232200"/>
                          </a:solidFill>
                          <a:latin typeface="Arial"/>
                          <a:cs typeface="Arial"/>
                        </a:rPr>
                        <a:t> </a:t>
                      </a:r>
                      <a:r>
                        <a:rPr sz="1800" spc="-10" dirty="0">
                          <a:solidFill>
                            <a:srgbClr val="232200"/>
                          </a:solidFill>
                          <a:latin typeface="Arial"/>
                          <a:cs typeface="Arial"/>
                        </a:rPr>
                        <a:t>or </a:t>
                      </a:r>
                      <a:r>
                        <a:rPr sz="1800" spc="-484" dirty="0">
                          <a:solidFill>
                            <a:srgbClr val="232200"/>
                          </a:solidFill>
                          <a:latin typeface="Arial"/>
                          <a:cs typeface="Arial"/>
                        </a:rPr>
                        <a:t> </a:t>
                      </a:r>
                      <a:r>
                        <a:rPr sz="1800" spc="-10" dirty="0">
                          <a:solidFill>
                            <a:srgbClr val="232200"/>
                          </a:solidFill>
                          <a:latin typeface="Arial"/>
                          <a:cs typeface="Arial"/>
                        </a:rPr>
                        <a:t>gynecological</a:t>
                      </a:r>
                      <a:r>
                        <a:rPr sz="1800" spc="55" dirty="0">
                          <a:solidFill>
                            <a:srgbClr val="232200"/>
                          </a:solidFill>
                          <a:latin typeface="Arial"/>
                          <a:cs typeface="Arial"/>
                        </a:rPr>
                        <a:t> </a:t>
                      </a:r>
                      <a:r>
                        <a:rPr sz="1800" spc="-10" dirty="0">
                          <a:solidFill>
                            <a:srgbClr val="232200"/>
                          </a:solidFill>
                          <a:latin typeface="Arial"/>
                          <a:cs typeface="Arial"/>
                        </a:rPr>
                        <a:t>care.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9" y="548132"/>
            <a:ext cx="3909060" cy="513715"/>
          </a:xfrm>
          <a:prstGeom prst="rect">
            <a:avLst/>
          </a:prstGeom>
        </p:spPr>
        <p:txBody>
          <a:bodyPr vert="horz" wrap="square" lIns="0" tIns="13335" rIns="0" bIns="0" rtlCol="0">
            <a:spAutoFit/>
          </a:bodyPr>
          <a:lstStyle/>
          <a:p>
            <a:pPr marL="12700">
              <a:lnSpc>
                <a:spcPct val="100000"/>
              </a:lnSpc>
              <a:spcBef>
                <a:spcPts val="105"/>
              </a:spcBef>
            </a:pPr>
            <a:r>
              <a:rPr sz="3200" spc="-5" dirty="0">
                <a:solidFill>
                  <a:srgbClr val="002C6C"/>
                </a:solidFill>
              </a:rPr>
              <a:t>Provider</a:t>
            </a:r>
            <a:r>
              <a:rPr sz="3200" spc="-70" dirty="0">
                <a:solidFill>
                  <a:srgbClr val="002C6C"/>
                </a:solidFill>
              </a:rPr>
              <a:t> </a:t>
            </a:r>
            <a:r>
              <a:rPr sz="3200" spc="-5" dirty="0">
                <a:solidFill>
                  <a:srgbClr val="002C6C"/>
                </a:solidFill>
              </a:rPr>
              <a:t>Directories</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4119080334"/>
              </p:ext>
            </p:extLst>
          </p:nvPr>
        </p:nvGraphicFramePr>
        <p:xfrm>
          <a:off x="725168" y="1277007"/>
          <a:ext cx="11040745" cy="5312410"/>
        </p:xfrm>
        <a:graphic>
          <a:graphicData uri="http://schemas.openxmlformats.org/drawingml/2006/table">
            <a:tbl>
              <a:tblPr firstRow="1" bandRow="1">
                <a:tableStyleId>{2D5ABB26-0587-4C30-8999-92F81FD0307C}</a:tableStyleId>
              </a:tblPr>
              <a:tblGrid>
                <a:gridCol w="2556510">
                  <a:extLst>
                    <a:ext uri="{9D8B030D-6E8A-4147-A177-3AD203B41FA5}">
                      <a16:colId xmlns:a16="http://schemas.microsoft.com/office/drawing/2014/main" val="20000"/>
                    </a:ext>
                  </a:extLst>
                </a:gridCol>
                <a:gridCol w="8484235">
                  <a:extLst>
                    <a:ext uri="{9D8B030D-6E8A-4147-A177-3AD203B41FA5}">
                      <a16:colId xmlns:a16="http://schemas.microsoft.com/office/drawing/2014/main" val="20001"/>
                    </a:ext>
                  </a:extLst>
                </a:gridCol>
              </a:tblGrid>
              <a:tr h="639445">
                <a:tc>
                  <a:txBody>
                    <a:bodyPr/>
                    <a:lstStyle/>
                    <a:p>
                      <a:pPr marL="90805" marR="583565">
                        <a:lnSpc>
                          <a:spcPct val="100000"/>
                        </a:lnSpc>
                        <a:spcBef>
                          <a:spcPts val="310"/>
                        </a:spcBef>
                      </a:pPr>
                      <a:r>
                        <a:rPr sz="1800" b="1" spc="-5" dirty="0">
                          <a:solidFill>
                            <a:srgbClr val="232200"/>
                          </a:solidFill>
                          <a:latin typeface="Arial"/>
                          <a:cs typeface="Arial"/>
                        </a:rPr>
                        <a:t>Original</a:t>
                      </a:r>
                      <a:r>
                        <a:rPr sz="1800" b="1" spc="-60" dirty="0">
                          <a:solidFill>
                            <a:srgbClr val="232200"/>
                          </a:solidFill>
                          <a:latin typeface="Arial"/>
                          <a:cs typeface="Arial"/>
                        </a:rPr>
                        <a:t> </a:t>
                      </a:r>
                      <a:r>
                        <a:rPr sz="1800" b="1" spc="-10" dirty="0">
                          <a:solidFill>
                            <a:srgbClr val="232200"/>
                          </a:solidFill>
                          <a:latin typeface="Arial"/>
                          <a:cs typeface="Arial"/>
                        </a:rPr>
                        <a:t>Effective </a:t>
                      </a:r>
                      <a:r>
                        <a:rPr sz="1800" b="1" spc="-484"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1440">
                        <a:lnSpc>
                          <a:spcPct val="100000"/>
                        </a:lnSpc>
                        <a:spcBef>
                          <a:spcPts val="310"/>
                        </a:spcBef>
                      </a:pPr>
                      <a:r>
                        <a:rPr sz="1800" spc="-5" dirty="0">
                          <a:solidFill>
                            <a:srgbClr val="232200"/>
                          </a:solidFill>
                          <a:latin typeface="Arial"/>
                          <a:cs typeface="Arial"/>
                        </a:rPr>
                        <a:t>Plan</a:t>
                      </a:r>
                      <a:r>
                        <a:rPr sz="1800" dirty="0">
                          <a:solidFill>
                            <a:srgbClr val="232200"/>
                          </a:solidFill>
                          <a:latin typeface="Arial"/>
                          <a:cs typeface="Arial"/>
                        </a:rPr>
                        <a:t> </a:t>
                      </a:r>
                      <a:r>
                        <a:rPr sz="1800" spc="-5" dirty="0">
                          <a:solidFill>
                            <a:srgbClr val="232200"/>
                          </a:solidFill>
                          <a:latin typeface="Arial"/>
                          <a:cs typeface="Arial"/>
                        </a:rPr>
                        <a:t>or policy</a:t>
                      </a:r>
                      <a:r>
                        <a:rPr sz="1800" spc="10" dirty="0">
                          <a:solidFill>
                            <a:srgbClr val="232200"/>
                          </a:solidFill>
                          <a:latin typeface="Arial"/>
                          <a:cs typeface="Arial"/>
                        </a:rPr>
                        <a:t> </a:t>
                      </a:r>
                      <a:r>
                        <a:rPr sz="1800" spc="-10" dirty="0">
                          <a:solidFill>
                            <a:srgbClr val="232200"/>
                          </a:solidFill>
                          <a:latin typeface="Arial"/>
                          <a:cs typeface="Arial"/>
                        </a:rPr>
                        <a:t>years</a:t>
                      </a:r>
                      <a:r>
                        <a:rPr sz="1800" spc="25" dirty="0">
                          <a:solidFill>
                            <a:srgbClr val="232200"/>
                          </a:solidFill>
                          <a:latin typeface="Arial"/>
                          <a:cs typeface="Arial"/>
                        </a:rPr>
                        <a:t> </a:t>
                      </a:r>
                      <a:r>
                        <a:rPr sz="1800" spc="-10" dirty="0">
                          <a:solidFill>
                            <a:srgbClr val="232200"/>
                          </a:solidFill>
                          <a:latin typeface="Arial"/>
                          <a:cs typeface="Arial"/>
                        </a:rPr>
                        <a:t>beginning</a:t>
                      </a:r>
                      <a:r>
                        <a:rPr sz="1800" spc="25" dirty="0">
                          <a:solidFill>
                            <a:srgbClr val="232200"/>
                          </a:solidFill>
                          <a:latin typeface="Arial"/>
                          <a:cs typeface="Arial"/>
                        </a:rPr>
                        <a:t> </a:t>
                      </a:r>
                      <a:r>
                        <a:rPr sz="1800" spc="-5" dirty="0">
                          <a:solidFill>
                            <a:srgbClr val="232200"/>
                          </a:solidFill>
                          <a:latin typeface="Arial"/>
                          <a:cs typeface="Arial"/>
                        </a:rPr>
                        <a:t>on</a:t>
                      </a:r>
                      <a:r>
                        <a:rPr sz="1800" spc="-10" dirty="0">
                          <a:solidFill>
                            <a:srgbClr val="232200"/>
                          </a:solidFill>
                          <a:latin typeface="Arial"/>
                          <a:cs typeface="Arial"/>
                        </a:rPr>
                        <a:t> </a:t>
                      </a:r>
                      <a:r>
                        <a:rPr sz="1800" spc="-5" dirty="0">
                          <a:solidFill>
                            <a:srgbClr val="232200"/>
                          </a:solidFill>
                          <a:latin typeface="Arial"/>
                          <a:cs typeface="Arial"/>
                        </a:rPr>
                        <a:t>or after</a:t>
                      </a:r>
                      <a:r>
                        <a:rPr sz="1800" dirty="0">
                          <a:solidFill>
                            <a:srgbClr val="232200"/>
                          </a:solidFill>
                          <a:latin typeface="Arial"/>
                          <a:cs typeface="Arial"/>
                        </a:rPr>
                        <a:t> </a:t>
                      </a:r>
                      <a:r>
                        <a:rPr sz="1800" spc="-10" dirty="0">
                          <a:solidFill>
                            <a:srgbClr val="232200"/>
                          </a:solidFill>
                          <a:latin typeface="Arial"/>
                          <a:cs typeface="Arial"/>
                        </a:rPr>
                        <a:t>January</a:t>
                      </a:r>
                      <a:r>
                        <a:rPr sz="1800" spc="10" dirty="0">
                          <a:solidFill>
                            <a:srgbClr val="232200"/>
                          </a:solidFill>
                          <a:latin typeface="Arial"/>
                          <a:cs typeface="Arial"/>
                        </a:rPr>
                        <a:t> </a:t>
                      </a:r>
                      <a:r>
                        <a:rPr sz="1800" spc="-5" dirty="0">
                          <a:solidFill>
                            <a:srgbClr val="232200"/>
                          </a:solidFill>
                          <a:latin typeface="Arial"/>
                          <a:cs typeface="Arial"/>
                        </a:rPr>
                        <a:t>1,</a:t>
                      </a:r>
                      <a:r>
                        <a:rPr sz="1800" spc="-10" dirty="0">
                          <a:solidFill>
                            <a:srgbClr val="232200"/>
                          </a:solidFill>
                          <a:latin typeface="Arial"/>
                          <a:cs typeface="Arial"/>
                        </a:rPr>
                        <a:t> 2022.</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0"/>
                  </a:ext>
                </a:extLst>
              </a:tr>
              <a:tr h="640080">
                <a:tc>
                  <a:txBody>
                    <a:bodyPr/>
                    <a:lstStyle/>
                    <a:p>
                      <a:pPr marL="91440">
                        <a:lnSpc>
                          <a:spcPct val="100000"/>
                        </a:lnSpc>
                        <a:spcBef>
                          <a:spcPts val="310"/>
                        </a:spcBef>
                      </a:pPr>
                      <a:r>
                        <a:rPr sz="1800" b="1" spc="-5" dirty="0">
                          <a:solidFill>
                            <a:srgbClr val="232200"/>
                          </a:solidFill>
                          <a:latin typeface="Arial"/>
                          <a:cs typeface="Arial"/>
                        </a:rPr>
                        <a:t>New</a:t>
                      </a:r>
                      <a:r>
                        <a:rPr sz="1800" b="1" spc="-20" dirty="0">
                          <a:solidFill>
                            <a:srgbClr val="232200"/>
                          </a:solidFill>
                          <a:latin typeface="Arial"/>
                          <a:cs typeface="Arial"/>
                        </a:rPr>
                        <a:t> </a:t>
                      </a:r>
                      <a:r>
                        <a:rPr sz="1800" b="1" spc="-10" dirty="0">
                          <a:solidFill>
                            <a:srgbClr val="232200"/>
                          </a:solidFill>
                          <a:latin typeface="Arial"/>
                          <a:cs typeface="Arial"/>
                        </a:rPr>
                        <a:t>Effective</a:t>
                      </a:r>
                      <a:r>
                        <a:rPr sz="1800" b="1" spc="20"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1440">
                        <a:lnSpc>
                          <a:spcPct val="100000"/>
                        </a:lnSpc>
                        <a:spcBef>
                          <a:spcPts val="310"/>
                        </a:spcBef>
                      </a:pPr>
                      <a:r>
                        <a:rPr sz="1800" spc="-5" dirty="0">
                          <a:solidFill>
                            <a:srgbClr val="232200"/>
                          </a:solidFill>
                          <a:latin typeface="Arial"/>
                          <a:cs typeface="Arial"/>
                        </a:rPr>
                        <a:t>No</a:t>
                      </a:r>
                      <a:r>
                        <a:rPr sz="1800" spc="-50" dirty="0">
                          <a:solidFill>
                            <a:srgbClr val="232200"/>
                          </a:solidFill>
                          <a:latin typeface="Arial"/>
                          <a:cs typeface="Arial"/>
                        </a:rPr>
                        <a:t> </a:t>
                      </a:r>
                      <a:r>
                        <a:rPr sz="1800" spc="-10" dirty="0">
                          <a:solidFill>
                            <a:srgbClr val="232200"/>
                          </a:solidFill>
                          <a:latin typeface="Arial"/>
                          <a:cs typeface="Arial"/>
                        </a:rPr>
                        <a:t>Change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1"/>
                  </a:ext>
                </a:extLst>
              </a:tr>
              <a:tr h="639445">
                <a:tc>
                  <a:txBody>
                    <a:bodyPr/>
                    <a:lstStyle/>
                    <a:p>
                      <a:pPr marL="91440">
                        <a:lnSpc>
                          <a:spcPct val="100000"/>
                        </a:lnSpc>
                        <a:spcBef>
                          <a:spcPts val="310"/>
                        </a:spcBef>
                      </a:pPr>
                      <a:r>
                        <a:rPr sz="1800" b="1" spc="-5" dirty="0">
                          <a:solidFill>
                            <a:srgbClr val="232200"/>
                          </a:solidFill>
                          <a:latin typeface="Arial"/>
                          <a:cs typeface="Arial"/>
                        </a:rPr>
                        <a:t>Rulemaking</a:t>
                      </a:r>
                      <a:r>
                        <a:rPr sz="1800" b="1" spc="-30" dirty="0">
                          <a:solidFill>
                            <a:srgbClr val="232200"/>
                          </a:solidFill>
                          <a:latin typeface="Arial"/>
                          <a:cs typeface="Arial"/>
                        </a:rPr>
                        <a:t> </a:t>
                      </a:r>
                      <a:r>
                        <a:rPr sz="1800" b="1" spc="-5" dirty="0">
                          <a:solidFill>
                            <a:srgbClr val="232200"/>
                          </a:solidFill>
                          <a:latin typeface="Arial"/>
                          <a:cs typeface="Arial"/>
                        </a:rPr>
                        <a:t>Status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122555">
                        <a:lnSpc>
                          <a:spcPct val="100000"/>
                        </a:lnSpc>
                        <a:spcBef>
                          <a:spcPts val="310"/>
                        </a:spcBef>
                      </a:pPr>
                      <a:r>
                        <a:rPr sz="1800" dirty="0">
                          <a:solidFill>
                            <a:srgbClr val="232200"/>
                          </a:solidFill>
                          <a:latin typeface="Arial"/>
                          <a:cs typeface="Arial"/>
                        </a:rPr>
                        <a:t>The</a:t>
                      </a:r>
                      <a:r>
                        <a:rPr sz="1800" spc="-60" dirty="0">
                          <a:solidFill>
                            <a:srgbClr val="232200"/>
                          </a:solidFill>
                          <a:latin typeface="Arial"/>
                          <a:cs typeface="Arial"/>
                        </a:rPr>
                        <a:t> </a:t>
                      </a:r>
                      <a:r>
                        <a:rPr sz="1800" spc="-10" dirty="0">
                          <a:solidFill>
                            <a:srgbClr val="232200"/>
                          </a:solidFill>
                          <a:latin typeface="Arial"/>
                          <a:cs typeface="Arial"/>
                        </a:rPr>
                        <a:t>Tri-Agencies</a:t>
                      </a:r>
                      <a:r>
                        <a:rPr sz="1800" spc="15" dirty="0">
                          <a:solidFill>
                            <a:srgbClr val="232200"/>
                          </a:solidFill>
                          <a:latin typeface="Arial"/>
                          <a:cs typeface="Arial"/>
                        </a:rPr>
                        <a:t> </a:t>
                      </a:r>
                      <a:r>
                        <a:rPr sz="1800" u="sng" spc="-25" dirty="0">
                          <a:solidFill>
                            <a:srgbClr val="0562C1"/>
                          </a:solidFill>
                          <a:uFill>
                            <a:solidFill>
                              <a:srgbClr val="0562C1"/>
                            </a:solidFill>
                          </a:uFill>
                          <a:latin typeface="Arial"/>
                          <a:cs typeface="Arial"/>
                          <a:hlinkClick r:id="rId2"/>
                        </a:rPr>
                        <a:t>FAQs</a:t>
                      </a:r>
                      <a:r>
                        <a:rPr sz="1800" spc="-10" dirty="0">
                          <a:solidFill>
                            <a:srgbClr val="0562C1"/>
                          </a:solidFill>
                          <a:latin typeface="Arial"/>
                          <a:cs typeface="Arial"/>
                          <a:hlinkClick r:id="rId2"/>
                        </a:rPr>
                        <a:t> </a:t>
                      </a:r>
                      <a:r>
                        <a:rPr sz="1800" spc="-5" dirty="0">
                          <a:solidFill>
                            <a:srgbClr val="232200"/>
                          </a:solidFill>
                          <a:latin typeface="Arial"/>
                          <a:cs typeface="Arial"/>
                        </a:rPr>
                        <a:t>issued</a:t>
                      </a:r>
                      <a:r>
                        <a:rPr sz="1800" spc="10" dirty="0">
                          <a:solidFill>
                            <a:srgbClr val="232200"/>
                          </a:solidFill>
                          <a:latin typeface="Arial"/>
                          <a:cs typeface="Arial"/>
                        </a:rPr>
                        <a:t> </a:t>
                      </a:r>
                      <a:r>
                        <a:rPr sz="1800" spc="-5" dirty="0">
                          <a:solidFill>
                            <a:srgbClr val="232200"/>
                          </a:solidFill>
                          <a:latin typeface="Arial"/>
                          <a:cs typeface="Arial"/>
                        </a:rPr>
                        <a:t>on</a:t>
                      </a:r>
                      <a:r>
                        <a:rPr sz="1800" spc="-100" dirty="0">
                          <a:solidFill>
                            <a:srgbClr val="232200"/>
                          </a:solidFill>
                          <a:latin typeface="Arial"/>
                          <a:cs typeface="Arial"/>
                        </a:rPr>
                        <a:t> </a:t>
                      </a:r>
                      <a:r>
                        <a:rPr sz="1800" spc="-10" dirty="0">
                          <a:solidFill>
                            <a:srgbClr val="232200"/>
                          </a:solidFill>
                          <a:latin typeface="Arial"/>
                          <a:cs typeface="Arial"/>
                        </a:rPr>
                        <a:t>August</a:t>
                      </a:r>
                      <a:r>
                        <a:rPr sz="1800" dirty="0">
                          <a:solidFill>
                            <a:srgbClr val="232200"/>
                          </a:solidFill>
                          <a:latin typeface="Arial"/>
                          <a:cs typeface="Arial"/>
                        </a:rPr>
                        <a:t> </a:t>
                      </a:r>
                      <a:r>
                        <a:rPr sz="1800" spc="-10" dirty="0">
                          <a:solidFill>
                            <a:srgbClr val="232200"/>
                          </a:solidFill>
                          <a:latin typeface="Arial"/>
                          <a:cs typeface="Arial"/>
                        </a:rPr>
                        <a:t>20,</a:t>
                      </a:r>
                      <a:r>
                        <a:rPr sz="1800" spc="5" dirty="0">
                          <a:solidFill>
                            <a:srgbClr val="232200"/>
                          </a:solidFill>
                          <a:latin typeface="Arial"/>
                          <a:cs typeface="Arial"/>
                        </a:rPr>
                        <a:t> </a:t>
                      </a:r>
                      <a:r>
                        <a:rPr sz="1800" spc="-10" dirty="0">
                          <a:solidFill>
                            <a:srgbClr val="232200"/>
                          </a:solidFill>
                          <a:latin typeface="Arial"/>
                          <a:cs typeface="Arial"/>
                        </a:rPr>
                        <a:t>2021</a:t>
                      </a:r>
                      <a:r>
                        <a:rPr sz="1800" spc="20" dirty="0">
                          <a:solidFill>
                            <a:srgbClr val="232200"/>
                          </a:solidFill>
                          <a:latin typeface="Arial"/>
                          <a:cs typeface="Arial"/>
                        </a:rPr>
                        <a:t> </a:t>
                      </a:r>
                      <a:r>
                        <a:rPr sz="1800" spc="-5" dirty="0">
                          <a:solidFill>
                            <a:srgbClr val="232200"/>
                          </a:solidFill>
                          <a:latin typeface="Arial"/>
                          <a:cs typeface="Arial"/>
                        </a:rPr>
                        <a:t>state that rules</a:t>
                      </a:r>
                      <a:r>
                        <a:rPr sz="1800" spc="10" dirty="0">
                          <a:solidFill>
                            <a:srgbClr val="232200"/>
                          </a:solidFill>
                          <a:latin typeface="Arial"/>
                          <a:cs typeface="Arial"/>
                        </a:rPr>
                        <a:t> </a:t>
                      </a:r>
                      <a:r>
                        <a:rPr sz="1800" spc="-15" dirty="0">
                          <a:solidFill>
                            <a:srgbClr val="232200"/>
                          </a:solidFill>
                          <a:latin typeface="Arial"/>
                          <a:cs typeface="Arial"/>
                        </a:rPr>
                        <a:t>will</a:t>
                      </a:r>
                      <a:r>
                        <a:rPr sz="1800" spc="45" dirty="0">
                          <a:solidFill>
                            <a:srgbClr val="232200"/>
                          </a:solidFill>
                          <a:latin typeface="Arial"/>
                          <a:cs typeface="Arial"/>
                        </a:rPr>
                        <a:t> </a:t>
                      </a:r>
                      <a:r>
                        <a:rPr sz="1800" spc="-10" dirty="0">
                          <a:solidFill>
                            <a:srgbClr val="232200"/>
                          </a:solidFill>
                          <a:latin typeface="Arial"/>
                          <a:cs typeface="Arial"/>
                        </a:rPr>
                        <a:t>be </a:t>
                      </a:r>
                      <a:r>
                        <a:rPr sz="1800" spc="-5" dirty="0">
                          <a:solidFill>
                            <a:srgbClr val="232200"/>
                          </a:solidFill>
                          <a:latin typeface="Arial"/>
                          <a:cs typeface="Arial"/>
                        </a:rPr>
                        <a:t> </a:t>
                      </a:r>
                      <a:r>
                        <a:rPr sz="1800" spc="-10" dirty="0">
                          <a:solidFill>
                            <a:srgbClr val="232200"/>
                          </a:solidFill>
                          <a:latin typeface="Arial"/>
                          <a:cs typeface="Arial"/>
                        </a:rPr>
                        <a:t>published</a:t>
                      </a:r>
                      <a:r>
                        <a:rPr sz="1800" spc="25" dirty="0">
                          <a:solidFill>
                            <a:srgbClr val="232200"/>
                          </a:solidFill>
                          <a:latin typeface="Arial"/>
                          <a:cs typeface="Arial"/>
                        </a:rPr>
                        <a:t> </a:t>
                      </a:r>
                      <a:r>
                        <a:rPr sz="1800" spc="-5" dirty="0">
                          <a:solidFill>
                            <a:srgbClr val="232200"/>
                          </a:solidFill>
                          <a:latin typeface="Arial"/>
                          <a:cs typeface="Arial"/>
                        </a:rPr>
                        <a:t>after</a:t>
                      </a:r>
                      <a:r>
                        <a:rPr sz="1800" spc="5" dirty="0">
                          <a:solidFill>
                            <a:srgbClr val="232200"/>
                          </a:solidFill>
                          <a:latin typeface="Arial"/>
                          <a:cs typeface="Arial"/>
                        </a:rPr>
                        <a:t> </a:t>
                      </a:r>
                      <a:r>
                        <a:rPr sz="1800" spc="-10" dirty="0">
                          <a:solidFill>
                            <a:srgbClr val="232200"/>
                          </a:solidFill>
                          <a:latin typeface="Arial"/>
                          <a:cs typeface="Arial"/>
                        </a:rPr>
                        <a:t>January</a:t>
                      </a:r>
                      <a:r>
                        <a:rPr sz="1800" spc="25" dirty="0">
                          <a:solidFill>
                            <a:srgbClr val="232200"/>
                          </a:solidFill>
                          <a:latin typeface="Arial"/>
                          <a:cs typeface="Arial"/>
                        </a:rPr>
                        <a:t> </a:t>
                      </a:r>
                      <a:r>
                        <a:rPr sz="1800" spc="-5" dirty="0">
                          <a:solidFill>
                            <a:srgbClr val="232200"/>
                          </a:solidFill>
                          <a:latin typeface="Arial"/>
                          <a:cs typeface="Arial"/>
                        </a:rPr>
                        <a:t>1,</a:t>
                      </a:r>
                      <a:r>
                        <a:rPr sz="1800" spc="10" dirty="0">
                          <a:solidFill>
                            <a:srgbClr val="232200"/>
                          </a:solidFill>
                          <a:latin typeface="Arial"/>
                          <a:cs typeface="Arial"/>
                        </a:rPr>
                        <a:t> </a:t>
                      </a:r>
                      <a:r>
                        <a:rPr sz="1800" spc="-10" dirty="0">
                          <a:solidFill>
                            <a:srgbClr val="232200"/>
                          </a:solidFill>
                          <a:latin typeface="Arial"/>
                          <a:cs typeface="Arial"/>
                        </a:rPr>
                        <a:t>2022,</a:t>
                      </a:r>
                      <a:r>
                        <a:rPr sz="1800" spc="10" dirty="0">
                          <a:solidFill>
                            <a:srgbClr val="232200"/>
                          </a:solidFill>
                          <a:latin typeface="Arial"/>
                          <a:cs typeface="Arial"/>
                        </a:rPr>
                        <a:t> </a:t>
                      </a:r>
                      <a:r>
                        <a:rPr sz="1800" spc="-10" dirty="0">
                          <a:solidFill>
                            <a:srgbClr val="232200"/>
                          </a:solidFill>
                          <a:latin typeface="Arial"/>
                          <a:cs typeface="Arial"/>
                        </a:rPr>
                        <a:t>and</a:t>
                      </a:r>
                      <a:r>
                        <a:rPr sz="1800" spc="20" dirty="0">
                          <a:solidFill>
                            <a:srgbClr val="232200"/>
                          </a:solidFill>
                          <a:latin typeface="Arial"/>
                          <a:cs typeface="Arial"/>
                        </a:rPr>
                        <a:t> </a:t>
                      </a:r>
                      <a:r>
                        <a:rPr sz="1800" spc="-10" dirty="0">
                          <a:solidFill>
                            <a:srgbClr val="232200"/>
                          </a:solidFill>
                          <a:latin typeface="Arial"/>
                          <a:cs typeface="Arial"/>
                        </a:rPr>
                        <a:t>good</a:t>
                      </a:r>
                      <a:r>
                        <a:rPr sz="1800" spc="15" dirty="0">
                          <a:solidFill>
                            <a:srgbClr val="232200"/>
                          </a:solidFill>
                          <a:latin typeface="Arial"/>
                          <a:cs typeface="Arial"/>
                        </a:rPr>
                        <a:t> </a:t>
                      </a:r>
                      <a:r>
                        <a:rPr sz="1800" spc="-5" dirty="0">
                          <a:solidFill>
                            <a:srgbClr val="232200"/>
                          </a:solidFill>
                          <a:latin typeface="Arial"/>
                          <a:cs typeface="Arial"/>
                        </a:rPr>
                        <a:t>faith</a:t>
                      </a:r>
                      <a:r>
                        <a:rPr sz="1800" dirty="0">
                          <a:solidFill>
                            <a:srgbClr val="232200"/>
                          </a:solidFill>
                          <a:latin typeface="Arial"/>
                          <a:cs typeface="Arial"/>
                        </a:rPr>
                        <a:t> </a:t>
                      </a:r>
                      <a:r>
                        <a:rPr sz="1800" spc="-10" dirty="0">
                          <a:solidFill>
                            <a:srgbClr val="232200"/>
                          </a:solidFill>
                          <a:latin typeface="Arial"/>
                          <a:cs typeface="Arial"/>
                        </a:rPr>
                        <a:t>compliance</a:t>
                      </a:r>
                      <a:r>
                        <a:rPr sz="1800" spc="30" dirty="0">
                          <a:solidFill>
                            <a:srgbClr val="232200"/>
                          </a:solidFill>
                          <a:latin typeface="Arial"/>
                          <a:cs typeface="Arial"/>
                        </a:rPr>
                        <a:t> </a:t>
                      </a:r>
                      <a:r>
                        <a:rPr sz="1800" spc="-5" dirty="0">
                          <a:solidFill>
                            <a:srgbClr val="232200"/>
                          </a:solidFill>
                          <a:latin typeface="Arial"/>
                          <a:cs typeface="Arial"/>
                        </a:rPr>
                        <a:t>is</a:t>
                      </a:r>
                      <a:r>
                        <a:rPr sz="1800" spc="5" dirty="0">
                          <a:solidFill>
                            <a:srgbClr val="232200"/>
                          </a:solidFill>
                          <a:latin typeface="Arial"/>
                          <a:cs typeface="Arial"/>
                        </a:rPr>
                        <a:t> </a:t>
                      </a:r>
                      <a:r>
                        <a:rPr sz="1800" spc="-10" dirty="0">
                          <a:solidFill>
                            <a:srgbClr val="232200"/>
                          </a:solidFill>
                          <a:latin typeface="Arial"/>
                          <a:cs typeface="Arial"/>
                        </a:rPr>
                        <a:t>expected</a:t>
                      </a:r>
                      <a:r>
                        <a:rPr sz="1800" spc="25" dirty="0">
                          <a:solidFill>
                            <a:srgbClr val="232200"/>
                          </a:solidFill>
                          <a:latin typeface="Arial"/>
                          <a:cs typeface="Arial"/>
                        </a:rPr>
                        <a:t> </a:t>
                      </a:r>
                      <a:r>
                        <a:rPr sz="1800" spc="-5" dirty="0">
                          <a:solidFill>
                            <a:srgbClr val="232200"/>
                          </a:solidFill>
                          <a:latin typeface="Arial"/>
                          <a:cs typeface="Arial"/>
                        </a:rPr>
                        <a:t>until</a:t>
                      </a:r>
                      <a:r>
                        <a:rPr sz="1800" spc="20" dirty="0">
                          <a:solidFill>
                            <a:srgbClr val="232200"/>
                          </a:solidFill>
                          <a:latin typeface="Arial"/>
                          <a:cs typeface="Arial"/>
                        </a:rPr>
                        <a:t> </a:t>
                      </a:r>
                      <a:r>
                        <a:rPr sz="1800" spc="-10" dirty="0">
                          <a:solidFill>
                            <a:srgbClr val="232200"/>
                          </a:solidFill>
                          <a:latin typeface="Arial"/>
                          <a:cs typeface="Arial"/>
                        </a:rPr>
                        <a:t>then.</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2"/>
                  </a:ext>
                </a:extLst>
              </a:tr>
              <a:tr h="2529840">
                <a:tc>
                  <a:txBody>
                    <a:bodyPr/>
                    <a:lstStyle/>
                    <a:p>
                      <a:pPr marL="90805">
                        <a:lnSpc>
                          <a:spcPct val="100000"/>
                        </a:lnSpc>
                        <a:spcBef>
                          <a:spcPts val="310"/>
                        </a:spcBef>
                      </a:pPr>
                      <a:r>
                        <a:rPr sz="1800" b="1" spc="-5" dirty="0">
                          <a:solidFill>
                            <a:srgbClr val="232200"/>
                          </a:solidFill>
                          <a:latin typeface="Arial"/>
                          <a:cs typeface="Arial"/>
                        </a:rPr>
                        <a:t>Summary</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marR="632460">
                        <a:lnSpc>
                          <a:spcPct val="100000"/>
                        </a:lnSpc>
                        <a:spcBef>
                          <a:spcPts val="330"/>
                        </a:spcBef>
                      </a:pPr>
                      <a:r>
                        <a:rPr sz="1000" spc="-10" dirty="0">
                          <a:solidFill>
                            <a:srgbClr val="232200"/>
                          </a:solidFill>
                          <a:latin typeface="Arial"/>
                          <a:cs typeface="Arial"/>
                        </a:rPr>
                        <a:t>Requires</a:t>
                      </a:r>
                      <a:r>
                        <a:rPr sz="1000" spc="5" dirty="0">
                          <a:solidFill>
                            <a:srgbClr val="232200"/>
                          </a:solidFill>
                          <a:latin typeface="Arial"/>
                          <a:cs typeface="Arial"/>
                        </a:rPr>
                        <a:t> </a:t>
                      </a:r>
                      <a:r>
                        <a:rPr sz="1000" spc="-5" dirty="0">
                          <a:solidFill>
                            <a:srgbClr val="232200"/>
                          </a:solidFill>
                          <a:latin typeface="Arial"/>
                          <a:cs typeface="Arial"/>
                        </a:rPr>
                        <a:t>group</a:t>
                      </a:r>
                      <a:r>
                        <a:rPr sz="1000" spc="5" dirty="0">
                          <a:solidFill>
                            <a:srgbClr val="232200"/>
                          </a:solidFill>
                          <a:latin typeface="Arial"/>
                          <a:cs typeface="Arial"/>
                        </a:rPr>
                        <a:t> </a:t>
                      </a:r>
                      <a:r>
                        <a:rPr sz="1000" spc="-10" dirty="0">
                          <a:solidFill>
                            <a:srgbClr val="232200"/>
                          </a:solidFill>
                          <a:latin typeface="Arial"/>
                          <a:cs typeface="Arial"/>
                        </a:rPr>
                        <a:t>health plans</a:t>
                      </a:r>
                      <a:r>
                        <a:rPr sz="1000" spc="10" dirty="0">
                          <a:solidFill>
                            <a:srgbClr val="232200"/>
                          </a:solidFill>
                          <a:latin typeface="Arial"/>
                          <a:cs typeface="Arial"/>
                        </a:rPr>
                        <a:t> </a:t>
                      </a:r>
                      <a:r>
                        <a:rPr sz="1000" spc="-10" dirty="0">
                          <a:solidFill>
                            <a:srgbClr val="232200"/>
                          </a:solidFill>
                          <a:latin typeface="Arial"/>
                          <a:cs typeface="Arial"/>
                        </a:rPr>
                        <a:t>and</a:t>
                      </a:r>
                      <a:r>
                        <a:rPr sz="1000" spc="5" dirty="0">
                          <a:solidFill>
                            <a:srgbClr val="232200"/>
                          </a:solidFill>
                          <a:latin typeface="Arial"/>
                          <a:cs typeface="Arial"/>
                        </a:rPr>
                        <a:t> </a:t>
                      </a:r>
                      <a:r>
                        <a:rPr sz="1000" spc="-5" dirty="0">
                          <a:solidFill>
                            <a:srgbClr val="232200"/>
                          </a:solidFill>
                          <a:latin typeface="Arial"/>
                          <a:cs typeface="Arial"/>
                        </a:rPr>
                        <a:t>issuers</a:t>
                      </a:r>
                      <a:r>
                        <a:rPr sz="1000" dirty="0">
                          <a:solidFill>
                            <a:srgbClr val="232200"/>
                          </a:solidFill>
                          <a:latin typeface="Arial"/>
                          <a:cs typeface="Arial"/>
                        </a:rPr>
                        <a:t> </a:t>
                      </a:r>
                      <a:r>
                        <a:rPr sz="1000" spc="-5" dirty="0">
                          <a:solidFill>
                            <a:srgbClr val="232200"/>
                          </a:solidFill>
                          <a:latin typeface="Arial"/>
                          <a:cs typeface="Arial"/>
                        </a:rPr>
                        <a:t>to</a:t>
                      </a:r>
                      <a:r>
                        <a:rPr sz="1000" spc="5" dirty="0">
                          <a:solidFill>
                            <a:srgbClr val="232200"/>
                          </a:solidFill>
                          <a:latin typeface="Arial"/>
                          <a:cs typeface="Arial"/>
                        </a:rPr>
                        <a:t> </a:t>
                      </a:r>
                      <a:r>
                        <a:rPr sz="1000" spc="-10" dirty="0">
                          <a:solidFill>
                            <a:srgbClr val="232200"/>
                          </a:solidFill>
                          <a:latin typeface="Arial"/>
                          <a:cs typeface="Arial"/>
                        </a:rPr>
                        <a:t>establish</a:t>
                      </a:r>
                      <a:r>
                        <a:rPr sz="1000" spc="5" dirty="0">
                          <a:solidFill>
                            <a:srgbClr val="232200"/>
                          </a:solidFill>
                          <a:latin typeface="Arial"/>
                          <a:cs typeface="Arial"/>
                        </a:rPr>
                        <a:t> </a:t>
                      </a:r>
                      <a:r>
                        <a:rPr sz="1000" spc="-5" dirty="0">
                          <a:solidFill>
                            <a:srgbClr val="232200"/>
                          </a:solidFill>
                          <a:latin typeface="Arial"/>
                          <a:cs typeface="Arial"/>
                        </a:rPr>
                        <a:t>a</a:t>
                      </a:r>
                      <a:r>
                        <a:rPr sz="1000" spc="5" dirty="0">
                          <a:solidFill>
                            <a:srgbClr val="232200"/>
                          </a:solidFill>
                          <a:latin typeface="Arial"/>
                          <a:cs typeface="Arial"/>
                        </a:rPr>
                        <a:t> </a:t>
                      </a:r>
                      <a:r>
                        <a:rPr sz="1000" spc="-10" dirty="0">
                          <a:solidFill>
                            <a:srgbClr val="232200"/>
                          </a:solidFill>
                          <a:latin typeface="Arial"/>
                          <a:cs typeface="Arial"/>
                        </a:rPr>
                        <a:t>verification</a:t>
                      </a:r>
                      <a:r>
                        <a:rPr sz="1000" spc="5" dirty="0">
                          <a:solidFill>
                            <a:srgbClr val="232200"/>
                          </a:solidFill>
                          <a:latin typeface="Arial"/>
                          <a:cs typeface="Arial"/>
                        </a:rPr>
                        <a:t> </a:t>
                      </a:r>
                      <a:r>
                        <a:rPr sz="1000" spc="-5" dirty="0">
                          <a:solidFill>
                            <a:srgbClr val="232200"/>
                          </a:solidFill>
                          <a:latin typeface="Arial"/>
                          <a:cs typeface="Arial"/>
                        </a:rPr>
                        <a:t>process</a:t>
                      </a:r>
                      <a:r>
                        <a:rPr sz="1000" dirty="0">
                          <a:solidFill>
                            <a:srgbClr val="232200"/>
                          </a:solidFill>
                          <a:latin typeface="Arial"/>
                          <a:cs typeface="Arial"/>
                        </a:rPr>
                        <a:t> </a:t>
                      </a:r>
                      <a:r>
                        <a:rPr sz="1000" spc="-5" dirty="0">
                          <a:solidFill>
                            <a:srgbClr val="232200"/>
                          </a:solidFill>
                          <a:latin typeface="Arial"/>
                          <a:cs typeface="Arial"/>
                        </a:rPr>
                        <a:t>to</a:t>
                      </a:r>
                      <a:r>
                        <a:rPr sz="1000" spc="5" dirty="0">
                          <a:solidFill>
                            <a:srgbClr val="232200"/>
                          </a:solidFill>
                          <a:latin typeface="Arial"/>
                          <a:cs typeface="Arial"/>
                        </a:rPr>
                        <a:t> </a:t>
                      </a:r>
                      <a:r>
                        <a:rPr sz="1000" spc="-5" dirty="0">
                          <a:solidFill>
                            <a:srgbClr val="232200"/>
                          </a:solidFill>
                          <a:latin typeface="Arial"/>
                          <a:cs typeface="Arial"/>
                        </a:rPr>
                        <a:t>confirm</a:t>
                      </a:r>
                      <a:r>
                        <a:rPr sz="1000" spc="-10" dirty="0">
                          <a:solidFill>
                            <a:srgbClr val="232200"/>
                          </a:solidFill>
                          <a:latin typeface="Arial"/>
                          <a:cs typeface="Arial"/>
                        </a:rPr>
                        <a:t> </a:t>
                      </a:r>
                      <a:r>
                        <a:rPr sz="1000" spc="-5" dirty="0">
                          <a:solidFill>
                            <a:srgbClr val="232200"/>
                          </a:solidFill>
                          <a:latin typeface="Arial"/>
                          <a:cs typeface="Arial"/>
                        </a:rPr>
                        <a:t>directory</a:t>
                      </a:r>
                      <a:r>
                        <a:rPr sz="1000" spc="5" dirty="0">
                          <a:solidFill>
                            <a:srgbClr val="232200"/>
                          </a:solidFill>
                          <a:latin typeface="Arial"/>
                          <a:cs typeface="Arial"/>
                        </a:rPr>
                        <a:t> </a:t>
                      </a:r>
                      <a:r>
                        <a:rPr sz="1000" spc="-5" dirty="0">
                          <a:solidFill>
                            <a:srgbClr val="232200"/>
                          </a:solidFill>
                          <a:latin typeface="Arial"/>
                          <a:cs typeface="Arial"/>
                        </a:rPr>
                        <a:t>information</a:t>
                      </a:r>
                      <a:r>
                        <a:rPr sz="1000" spc="-20" dirty="0">
                          <a:solidFill>
                            <a:srgbClr val="232200"/>
                          </a:solidFill>
                          <a:latin typeface="Arial"/>
                          <a:cs typeface="Arial"/>
                        </a:rPr>
                        <a:t> </a:t>
                      </a:r>
                      <a:r>
                        <a:rPr sz="1000" spc="-5" dirty="0">
                          <a:solidFill>
                            <a:srgbClr val="232200"/>
                          </a:solidFill>
                          <a:latin typeface="Arial"/>
                          <a:cs typeface="Arial"/>
                        </a:rPr>
                        <a:t>at</a:t>
                      </a:r>
                      <a:r>
                        <a:rPr sz="1000" spc="5" dirty="0">
                          <a:solidFill>
                            <a:srgbClr val="232200"/>
                          </a:solidFill>
                          <a:latin typeface="Arial"/>
                          <a:cs typeface="Arial"/>
                        </a:rPr>
                        <a:t> </a:t>
                      </a:r>
                      <a:r>
                        <a:rPr sz="1000" spc="-5" dirty="0">
                          <a:solidFill>
                            <a:srgbClr val="232200"/>
                          </a:solidFill>
                          <a:latin typeface="Arial"/>
                          <a:cs typeface="Arial"/>
                        </a:rPr>
                        <a:t>least</a:t>
                      </a:r>
                      <a:r>
                        <a:rPr sz="1000" spc="5" dirty="0">
                          <a:solidFill>
                            <a:srgbClr val="232200"/>
                          </a:solidFill>
                          <a:latin typeface="Arial"/>
                          <a:cs typeface="Arial"/>
                        </a:rPr>
                        <a:t> </a:t>
                      </a:r>
                      <a:r>
                        <a:rPr sz="1000" spc="-10" dirty="0">
                          <a:solidFill>
                            <a:srgbClr val="232200"/>
                          </a:solidFill>
                          <a:latin typeface="Arial"/>
                          <a:cs typeface="Arial"/>
                        </a:rPr>
                        <a:t>every</a:t>
                      </a:r>
                      <a:r>
                        <a:rPr sz="1000" spc="10" dirty="0">
                          <a:solidFill>
                            <a:srgbClr val="232200"/>
                          </a:solidFill>
                          <a:latin typeface="Arial"/>
                          <a:cs typeface="Arial"/>
                        </a:rPr>
                        <a:t> </a:t>
                      </a:r>
                      <a:r>
                        <a:rPr sz="1000" spc="-5" dirty="0">
                          <a:solidFill>
                            <a:srgbClr val="232200"/>
                          </a:solidFill>
                          <a:latin typeface="Arial"/>
                          <a:cs typeface="Arial"/>
                        </a:rPr>
                        <a:t>90</a:t>
                      </a:r>
                      <a:r>
                        <a:rPr sz="1000" spc="5" dirty="0">
                          <a:solidFill>
                            <a:srgbClr val="232200"/>
                          </a:solidFill>
                          <a:latin typeface="Arial"/>
                          <a:cs typeface="Arial"/>
                        </a:rPr>
                        <a:t> </a:t>
                      </a:r>
                      <a:r>
                        <a:rPr sz="1000" spc="-10" dirty="0">
                          <a:solidFill>
                            <a:srgbClr val="232200"/>
                          </a:solidFill>
                          <a:latin typeface="Arial"/>
                          <a:cs typeface="Arial"/>
                        </a:rPr>
                        <a:t>days,</a:t>
                      </a:r>
                      <a:r>
                        <a:rPr sz="1000" spc="30" dirty="0">
                          <a:solidFill>
                            <a:srgbClr val="232200"/>
                          </a:solidFill>
                          <a:latin typeface="Arial"/>
                          <a:cs typeface="Arial"/>
                        </a:rPr>
                        <a:t> </a:t>
                      </a:r>
                      <a:r>
                        <a:rPr sz="1000" spc="-10" dirty="0">
                          <a:solidFill>
                            <a:srgbClr val="232200"/>
                          </a:solidFill>
                          <a:latin typeface="Arial"/>
                          <a:cs typeface="Arial"/>
                        </a:rPr>
                        <a:t>including </a:t>
                      </a:r>
                      <a:r>
                        <a:rPr sz="1000" spc="-5" dirty="0">
                          <a:solidFill>
                            <a:srgbClr val="232200"/>
                          </a:solidFill>
                          <a:latin typeface="Arial"/>
                          <a:cs typeface="Arial"/>
                        </a:rPr>
                        <a:t> removing </a:t>
                      </a:r>
                      <a:r>
                        <a:rPr sz="1000" spc="-10" dirty="0">
                          <a:solidFill>
                            <a:srgbClr val="232200"/>
                          </a:solidFill>
                          <a:latin typeface="Arial"/>
                          <a:cs typeface="Arial"/>
                        </a:rPr>
                        <a:t>providers</a:t>
                      </a:r>
                      <a:r>
                        <a:rPr sz="1000" dirty="0">
                          <a:solidFill>
                            <a:srgbClr val="232200"/>
                          </a:solidFill>
                          <a:latin typeface="Arial"/>
                          <a:cs typeface="Arial"/>
                        </a:rPr>
                        <a:t> </a:t>
                      </a:r>
                      <a:r>
                        <a:rPr sz="1000" spc="-5" dirty="0">
                          <a:solidFill>
                            <a:srgbClr val="232200"/>
                          </a:solidFill>
                          <a:latin typeface="Arial"/>
                          <a:cs typeface="Arial"/>
                        </a:rPr>
                        <a:t>or</a:t>
                      </a:r>
                      <a:r>
                        <a:rPr sz="1000" dirty="0">
                          <a:solidFill>
                            <a:srgbClr val="232200"/>
                          </a:solidFill>
                          <a:latin typeface="Arial"/>
                          <a:cs typeface="Arial"/>
                        </a:rPr>
                        <a:t> </a:t>
                      </a:r>
                      <a:r>
                        <a:rPr sz="1000" spc="-10" dirty="0">
                          <a:solidFill>
                            <a:srgbClr val="232200"/>
                          </a:solidFill>
                          <a:latin typeface="Arial"/>
                          <a:cs typeface="Arial"/>
                        </a:rPr>
                        <a:t>facilities</a:t>
                      </a:r>
                      <a:r>
                        <a:rPr sz="1000" spc="10" dirty="0">
                          <a:solidFill>
                            <a:srgbClr val="232200"/>
                          </a:solidFill>
                          <a:latin typeface="Arial"/>
                          <a:cs typeface="Arial"/>
                        </a:rPr>
                        <a:t> </a:t>
                      </a:r>
                      <a:r>
                        <a:rPr sz="1000" spc="-10" dirty="0">
                          <a:solidFill>
                            <a:srgbClr val="232200"/>
                          </a:solidFill>
                          <a:latin typeface="Arial"/>
                          <a:cs typeface="Arial"/>
                        </a:rPr>
                        <a:t>who</a:t>
                      </a:r>
                      <a:r>
                        <a:rPr sz="1000" spc="5" dirty="0">
                          <a:solidFill>
                            <a:srgbClr val="232200"/>
                          </a:solidFill>
                          <a:latin typeface="Arial"/>
                          <a:cs typeface="Arial"/>
                        </a:rPr>
                        <a:t> </a:t>
                      </a:r>
                      <a:r>
                        <a:rPr sz="1000" spc="-5" dirty="0">
                          <a:solidFill>
                            <a:srgbClr val="232200"/>
                          </a:solidFill>
                          <a:latin typeface="Arial"/>
                          <a:cs typeface="Arial"/>
                        </a:rPr>
                        <a:t>are non-responsive.</a:t>
                      </a:r>
                      <a:endParaRPr sz="1000" dirty="0">
                        <a:latin typeface="Arial"/>
                        <a:cs typeface="Arial"/>
                      </a:endParaRPr>
                    </a:p>
                    <a:p>
                      <a:pPr>
                        <a:lnSpc>
                          <a:spcPct val="100000"/>
                        </a:lnSpc>
                        <a:spcBef>
                          <a:spcPts val="50"/>
                        </a:spcBef>
                      </a:pPr>
                      <a:endParaRPr sz="1000" dirty="0">
                        <a:latin typeface="Times New Roman"/>
                        <a:cs typeface="Times New Roman"/>
                      </a:endParaRPr>
                    </a:p>
                    <a:p>
                      <a:pPr marL="90805" marR="794385">
                        <a:lnSpc>
                          <a:spcPct val="100000"/>
                        </a:lnSpc>
                      </a:pPr>
                      <a:r>
                        <a:rPr sz="1000" spc="-10" dirty="0">
                          <a:solidFill>
                            <a:srgbClr val="232200"/>
                          </a:solidFill>
                          <a:latin typeface="Arial"/>
                          <a:cs typeface="Arial"/>
                        </a:rPr>
                        <a:t>Requires</a:t>
                      </a:r>
                      <a:r>
                        <a:rPr sz="1000" spc="5" dirty="0">
                          <a:solidFill>
                            <a:srgbClr val="232200"/>
                          </a:solidFill>
                          <a:latin typeface="Arial"/>
                          <a:cs typeface="Arial"/>
                        </a:rPr>
                        <a:t> </a:t>
                      </a:r>
                      <a:r>
                        <a:rPr sz="1000" spc="-10" dirty="0">
                          <a:solidFill>
                            <a:srgbClr val="232200"/>
                          </a:solidFill>
                          <a:latin typeface="Arial"/>
                          <a:cs typeface="Arial"/>
                        </a:rPr>
                        <a:t>plans</a:t>
                      </a:r>
                      <a:r>
                        <a:rPr sz="1000" spc="10" dirty="0">
                          <a:solidFill>
                            <a:srgbClr val="232200"/>
                          </a:solidFill>
                          <a:latin typeface="Arial"/>
                          <a:cs typeface="Arial"/>
                        </a:rPr>
                        <a:t> </a:t>
                      </a:r>
                      <a:r>
                        <a:rPr sz="1000" spc="-5" dirty="0">
                          <a:solidFill>
                            <a:srgbClr val="232200"/>
                          </a:solidFill>
                          <a:latin typeface="Arial"/>
                          <a:cs typeface="Arial"/>
                        </a:rPr>
                        <a:t>to</a:t>
                      </a:r>
                      <a:r>
                        <a:rPr sz="1000" spc="5" dirty="0">
                          <a:solidFill>
                            <a:srgbClr val="232200"/>
                          </a:solidFill>
                          <a:latin typeface="Arial"/>
                          <a:cs typeface="Arial"/>
                        </a:rPr>
                        <a:t> </a:t>
                      </a:r>
                      <a:r>
                        <a:rPr sz="1000" spc="-10" dirty="0">
                          <a:solidFill>
                            <a:srgbClr val="232200"/>
                          </a:solidFill>
                          <a:latin typeface="Arial"/>
                          <a:cs typeface="Arial"/>
                        </a:rPr>
                        <a:t>establish</a:t>
                      </a:r>
                      <a:r>
                        <a:rPr sz="1000" dirty="0">
                          <a:solidFill>
                            <a:srgbClr val="232200"/>
                          </a:solidFill>
                          <a:latin typeface="Arial"/>
                          <a:cs typeface="Arial"/>
                        </a:rPr>
                        <a:t> </a:t>
                      </a:r>
                      <a:r>
                        <a:rPr sz="1000" spc="-5" dirty="0">
                          <a:solidFill>
                            <a:srgbClr val="232200"/>
                          </a:solidFill>
                          <a:latin typeface="Arial"/>
                          <a:cs typeface="Arial"/>
                        </a:rPr>
                        <a:t>a</a:t>
                      </a:r>
                      <a:r>
                        <a:rPr sz="1000" spc="-10" dirty="0">
                          <a:solidFill>
                            <a:srgbClr val="232200"/>
                          </a:solidFill>
                          <a:latin typeface="Arial"/>
                          <a:cs typeface="Arial"/>
                        </a:rPr>
                        <a:t> </a:t>
                      </a:r>
                      <a:r>
                        <a:rPr sz="1000" spc="-5" dirty="0">
                          <a:solidFill>
                            <a:srgbClr val="232200"/>
                          </a:solidFill>
                          <a:latin typeface="Arial"/>
                          <a:cs typeface="Arial"/>
                        </a:rPr>
                        <a:t>response</a:t>
                      </a:r>
                      <a:r>
                        <a:rPr sz="1000" spc="-10" dirty="0">
                          <a:solidFill>
                            <a:srgbClr val="232200"/>
                          </a:solidFill>
                          <a:latin typeface="Arial"/>
                          <a:cs typeface="Arial"/>
                        </a:rPr>
                        <a:t> </a:t>
                      </a:r>
                      <a:r>
                        <a:rPr sz="1000" spc="-5" dirty="0">
                          <a:solidFill>
                            <a:srgbClr val="232200"/>
                          </a:solidFill>
                          <a:latin typeface="Arial"/>
                          <a:cs typeface="Arial"/>
                        </a:rPr>
                        <a:t>protocol to</a:t>
                      </a:r>
                      <a:r>
                        <a:rPr sz="1000" spc="-10" dirty="0">
                          <a:solidFill>
                            <a:srgbClr val="232200"/>
                          </a:solidFill>
                          <a:latin typeface="Arial"/>
                          <a:cs typeface="Arial"/>
                        </a:rPr>
                        <a:t> </a:t>
                      </a:r>
                      <a:r>
                        <a:rPr sz="1000" spc="-5" dirty="0">
                          <a:solidFill>
                            <a:srgbClr val="232200"/>
                          </a:solidFill>
                          <a:latin typeface="Arial"/>
                          <a:cs typeface="Arial"/>
                        </a:rPr>
                        <a:t>respond</a:t>
                      </a:r>
                      <a:r>
                        <a:rPr sz="1000" spc="-10" dirty="0">
                          <a:solidFill>
                            <a:srgbClr val="232200"/>
                          </a:solidFill>
                          <a:latin typeface="Arial"/>
                          <a:cs typeface="Arial"/>
                        </a:rPr>
                        <a:t> </a:t>
                      </a:r>
                      <a:r>
                        <a:rPr sz="1000" spc="-5" dirty="0">
                          <a:solidFill>
                            <a:srgbClr val="232200"/>
                          </a:solidFill>
                          <a:latin typeface="Arial"/>
                          <a:cs typeface="Arial"/>
                        </a:rPr>
                        <a:t>to</a:t>
                      </a:r>
                      <a:r>
                        <a:rPr sz="1000" dirty="0">
                          <a:solidFill>
                            <a:srgbClr val="232200"/>
                          </a:solidFill>
                          <a:latin typeface="Arial"/>
                          <a:cs typeface="Arial"/>
                        </a:rPr>
                        <a:t> </a:t>
                      </a:r>
                      <a:r>
                        <a:rPr sz="1000" spc="-5" dirty="0">
                          <a:solidFill>
                            <a:srgbClr val="232200"/>
                          </a:solidFill>
                          <a:latin typeface="Arial"/>
                          <a:cs typeface="Arial"/>
                        </a:rPr>
                        <a:t>current </a:t>
                      </a:r>
                      <a:r>
                        <a:rPr sz="1000" dirty="0">
                          <a:solidFill>
                            <a:srgbClr val="232200"/>
                          </a:solidFill>
                          <a:latin typeface="Arial"/>
                          <a:cs typeface="Arial"/>
                        </a:rPr>
                        <a:t>member</a:t>
                      </a:r>
                      <a:r>
                        <a:rPr sz="1000" spc="-25" dirty="0">
                          <a:solidFill>
                            <a:srgbClr val="232200"/>
                          </a:solidFill>
                          <a:latin typeface="Arial"/>
                          <a:cs typeface="Arial"/>
                        </a:rPr>
                        <a:t> </a:t>
                      </a:r>
                      <a:r>
                        <a:rPr sz="1000" spc="-10" dirty="0">
                          <a:solidFill>
                            <a:srgbClr val="232200"/>
                          </a:solidFill>
                          <a:latin typeface="Arial"/>
                          <a:cs typeface="Arial"/>
                        </a:rPr>
                        <a:t>network</a:t>
                      </a:r>
                      <a:r>
                        <a:rPr sz="1000" spc="25" dirty="0">
                          <a:solidFill>
                            <a:srgbClr val="232200"/>
                          </a:solidFill>
                          <a:latin typeface="Arial"/>
                          <a:cs typeface="Arial"/>
                        </a:rPr>
                        <a:t> </a:t>
                      </a:r>
                      <a:r>
                        <a:rPr sz="1000" spc="-10" dirty="0">
                          <a:solidFill>
                            <a:srgbClr val="232200"/>
                          </a:solidFill>
                          <a:latin typeface="Arial"/>
                          <a:cs typeface="Arial"/>
                        </a:rPr>
                        <a:t>questions</a:t>
                      </a:r>
                      <a:r>
                        <a:rPr sz="1000" spc="-5" dirty="0">
                          <a:solidFill>
                            <a:srgbClr val="232200"/>
                          </a:solidFill>
                          <a:latin typeface="Arial"/>
                          <a:cs typeface="Arial"/>
                        </a:rPr>
                        <a:t> </a:t>
                      </a:r>
                      <a:r>
                        <a:rPr sz="1000" spc="-10" dirty="0">
                          <a:solidFill>
                            <a:srgbClr val="232200"/>
                          </a:solidFill>
                          <a:latin typeface="Arial"/>
                          <a:cs typeface="Arial"/>
                        </a:rPr>
                        <a:t>within</a:t>
                      </a:r>
                      <a:r>
                        <a:rPr sz="1000" spc="25" dirty="0">
                          <a:solidFill>
                            <a:srgbClr val="232200"/>
                          </a:solidFill>
                          <a:latin typeface="Arial"/>
                          <a:cs typeface="Arial"/>
                        </a:rPr>
                        <a:t> </a:t>
                      </a:r>
                      <a:r>
                        <a:rPr sz="1000" spc="-10" dirty="0">
                          <a:solidFill>
                            <a:srgbClr val="232200"/>
                          </a:solidFill>
                          <a:latin typeface="Arial"/>
                          <a:cs typeface="Arial"/>
                        </a:rPr>
                        <a:t>one</a:t>
                      </a:r>
                      <a:r>
                        <a:rPr sz="1000" spc="5" dirty="0">
                          <a:solidFill>
                            <a:srgbClr val="232200"/>
                          </a:solidFill>
                          <a:latin typeface="Arial"/>
                          <a:cs typeface="Arial"/>
                        </a:rPr>
                        <a:t> </a:t>
                      </a:r>
                      <a:r>
                        <a:rPr sz="1000" spc="-5" dirty="0">
                          <a:solidFill>
                            <a:srgbClr val="232200"/>
                          </a:solidFill>
                          <a:latin typeface="Arial"/>
                          <a:cs typeface="Arial"/>
                        </a:rPr>
                        <a:t>business</a:t>
                      </a:r>
                      <a:r>
                        <a:rPr sz="1000" dirty="0">
                          <a:solidFill>
                            <a:srgbClr val="232200"/>
                          </a:solidFill>
                          <a:latin typeface="Arial"/>
                          <a:cs typeface="Arial"/>
                        </a:rPr>
                        <a:t> </a:t>
                      </a:r>
                      <a:r>
                        <a:rPr sz="1000" spc="-10" dirty="0">
                          <a:solidFill>
                            <a:srgbClr val="232200"/>
                          </a:solidFill>
                          <a:latin typeface="Arial"/>
                          <a:cs typeface="Arial"/>
                        </a:rPr>
                        <a:t>day</a:t>
                      </a:r>
                      <a:r>
                        <a:rPr sz="1000" spc="-5" dirty="0">
                          <a:solidFill>
                            <a:srgbClr val="232200"/>
                          </a:solidFill>
                          <a:latin typeface="Arial"/>
                          <a:cs typeface="Arial"/>
                        </a:rPr>
                        <a:t> </a:t>
                      </a:r>
                      <a:r>
                        <a:rPr sz="1000" spc="-10" dirty="0">
                          <a:solidFill>
                            <a:srgbClr val="232200"/>
                          </a:solidFill>
                          <a:latin typeface="Arial"/>
                          <a:cs typeface="Arial"/>
                        </a:rPr>
                        <a:t>and </a:t>
                      </a:r>
                      <a:r>
                        <a:rPr sz="1000" spc="-5" dirty="0">
                          <a:solidFill>
                            <a:srgbClr val="232200"/>
                          </a:solidFill>
                          <a:latin typeface="Arial"/>
                          <a:cs typeface="Arial"/>
                        </a:rPr>
                        <a:t>retain</a:t>
                      </a:r>
                      <a:r>
                        <a:rPr sz="1000" spc="15" dirty="0">
                          <a:solidFill>
                            <a:srgbClr val="232200"/>
                          </a:solidFill>
                          <a:latin typeface="Arial"/>
                          <a:cs typeface="Arial"/>
                        </a:rPr>
                        <a:t> </a:t>
                      </a:r>
                      <a:r>
                        <a:rPr sz="1000" spc="-10" dirty="0">
                          <a:solidFill>
                            <a:srgbClr val="232200"/>
                          </a:solidFill>
                          <a:latin typeface="Arial"/>
                          <a:cs typeface="Arial"/>
                        </a:rPr>
                        <a:t>the </a:t>
                      </a:r>
                      <a:r>
                        <a:rPr sz="1000" spc="-5" dirty="0">
                          <a:solidFill>
                            <a:srgbClr val="232200"/>
                          </a:solidFill>
                          <a:latin typeface="Arial"/>
                          <a:cs typeface="Arial"/>
                        </a:rPr>
                        <a:t> communication</a:t>
                      </a:r>
                      <a:r>
                        <a:rPr sz="1000" spc="-50" dirty="0">
                          <a:solidFill>
                            <a:srgbClr val="232200"/>
                          </a:solidFill>
                          <a:latin typeface="Arial"/>
                          <a:cs typeface="Arial"/>
                        </a:rPr>
                        <a:t> </a:t>
                      </a:r>
                      <a:r>
                        <a:rPr sz="1000" dirty="0">
                          <a:solidFill>
                            <a:srgbClr val="232200"/>
                          </a:solidFill>
                          <a:latin typeface="Arial"/>
                          <a:cs typeface="Arial"/>
                        </a:rPr>
                        <a:t>for</a:t>
                      </a:r>
                      <a:r>
                        <a:rPr sz="1000" spc="-10" dirty="0">
                          <a:solidFill>
                            <a:srgbClr val="232200"/>
                          </a:solidFill>
                          <a:latin typeface="Arial"/>
                          <a:cs typeface="Arial"/>
                        </a:rPr>
                        <a:t> </a:t>
                      </a:r>
                      <a:r>
                        <a:rPr sz="1000" spc="-5" dirty="0">
                          <a:solidFill>
                            <a:srgbClr val="232200"/>
                          </a:solidFill>
                          <a:latin typeface="Arial"/>
                          <a:cs typeface="Arial"/>
                        </a:rPr>
                        <a:t>at least </a:t>
                      </a:r>
                      <a:r>
                        <a:rPr sz="1000" spc="-10" dirty="0">
                          <a:solidFill>
                            <a:srgbClr val="232200"/>
                          </a:solidFill>
                          <a:latin typeface="Arial"/>
                          <a:cs typeface="Arial"/>
                        </a:rPr>
                        <a:t>two</a:t>
                      </a:r>
                      <a:r>
                        <a:rPr sz="1000" spc="5" dirty="0">
                          <a:solidFill>
                            <a:srgbClr val="232200"/>
                          </a:solidFill>
                          <a:latin typeface="Arial"/>
                          <a:cs typeface="Arial"/>
                        </a:rPr>
                        <a:t> </a:t>
                      </a:r>
                      <a:r>
                        <a:rPr sz="1000" spc="-10" dirty="0">
                          <a:solidFill>
                            <a:srgbClr val="232200"/>
                          </a:solidFill>
                          <a:latin typeface="Arial"/>
                          <a:cs typeface="Arial"/>
                        </a:rPr>
                        <a:t>years.</a:t>
                      </a:r>
                      <a:endParaRPr sz="1000" dirty="0">
                        <a:latin typeface="Arial"/>
                        <a:cs typeface="Arial"/>
                      </a:endParaRPr>
                    </a:p>
                    <a:p>
                      <a:pPr>
                        <a:lnSpc>
                          <a:spcPct val="100000"/>
                        </a:lnSpc>
                        <a:spcBef>
                          <a:spcPts val="50"/>
                        </a:spcBef>
                      </a:pPr>
                      <a:endParaRPr sz="1000" dirty="0">
                        <a:latin typeface="Times New Roman"/>
                        <a:cs typeface="Times New Roman"/>
                      </a:endParaRPr>
                    </a:p>
                    <a:p>
                      <a:pPr marL="90805" marR="180340">
                        <a:lnSpc>
                          <a:spcPct val="100000"/>
                        </a:lnSpc>
                      </a:pPr>
                      <a:r>
                        <a:rPr sz="1000" spc="-10" dirty="0">
                          <a:solidFill>
                            <a:srgbClr val="232200"/>
                          </a:solidFill>
                          <a:latin typeface="Arial"/>
                          <a:cs typeface="Arial"/>
                        </a:rPr>
                        <a:t>Requires</a:t>
                      </a:r>
                      <a:r>
                        <a:rPr sz="1000" spc="10" dirty="0">
                          <a:solidFill>
                            <a:srgbClr val="232200"/>
                          </a:solidFill>
                          <a:latin typeface="Arial"/>
                          <a:cs typeface="Arial"/>
                        </a:rPr>
                        <a:t> </a:t>
                      </a:r>
                      <a:r>
                        <a:rPr sz="1000" spc="-10" dirty="0">
                          <a:solidFill>
                            <a:srgbClr val="232200"/>
                          </a:solidFill>
                          <a:latin typeface="Arial"/>
                          <a:cs typeface="Arial"/>
                        </a:rPr>
                        <a:t>plans</a:t>
                      </a:r>
                      <a:r>
                        <a:rPr sz="1000" spc="10" dirty="0">
                          <a:solidFill>
                            <a:srgbClr val="232200"/>
                          </a:solidFill>
                          <a:latin typeface="Arial"/>
                          <a:cs typeface="Arial"/>
                        </a:rPr>
                        <a:t> </a:t>
                      </a:r>
                      <a:r>
                        <a:rPr sz="1000" spc="-5" dirty="0">
                          <a:solidFill>
                            <a:srgbClr val="232200"/>
                          </a:solidFill>
                          <a:latin typeface="Arial"/>
                          <a:cs typeface="Arial"/>
                        </a:rPr>
                        <a:t>to</a:t>
                      </a:r>
                      <a:r>
                        <a:rPr sz="1000" spc="10" dirty="0">
                          <a:solidFill>
                            <a:srgbClr val="232200"/>
                          </a:solidFill>
                          <a:latin typeface="Arial"/>
                          <a:cs typeface="Arial"/>
                        </a:rPr>
                        <a:t> </a:t>
                      </a:r>
                      <a:r>
                        <a:rPr sz="1000" spc="-5" dirty="0">
                          <a:solidFill>
                            <a:srgbClr val="232200"/>
                          </a:solidFill>
                          <a:latin typeface="Arial"/>
                          <a:cs typeface="Arial"/>
                        </a:rPr>
                        <a:t>maintain</a:t>
                      </a:r>
                      <a:r>
                        <a:rPr sz="1000" spc="-10" dirty="0">
                          <a:solidFill>
                            <a:srgbClr val="232200"/>
                          </a:solidFill>
                          <a:latin typeface="Arial"/>
                          <a:cs typeface="Arial"/>
                        </a:rPr>
                        <a:t> </a:t>
                      </a:r>
                      <a:r>
                        <a:rPr sz="1000" spc="-5" dirty="0">
                          <a:solidFill>
                            <a:srgbClr val="232200"/>
                          </a:solidFill>
                          <a:latin typeface="Arial"/>
                          <a:cs typeface="Arial"/>
                        </a:rPr>
                        <a:t>a</a:t>
                      </a:r>
                      <a:r>
                        <a:rPr sz="1000" spc="5" dirty="0">
                          <a:solidFill>
                            <a:srgbClr val="232200"/>
                          </a:solidFill>
                          <a:latin typeface="Arial"/>
                          <a:cs typeface="Arial"/>
                        </a:rPr>
                        <a:t> </a:t>
                      </a:r>
                      <a:r>
                        <a:rPr sz="1000" spc="-10" dirty="0">
                          <a:solidFill>
                            <a:srgbClr val="232200"/>
                          </a:solidFill>
                          <a:latin typeface="Arial"/>
                          <a:cs typeface="Arial"/>
                        </a:rPr>
                        <a:t>provider</a:t>
                      </a:r>
                      <a:r>
                        <a:rPr sz="1000" spc="25" dirty="0">
                          <a:solidFill>
                            <a:srgbClr val="232200"/>
                          </a:solidFill>
                          <a:latin typeface="Arial"/>
                          <a:cs typeface="Arial"/>
                        </a:rPr>
                        <a:t> </a:t>
                      </a:r>
                      <a:r>
                        <a:rPr sz="1000" spc="-5" dirty="0">
                          <a:solidFill>
                            <a:srgbClr val="232200"/>
                          </a:solidFill>
                          <a:latin typeface="Arial"/>
                          <a:cs typeface="Arial"/>
                        </a:rPr>
                        <a:t>directory</a:t>
                      </a:r>
                      <a:r>
                        <a:rPr sz="1000" spc="10" dirty="0">
                          <a:solidFill>
                            <a:srgbClr val="232200"/>
                          </a:solidFill>
                          <a:latin typeface="Arial"/>
                          <a:cs typeface="Arial"/>
                        </a:rPr>
                        <a:t> </a:t>
                      </a:r>
                      <a:r>
                        <a:rPr sz="1000" spc="-10" dirty="0">
                          <a:solidFill>
                            <a:srgbClr val="232200"/>
                          </a:solidFill>
                          <a:latin typeface="Arial"/>
                          <a:cs typeface="Arial"/>
                        </a:rPr>
                        <a:t>available</a:t>
                      </a:r>
                      <a:r>
                        <a:rPr sz="1000" spc="30" dirty="0">
                          <a:solidFill>
                            <a:srgbClr val="232200"/>
                          </a:solidFill>
                          <a:latin typeface="Arial"/>
                          <a:cs typeface="Arial"/>
                        </a:rPr>
                        <a:t> </a:t>
                      </a:r>
                      <a:r>
                        <a:rPr sz="1000" spc="-5" dirty="0">
                          <a:solidFill>
                            <a:srgbClr val="232200"/>
                          </a:solidFill>
                          <a:latin typeface="Arial"/>
                          <a:cs typeface="Arial"/>
                        </a:rPr>
                        <a:t>to</a:t>
                      </a:r>
                      <a:r>
                        <a:rPr sz="1000" spc="-10" dirty="0">
                          <a:solidFill>
                            <a:srgbClr val="232200"/>
                          </a:solidFill>
                          <a:latin typeface="Arial"/>
                          <a:cs typeface="Arial"/>
                        </a:rPr>
                        <a:t> </a:t>
                      </a:r>
                      <a:r>
                        <a:rPr sz="1000" spc="-5" dirty="0">
                          <a:solidFill>
                            <a:srgbClr val="232200"/>
                          </a:solidFill>
                          <a:latin typeface="Arial"/>
                          <a:cs typeface="Arial"/>
                        </a:rPr>
                        <a:t>consumers</a:t>
                      </a:r>
                      <a:r>
                        <a:rPr sz="1000" spc="-25" dirty="0">
                          <a:solidFill>
                            <a:srgbClr val="232200"/>
                          </a:solidFill>
                          <a:latin typeface="Arial"/>
                          <a:cs typeface="Arial"/>
                        </a:rPr>
                        <a:t> </a:t>
                      </a:r>
                      <a:r>
                        <a:rPr sz="1000" spc="-10" dirty="0">
                          <a:solidFill>
                            <a:srgbClr val="232200"/>
                          </a:solidFill>
                          <a:latin typeface="Arial"/>
                          <a:cs typeface="Arial"/>
                        </a:rPr>
                        <a:t>online</a:t>
                      </a:r>
                      <a:r>
                        <a:rPr sz="1000" spc="15" dirty="0">
                          <a:solidFill>
                            <a:srgbClr val="232200"/>
                          </a:solidFill>
                          <a:latin typeface="Arial"/>
                          <a:cs typeface="Arial"/>
                        </a:rPr>
                        <a:t> </a:t>
                      </a:r>
                      <a:r>
                        <a:rPr sz="1000" spc="-10" dirty="0">
                          <a:solidFill>
                            <a:srgbClr val="232200"/>
                          </a:solidFill>
                          <a:latin typeface="Arial"/>
                          <a:cs typeface="Arial"/>
                        </a:rPr>
                        <a:t>that</a:t>
                      </a:r>
                      <a:r>
                        <a:rPr sz="1000" spc="10" dirty="0">
                          <a:solidFill>
                            <a:srgbClr val="232200"/>
                          </a:solidFill>
                          <a:latin typeface="Arial"/>
                          <a:cs typeface="Arial"/>
                        </a:rPr>
                        <a:t> </a:t>
                      </a:r>
                      <a:r>
                        <a:rPr sz="1000" spc="-10" dirty="0">
                          <a:solidFill>
                            <a:srgbClr val="232200"/>
                          </a:solidFill>
                          <a:latin typeface="Arial"/>
                          <a:cs typeface="Arial"/>
                        </a:rPr>
                        <a:t>includes</a:t>
                      </a:r>
                      <a:r>
                        <a:rPr sz="1000" spc="10" dirty="0">
                          <a:solidFill>
                            <a:srgbClr val="232200"/>
                          </a:solidFill>
                          <a:latin typeface="Arial"/>
                          <a:cs typeface="Arial"/>
                        </a:rPr>
                        <a:t> </a:t>
                      </a:r>
                      <a:r>
                        <a:rPr sz="1000" spc="-5" dirty="0">
                          <a:solidFill>
                            <a:srgbClr val="232200"/>
                          </a:solidFill>
                          <a:latin typeface="Arial"/>
                          <a:cs typeface="Arial"/>
                        </a:rPr>
                        <a:t>a</a:t>
                      </a:r>
                      <a:r>
                        <a:rPr sz="1000" spc="-10" dirty="0">
                          <a:solidFill>
                            <a:srgbClr val="232200"/>
                          </a:solidFill>
                          <a:latin typeface="Arial"/>
                          <a:cs typeface="Arial"/>
                        </a:rPr>
                        <a:t> </a:t>
                      </a:r>
                      <a:r>
                        <a:rPr sz="1000" spc="-5" dirty="0">
                          <a:solidFill>
                            <a:srgbClr val="232200"/>
                          </a:solidFill>
                          <a:latin typeface="Arial"/>
                          <a:cs typeface="Arial"/>
                        </a:rPr>
                        <a:t>list</a:t>
                      </a:r>
                      <a:r>
                        <a:rPr sz="1000" spc="20" dirty="0">
                          <a:solidFill>
                            <a:srgbClr val="232200"/>
                          </a:solidFill>
                          <a:latin typeface="Arial"/>
                          <a:cs typeface="Arial"/>
                        </a:rPr>
                        <a:t> </a:t>
                      </a:r>
                      <a:r>
                        <a:rPr sz="1000" spc="-5" dirty="0">
                          <a:solidFill>
                            <a:srgbClr val="232200"/>
                          </a:solidFill>
                          <a:latin typeface="Arial"/>
                          <a:cs typeface="Arial"/>
                        </a:rPr>
                        <a:t>of</a:t>
                      </a:r>
                      <a:r>
                        <a:rPr sz="1000" spc="5" dirty="0">
                          <a:solidFill>
                            <a:srgbClr val="232200"/>
                          </a:solidFill>
                          <a:latin typeface="Arial"/>
                          <a:cs typeface="Arial"/>
                        </a:rPr>
                        <a:t> </a:t>
                      </a:r>
                      <a:r>
                        <a:rPr sz="1000" spc="-10" dirty="0">
                          <a:solidFill>
                            <a:srgbClr val="232200"/>
                          </a:solidFill>
                          <a:latin typeface="Arial"/>
                          <a:cs typeface="Arial"/>
                        </a:rPr>
                        <a:t>the</a:t>
                      </a:r>
                      <a:r>
                        <a:rPr sz="1000" spc="5" dirty="0">
                          <a:solidFill>
                            <a:srgbClr val="232200"/>
                          </a:solidFill>
                          <a:latin typeface="Arial"/>
                          <a:cs typeface="Arial"/>
                        </a:rPr>
                        <a:t> </a:t>
                      </a:r>
                      <a:r>
                        <a:rPr sz="1000" spc="-10" dirty="0">
                          <a:solidFill>
                            <a:srgbClr val="232200"/>
                          </a:solidFill>
                          <a:latin typeface="Arial"/>
                          <a:cs typeface="Arial"/>
                        </a:rPr>
                        <a:t>in-network</a:t>
                      </a:r>
                      <a:r>
                        <a:rPr sz="1000" spc="30" dirty="0">
                          <a:solidFill>
                            <a:srgbClr val="232200"/>
                          </a:solidFill>
                          <a:latin typeface="Arial"/>
                          <a:cs typeface="Arial"/>
                        </a:rPr>
                        <a:t> </a:t>
                      </a:r>
                      <a:r>
                        <a:rPr sz="1000" spc="-10" dirty="0">
                          <a:solidFill>
                            <a:srgbClr val="232200"/>
                          </a:solidFill>
                          <a:latin typeface="Arial"/>
                          <a:cs typeface="Arial"/>
                        </a:rPr>
                        <a:t>providers</a:t>
                      </a:r>
                      <a:r>
                        <a:rPr sz="1000" spc="10" dirty="0">
                          <a:solidFill>
                            <a:srgbClr val="232200"/>
                          </a:solidFill>
                          <a:latin typeface="Arial"/>
                          <a:cs typeface="Arial"/>
                        </a:rPr>
                        <a:t> </a:t>
                      </a:r>
                      <a:r>
                        <a:rPr sz="1000" spc="-10" dirty="0">
                          <a:solidFill>
                            <a:srgbClr val="232200"/>
                          </a:solidFill>
                          <a:latin typeface="Arial"/>
                          <a:cs typeface="Arial"/>
                        </a:rPr>
                        <a:t>and</a:t>
                      </a:r>
                      <a:r>
                        <a:rPr sz="1000" spc="10" dirty="0">
                          <a:solidFill>
                            <a:srgbClr val="232200"/>
                          </a:solidFill>
                          <a:latin typeface="Arial"/>
                          <a:cs typeface="Arial"/>
                        </a:rPr>
                        <a:t> </a:t>
                      </a:r>
                      <a:r>
                        <a:rPr sz="1000" spc="-10" dirty="0">
                          <a:solidFill>
                            <a:srgbClr val="232200"/>
                          </a:solidFill>
                          <a:latin typeface="Arial"/>
                          <a:cs typeface="Arial"/>
                        </a:rPr>
                        <a:t>facilities</a:t>
                      </a:r>
                      <a:r>
                        <a:rPr sz="1000" spc="25" dirty="0">
                          <a:solidFill>
                            <a:srgbClr val="232200"/>
                          </a:solidFill>
                          <a:latin typeface="Arial"/>
                          <a:cs typeface="Arial"/>
                        </a:rPr>
                        <a:t> </a:t>
                      </a:r>
                      <a:r>
                        <a:rPr sz="1000" spc="-10" dirty="0">
                          <a:solidFill>
                            <a:srgbClr val="232200"/>
                          </a:solidFill>
                          <a:latin typeface="Arial"/>
                          <a:cs typeface="Arial"/>
                        </a:rPr>
                        <a:t>along</a:t>
                      </a:r>
                      <a:r>
                        <a:rPr sz="1000" spc="10" dirty="0">
                          <a:solidFill>
                            <a:srgbClr val="232200"/>
                          </a:solidFill>
                          <a:latin typeface="Arial"/>
                          <a:cs typeface="Arial"/>
                        </a:rPr>
                        <a:t> </a:t>
                      </a:r>
                      <a:r>
                        <a:rPr sz="1000" spc="-10" dirty="0">
                          <a:solidFill>
                            <a:srgbClr val="232200"/>
                          </a:solidFill>
                          <a:latin typeface="Arial"/>
                          <a:cs typeface="Arial"/>
                        </a:rPr>
                        <a:t>with </a:t>
                      </a:r>
                      <a:r>
                        <a:rPr sz="1000" spc="-5" dirty="0">
                          <a:solidFill>
                            <a:srgbClr val="232200"/>
                          </a:solidFill>
                          <a:latin typeface="Arial"/>
                          <a:cs typeface="Arial"/>
                        </a:rPr>
                        <a:t> certain information,</a:t>
                      </a:r>
                      <a:r>
                        <a:rPr sz="1000" spc="-25" dirty="0">
                          <a:solidFill>
                            <a:srgbClr val="232200"/>
                          </a:solidFill>
                          <a:latin typeface="Arial"/>
                          <a:cs typeface="Arial"/>
                        </a:rPr>
                        <a:t> </a:t>
                      </a:r>
                      <a:r>
                        <a:rPr sz="1000" spc="-10" dirty="0">
                          <a:solidFill>
                            <a:srgbClr val="232200"/>
                          </a:solidFill>
                          <a:latin typeface="Arial"/>
                          <a:cs typeface="Arial"/>
                        </a:rPr>
                        <a:t>including</a:t>
                      </a:r>
                      <a:r>
                        <a:rPr sz="1000" spc="10" dirty="0">
                          <a:solidFill>
                            <a:srgbClr val="232200"/>
                          </a:solidFill>
                          <a:latin typeface="Arial"/>
                          <a:cs typeface="Arial"/>
                        </a:rPr>
                        <a:t> </a:t>
                      </a:r>
                      <a:r>
                        <a:rPr sz="1000" spc="-10" dirty="0">
                          <a:solidFill>
                            <a:srgbClr val="232200"/>
                          </a:solidFill>
                          <a:latin typeface="Arial"/>
                          <a:cs typeface="Arial"/>
                        </a:rPr>
                        <a:t>the</a:t>
                      </a:r>
                      <a:r>
                        <a:rPr sz="1000" dirty="0">
                          <a:solidFill>
                            <a:srgbClr val="232200"/>
                          </a:solidFill>
                          <a:latin typeface="Arial"/>
                          <a:cs typeface="Arial"/>
                        </a:rPr>
                        <a:t> </a:t>
                      </a:r>
                      <a:r>
                        <a:rPr sz="1000" spc="-5" dirty="0">
                          <a:solidFill>
                            <a:srgbClr val="232200"/>
                          </a:solidFill>
                          <a:latin typeface="Arial"/>
                          <a:cs typeface="Arial"/>
                        </a:rPr>
                        <a:t>name,</a:t>
                      </a:r>
                      <a:r>
                        <a:rPr sz="1000" spc="-25" dirty="0">
                          <a:solidFill>
                            <a:srgbClr val="232200"/>
                          </a:solidFill>
                          <a:latin typeface="Arial"/>
                          <a:cs typeface="Arial"/>
                        </a:rPr>
                        <a:t> </a:t>
                      </a:r>
                      <a:r>
                        <a:rPr sz="1000" spc="-5" dirty="0">
                          <a:solidFill>
                            <a:srgbClr val="232200"/>
                          </a:solidFill>
                          <a:latin typeface="Arial"/>
                          <a:cs typeface="Arial"/>
                        </a:rPr>
                        <a:t>address,</a:t>
                      </a:r>
                      <a:r>
                        <a:rPr sz="1000" spc="-30" dirty="0">
                          <a:solidFill>
                            <a:srgbClr val="232200"/>
                          </a:solidFill>
                          <a:latin typeface="Arial"/>
                          <a:cs typeface="Arial"/>
                        </a:rPr>
                        <a:t> </a:t>
                      </a:r>
                      <a:r>
                        <a:rPr sz="1000" spc="-10" dirty="0">
                          <a:solidFill>
                            <a:srgbClr val="232200"/>
                          </a:solidFill>
                          <a:latin typeface="Arial"/>
                          <a:cs typeface="Arial"/>
                        </a:rPr>
                        <a:t>specialty,</a:t>
                      </a:r>
                      <a:r>
                        <a:rPr sz="1000" spc="35" dirty="0">
                          <a:solidFill>
                            <a:srgbClr val="232200"/>
                          </a:solidFill>
                          <a:latin typeface="Arial"/>
                          <a:cs typeface="Arial"/>
                        </a:rPr>
                        <a:t> </a:t>
                      </a:r>
                      <a:r>
                        <a:rPr sz="1000" spc="-10" dirty="0">
                          <a:solidFill>
                            <a:srgbClr val="232200"/>
                          </a:solidFill>
                          <a:latin typeface="Arial"/>
                          <a:cs typeface="Arial"/>
                        </a:rPr>
                        <a:t>phone</a:t>
                      </a:r>
                      <a:r>
                        <a:rPr sz="1000" spc="-15" dirty="0">
                          <a:solidFill>
                            <a:srgbClr val="232200"/>
                          </a:solidFill>
                          <a:latin typeface="Arial"/>
                          <a:cs typeface="Arial"/>
                        </a:rPr>
                        <a:t> </a:t>
                      </a:r>
                      <a:r>
                        <a:rPr sz="1000" spc="-5" dirty="0">
                          <a:solidFill>
                            <a:srgbClr val="232200"/>
                          </a:solidFill>
                          <a:latin typeface="Arial"/>
                          <a:cs typeface="Arial"/>
                        </a:rPr>
                        <a:t>number</a:t>
                      </a:r>
                      <a:r>
                        <a:rPr sz="1000" spc="-20" dirty="0">
                          <a:solidFill>
                            <a:srgbClr val="232200"/>
                          </a:solidFill>
                          <a:latin typeface="Arial"/>
                          <a:cs typeface="Arial"/>
                        </a:rPr>
                        <a:t> </a:t>
                      </a:r>
                      <a:r>
                        <a:rPr sz="1000" spc="-10" dirty="0">
                          <a:solidFill>
                            <a:srgbClr val="232200"/>
                          </a:solidFill>
                          <a:latin typeface="Arial"/>
                          <a:cs typeface="Arial"/>
                        </a:rPr>
                        <a:t>and</a:t>
                      </a:r>
                      <a:r>
                        <a:rPr sz="1000" dirty="0">
                          <a:solidFill>
                            <a:srgbClr val="232200"/>
                          </a:solidFill>
                          <a:latin typeface="Arial"/>
                          <a:cs typeface="Arial"/>
                        </a:rPr>
                        <a:t> </a:t>
                      </a:r>
                      <a:r>
                        <a:rPr sz="1000" spc="-10" dirty="0">
                          <a:solidFill>
                            <a:srgbClr val="232200"/>
                          </a:solidFill>
                          <a:latin typeface="Arial"/>
                          <a:cs typeface="Arial"/>
                        </a:rPr>
                        <a:t>digital</a:t>
                      </a:r>
                      <a:r>
                        <a:rPr sz="1000" spc="5" dirty="0">
                          <a:solidFill>
                            <a:srgbClr val="232200"/>
                          </a:solidFill>
                          <a:latin typeface="Arial"/>
                          <a:cs typeface="Arial"/>
                        </a:rPr>
                        <a:t> </a:t>
                      </a:r>
                      <a:r>
                        <a:rPr sz="1000" spc="-5" dirty="0">
                          <a:solidFill>
                            <a:srgbClr val="232200"/>
                          </a:solidFill>
                          <a:latin typeface="Arial"/>
                          <a:cs typeface="Arial"/>
                        </a:rPr>
                        <a:t>contact</a:t>
                      </a:r>
                      <a:r>
                        <a:rPr sz="1000" spc="-15" dirty="0">
                          <a:solidFill>
                            <a:srgbClr val="232200"/>
                          </a:solidFill>
                          <a:latin typeface="Arial"/>
                          <a:cs typeface="Arial"/>
                        </a:rPr>
                        <a:t> </a:t>
                      </a:r>
                      <a:r>
                        <a:rPr sz="1000" spc="-5" dirty="0">
                          <a:solidFill>
                            <a:srgbClr val="232200"/>
                          </a:solidFill>
                          <a:latin typeface="Arial"/>
                          <a:cs typeface="Arial"/>
                        </a:rPr>
                        <a:t>information</a:t>
                      </a:r>
                      <a:r>
                        <a:rPr sz="1000" spc="-25" dirty="0">
                          <a:solidFill>
                            <a:srgbClr val="232200"/>
                          </a:solidFill>
                          <a:latin typeface="Arial"/>
                          <a:cs typeface="Arial"/>
                        </a:rPr>
                        <a:t> </a:t>
                      </a:r>
                      <a:r>
                        <a:rPr sz="1000" dirty="0">
                          <a:solidFill>
                            <a:srgbClr val="232200"/>
                          </a:solidFill>
                          <a:latin typeface="Arial"/>
                          <a:cs typeface="Arial"/>
                        </a:rPr>
                        <a:t>for</a:t>
                      </a:r>
                      <a:r>
                        <a:rPr sz="1000" spc="-5" dirty="0">
                          <a:solidFill>
                            <a:srgbClr val="232200"/>
                          </a:solidFill>
                          <a:latin typeface="Arial"/>
                          <a:cs typeface="Arial"/>
                        </a:rPr>
                        <a:t> </a:t>
                      </a:r>
                      <a:r>
                        <a:rPr sz="1000" spc="-10" dirty="0">
                          <a:solidFill>
                            <a:srgbClr val="232200"/>
                          </a:solidFill>
                          <a:latin typeface="Arial"/>
                          <a:cs typeface="Arial"/>
                        </a:rPr>
                        <a:t>the</a:t>
                      </a:r>
                      <a:r>
                        <a:rPr sz="1000" dirty="0">
                          <a:solidFill>
                            <a:srgbClr val="232200"/>
                          </a:solidFill>
                          <a:latin typeface="Arial"/>
                          <a:cs typeface="Arial"/>
                        </a:rPr>
                        <a:t> </a:t>
                      </a:r>
                      <a:r>
                        <a:rPr sz="1000" spc="-10" dirty="0">
                          <a:solidFill>
                            <a:srgbClr val="232200"/>
                          </a:solidFill>
                          <a:latin typeface="Arial"/>
                          <a:cs typeface="Arial"/>
                        </a:rPr>
                        <a:t>provider</a:t>
                      </a:r>
                      <a:r>
                        <a:rPr sz="1000" spc="15" dirty="0">
                          <a:solidFill>
                            <a:srgbClr val="232200"/>
                          </a:solidFill>
                          <a:latin typeface="Arial"/>
                          <a:cs typeface="Arial"/>
                        </a:rPr>
                        <a:t> </a:t>
                      </a:r>
                      <a:r>
                        <a:rPr sz="1000" spc="-5" dirty="0">
                          <a:solidFill>
                            <a:srgbClr val="232200"/>
                          </a:solidFill>
                          <a:latin typeface="Arial"/>
                          <a:cs typeface="Arial"/>
                        </a:rPr>
                        <a:t>or</a:t>
                      </a:r>
                      <a:r>
                        <a:rPr sz="1000" spc="15" dirty="0">
                          <a:solidFill>
                            <a:srgbClr val="232200"/>
                          </a:solidFill>
                          <a:latin typeface="Arial"/>
                          <a:cs typeface="Arial"/>
                        </a:rPr>
                        <a:t> </a:t>
                      </a:r>
                      <a:r>
                        <a:rPr sz="1000" spc="-10" dirty="0">
                          <a:solidFill>
                            <a:srgbClr val="232200"/>
                          </a:solidFill>
                          <a:latin typeface="Arial"/>
                          <a:cs typeface="Arial"/>
                        </a:rPr>
                        <a:t>facility.</a:t>
                      </a:r>
                      <a:endParaRPr sz="1000" dirty="0">
                        <a:latin typeface="Arial"/>
                        <a:cs typeface="Arial"/>
                      </a:endParaRPr>
                    </a:p>
                    <a:p>
                      <a:pPr>
                        <a:lnSpc>
                          <a:spcPct val="100000"/>
                        </a:lnSpc>
                        <a:spcBef>
                          <a:spcPts val="50"/>
                        </a:spcBef>
                      </a:pPr>
                      <a:endParaRPr sz="1000" dirty="0">
                        <a:latin typeface="Times New Roman"/>
                        <a:cs typeface="Times New Roman"/>
                      </a:endParaRPr>
                    </a:p>
                    <a:p>
                      <a:pPr marL="90805" marR="97155">
                        <a:lnSpc>
                          <a:spcPct val="100000"/>
                        </a:lnSpc>
                      </a:pPr>
                      <a:r>
                        <a:rPr sz="1000" spc="-5" dirty="0">
                          <a:solidFill>
                            <a:srgbClr val="232200"/>
                          </a:solidFill>
                          <a:latin typeface="Arial"/>
                          <a:cs typeface="Arial"/>
                        </a:rPr>
                        <a:t>If</a:t>
                      </a:r>
                      <a:r>
                        <a:rPr sz="1000" dirty="0">
                          <a:solidFill>
                            <a:srgbClr val="232200"/>
                          </a:solidFill>
                          <a:latin typeface="Arial"/>
                          <a:cs typeface="Arial"/>
                        </a:rPr>
                        <a:t> </a:t>
                      </a:r>
                      <a:r>
                        <a:rPr sz="1000" spc="-5" dirty="0">
                          <a:solidFill>
                            <a:srgbClr val="232200"/>
                          </a:solidFill>
                          <a:latin typeface="Arial"/>
                          <a:cs typeface="Arial"/>
                        </a:rPr>
                        <a:t>a</a:t>
                      </a:r>
                      <a:r>
                        <a:rPr sz="1000" spc="-10" dirty="0">
                          <a:solidFill>
                            <a:srgbClr val="232200"/>
                          </a:solidFill>
                          <a:latin typeface="Arial"/>
                          <a:cs typeface="Arial"/>
                        </a:rPr>
                        <a:t> </a:t>
                      </a:r>
                      <a:r>
                        <a:rPr sz="1000" dirty="0">
                          <a:solidFill>
                            <a:srgbClr val="232200"/>
                          </a:solidFill>
                          <a:latin typeface="Arial"/>
                          <a:cs typeface="Arial"/>
                        </a:rPr>
                        <a:t>member</a:t>
                      </a:r>
                      <a:r>
                        <a:rPr sz="1000" spc="-15" dirty="0">
                          <a:solidFill>
                            <a:srgbClr val="232200"/>
                          </a:solidFill>
                          <a:latin typeface="Arial"/>
                          <a:cs typeface="Arial"/>
                        </a:rPr>
                        <a:t> </a:t>
                      </a:r>
                      <a:r>
                        <a:rPr sz="1000" spc="-10" dirty="0">
                          <a:solidFill>
                            <a:srgbClr val="232200"/>
                          </a:solidFill>
                          <a:latin typeface="Arial"/>
                          <a:cs typeface="Arial"/>
                        </a:rPr>
                        <a:t>provides</a:t>
                      </a:r>
                      <a:r>
                        <a:rPr sz="1000" spc="10" dirty="0">
                          <a:solidFill>
                            <a:srgbClr val="232200"/>
                          </a:solidFill>
                          <a:latin typeface="Arial"/>
                          <a:cs typeface="Arial"/>
                        </a:rPr>
                        <a:t> </a:t>
                      </a:r>
                      <a:r>
                        <a:rPr sz="1000" spc="-5" dirty="0">
                          <a:solidFill>
                            <a:srgbClr val="232200"/>
                          </a:solidFill>
                          <a:latin typeface="Arial"/>
                          <a:cs typeface="Arial"/>
                        </a:rPr>
                        <a:t>documentation</a:t>
                      </a:r>
                      <a:r>
                        <a:rPr sz="1000" spc="-20" dirty="0">
                          <a:solidFill>
                            <a:srgbClr val="232200"/>
                          </a:solidFill>
                          <a:latin typeface="Arial"/>
                          <a:cs typeface="Arial"/>
                        </a:rPr>
                        <a:t> </a:t>
                      </a:r>
                      <a:r>
                        <a:rPr sz="1000" spc="-10" dirty="0">
                          <a:solidFill>
                            <a:srgbClr val="232200"/>
                          </a:solidFill>
                          <a:latin typeface="Arial"/>
                          <a:cs typeface="Arial"/>
                        </a:rPr>
                        <a:t>that</a:t>
                      </a:r>
                      <a:r>
                        <a:rPr sz="1000" spc="-5" dirty="0">
                          <a:solidFill>
                            <a:srgbClr val="232200"/>
                          </a:solidFill>
                          <a:latin typeface="Arial"/>
                          <a:cs typeface="Arial"/>
                        </a:rPr>
                        <a:t> </a:t>
                      </a:r>
                      <a:r>
                        <a:rPr sz="1000" spc="-10" dirty="0">
                          <a:solidFill>
                            <a:srgbClr val="232200"/>
                          </a:solidFill>
                          <a:latin typeface="Arial"/>
                          <a:cs typeface="Arial"/>
                        </a:rPr>
                        <a:t>they</a:t>
                      </a:r>
                      <a:r>
                        <a:rPr sz="1000" dirty="0">
                          <a:solidFill>
                            <a:srgbClr val="232200"/>
                          </a:solidFill>
                          <a:latin typeface="Arial"/>
                          <a:cs typeface="Arial"/>
                        </a:rPr>
                        <a:t> </a:t>
                      </a:r>
                      <a:r>
                        <a:rPr sz="1000" spc="-10" dirty="0">
                          <a:solidFill>
                            <a:srgbClr val="232200"/>
                          </a:solidFill>
                          <a:latin typeface="Arial"/>
                          <a:cs typeface="Arial"/>
                        </a:rPr>
                        <a:t>received</a:t>
                      </a:r>
                      <a:r>
                        <a:rPr sz="1000" spc="15" dirty="0">
                          <a:solidFill>
                            <a:srgbClr val="232200"/>
                          </a:solidFill>
                          <a:latin typeface="Arial"/>
                          <a:cs typeface="Arial"/>
                        </a:rPr>
                        <a:t> </a:t>
                      </a:r>
                      <a:r>
                        <a:rPr sz="1000" spc="-5" dirty="0">
                          <a:solidFill>
                            <a:srgbClr val="232200"/>
                          </a:solidFill>
                          <a:latin typeface="Arial"/>
                          <a:cs typeface="Arial"/>
                        </a:rPr>
                        <a:t>incorrect information</a:t>
                      </a:r>
                      <a:r>
                        <a:rPr sz="1000" spc="-10" dirty="0">
                          <a:solidFill>
                            <a:srgbClr val="232200"/>
                          </a:solidFill>
                          <a:latin typeface="Arial"/>
                          <a:cs typeface="Arial"/>
                        </a:rPr>
                        <a:t> about</a:t>
                      </a:r>
                      <a:r>
                        <a:rPr sz="1000" spc="-5" dirty="0">
                          <a:solidFill>
                            <a:srgbClr val="232200"/>
                          </a:solidFill>
                          <a:latin typeface="Arial"/>
                          <a:cs typeface="Arial"/>
                        </a:rPr>
                        <a:t> a</a:t>
                      </a:r>
                      <a:r>
                        <a:rPr sz="1000" spc="5" dirty="0">
                          <a:solidFill>
                            <a:srgbClr val="232200"/>
                          </a:solidFill>
                          <a:latin typeface="Arial"/>
                          <a:cs typeface="Arial"/>
                        </a:rPr>
                        <a:t> </a:t>
                      </a:r>
                      <a:r>
                        <a:rPr sz="1000" spc="-10" dirty="0">
                          <a:solidFill>
                            <a:srgbClr val="232200"/>
                          </a:solidFill>
                          <a:latin typeface="Arial"/>
                          <a:cs typeface="Arial"/>
                        </a:rPr>
                        <a:t>provider’s</a:t>
                      </a:r>
                      <a:r>
                        <a:rPr sz="1000" spc="25" dirty="0">
                          <a:solidFill>
                            <a:srgbClr val="232200"/>
                          </a:solidFill>
                          <a:latin typeface="Arial"/>
                          <a:cs typeface="Arial"/>
                        </a:rPr>
                        <a:t> </a:t>
                      </a:r>
                      <a:r>
                        <a:rPr sz="1000" spc="-10" dirty="0">
                          <a:solidFill>
                            <a:srgbClr val="232200"/>
                          </a:solidFill>
                          <a:latin typeface="Arial"/>
                          <a:cs typeface="Arial"/>
                        </a:rPr>
                        <a:t>network</a:t>
                      </a:r>
                      <a:r>
                        <a:rPr sz="1000" spc="25" dirty="0">
                          <a:solidFill>
                            <a:srgbClr val="232200"/>
                          </a:solidFill>
                          <a:latin typeface="Arial"/>
                          <a:cs typeface="Arial"/>
                        </a:rPr>
                        <a:t> </a:t>
                      </a:r>
                      <a:r>
                        <a:rPr sz="1000" spc="-5" dirty="0">
                          <a:solidFill>
                            <a:srgbClr val="232200"/>
                          </a:solidFill>
                          <a:latin typeface="Arial"/>
                          <a:cs typeface="Arial"/>
                        </a:rPr>
                        <a:t>status</a:t>
                      </a:r>
                      <a:r>
                        <a:rPr sz="1000" spc="-10" dirty="0">
                          <a:solidFill>
                            <a:srgbClr val="232200"/>
                          </a:solidFill>
                          <a:latin typeface="Arial"/>
                          <a:cs typeface="Arial"/>
                        </a:rPr>
                        <a:t> prior</a:t>
                      </a:r>
                      <a:r>
                        <a:rPr sz="1000" spc="20" dirty="0">
                          <a:solidFill>
                            <a:srgbClr val="232200"/>
                          </a:solidFill>
                          <a:latin typeface="Arial"/>
                          <a:cs typeface="Arial"/>
                        </a:rPr>
                        <a:t> </a:t>
                      </a:r>
                      <a:r>
                        <a:rPr sz="1000" spc="-5" dirty="0">
                          <a:solidFill>
                            <a:srgbClr val="232200"/>
                          </a:solidFill>
                          <a:latin typeface="Arial"/>
                          <a:cs typeface="Arial"/>
                        </a:rPr>
                        <a:t>to</a:t>
                      </a:r>
                      <a:r>
                        <a:rPr sz="1000" spc="5" dirty="0">
                          <a:solidFill>
                            <a:srgbClr val="232200"/>
                          </a:solidFill>
                          <a:latin typeface="Arial"/>
                          <a:cs typeface="Arial"/>
                        </a:rPr>
                        <a:t> </a:t>
                      </a:r>
                      <a:r>
                        <a:rPr sz="1000" spc="-5" dirty="0">
                          <a:solidFill>
                            <a:srgbClr val="232200"/>
                          </a:solidFill>
                          <a:latin typeface="Arial"/>
                          <a:cs typeface="Arial"/>
                        </a:rPr>
                        <a:t>a</a:t>
                      </a:r>
                      <a:r>
                        <a:rPr sz="1000" spc="-10" dirty="0">
                          <a:solidFill>
                            <a:srgbClr val="232200"/>
                          </a:solidFill>
                          <a:latin typeface="Arial"/>
                          <a:cs typeface="Arial"/>
                        </a:rPr>
                        <a:t> </a:t>
                      </a:r>
                      <a:r>
                        <a:rPr sz="1000" spc="-5" dirty="0">
                          <a:solidFill>
                            <a:srgbClr val="232200"/>
                          </a:solidFill>
                          <a:latin typeface="Arial"/>
                          <a:cs typeface="Arial"/>
                        </a:rPr>
                        <a:t>visit,</a:t>
                      </a:r>
                      <a:r>
                        <a:rPr sz="1000" spc="30" dirty="0">
                          <a:solidFill>
                            <a:srgbClr val="232200"/>
                          </a:solidFill>
                          <a:latin typeface="Arial"/>
                          <a:cs typeface="Arial"/>
                        </a:rPr>
                        <a:t> </a:t>
                      </a:r>
                      <a:r>
                        <a:rPr sz="1000" spc="-10" dirty="0">
                          <a:solidFill>
                            <a:srgbClr val="232200"/>
                          </a:solidFill>
                          <a:latin typeface="Arial"/>
                          <a:cs typeface="Arial"/>
                        </a:rPr>
                        <a:t>provides</a:t>
                      </a:r>
                      <a:r>
                        <a:rPr sz="1000" spc="10" dirty="0">
                          <a:solidFill>
                            <a:srgbClr val="232200"/>
                          </a:solidFill>
                          <a:latin typeface="Arial"/>
                          <a:cs typeface="Arial"/>
                        </a:rPr>
                        <a:t> </a:t>
                      </a:r>
                      <a:r>
                        <a:rPr sz="1000" dirty="0">
                          <a:solidFill>
                            <a:srgbClr val="232200"/>
                          </a:solidFill>
                          <a:latin typeface="Arial"/>
                          <a:cs typeface="Arial"/>
                        </a:rPr>
                        <a:t>for </a:t>
                      </a:r>
                      <a:r>
                        <a:rPr sz="1000" spc="-10" dirty="0">
                          <a:solidFill>
                            <a:srgbClr val="232200"/>
                          </a:solidFill>
                          <a:latin typeface="Arial"/>
                          <a:cs typeface="Arial"/>
                        </a:rPr>
                        <a:t>the</a:t>
                      </a:r>
                      <a:r>
                        <a:rPr sz="1000" spc="5" dirty="0">
                          <a:solidFill>
                            <a:srgbClr val="232200"/>
                          </a:solidFill>
                          <a:latin typeface="Arial"/>
                          <a:cs typeface="Arial"/>
                        </a:rPr>
                        <a:t> </a:t>
                      </a:r>
                      <a:r>
                        <a:rPr sz="1000" spc="-10" dirty="0">
                          <a:solidFill>
                            <a:srgbClr val="232200"/>
                          </a:solidFill>
                          <a:latin typeface="Arial"/>
                          <a:cs typeface="Arial"/>
                        </a:rPr>
                        <a:t>patient </a:t>
                      </a:r>
                      <a:r>
                        <a:rPr sz="1000" spc="-5" dirty="0">
                          <a:solidFill>
                            <a:srgbClr val="232200"/>
                          </a:solidFill>
                          <a:latin typeface="Arial"/>
                          <a:cs typeface="Arial"/>
                        </a:rPr>
                        <a:t> to</a:t>
                      </a:r>
                      <a:r>
                        <a:rPr sz="1000" dirty="0">
                          <a:solidFill>
                            <a:srgbClr val="232200"/>
                          </a:solidFill>
                          <a:latin typeface="Arial"/>
                          <a:cs typeface="Arial"/>
                        </a:rPr>
                        <a:t> </a:t>
                      </a:r>
                      <a:r>
                        <a:rPr sz="1000" spc="-10" dirty="0">
                          <a:solidFill>
                            <a:srgbClr val="232200"/>
                          </a:solidFill>
                          <a:latin typeface="Arial"/>
                          <a:cs typeface="Arial"/>
                        </a:rPr>
                        <a:t>only</a:t>
                      </a:r>
                      <a:r>
                        <a:rPr sz="1000" spc="10" dirty="0">
                          <a:solidFill>
                            <a:srgbClr val="232200"/>
                          </a:solidFill>
                          <a:latin typeface="Arial"/>
                          <a:cs typeface="Arial"/>
                        </a:rPr>
                        <a:t> </a:t>
                      </a:r>
                      <a:r>
                        <a:rPr sz="1000" spc="-5" dirty="0">
                          <a:solidFill>
                            <a:srgbClr val="232200"/>
                          </a:solidFill>
                          <a:latin typeface="Arial"/>
                          <a:cs typeface="Arial"/>
                        </a:rPr>
                        <a:t>be</a:t>
                      </a:r>
                      <a:r>
                        <a:rPr sz="1000" spc="-15" dirty="0">
                          <a:solidFill>
                            <a:srgbClr val="232200"/>
                          </a:solidFill>
                          <a:latin typeface="Arial"/>
                          <a:cs typeface="Arial"/>
                        </a:rPr>
                        <a:t> </a:t>
                      </a:r>
                      <a:r>
                        <a:rPr sz="1000" spc="-5" dirty="0">
                          <a:solidFill>
                            <a:srgbClr val="232200"/>
                          </a:solidFill>
                          <a:latin typeface="Arial"/>
                          <a:cs typeface="Arial"/>
                        </a:rPr>
                        <a:t>responsible</a:t>
                      </a:r>
                      <a:r>
                        <a:rPr sz="1000" spc="5" dirty="0">
                          <a:solidFill>
                            <a:srgbClr val="232200"/>
                          </a:solidFill>
                          <a:latin typeface="Arial"/>
                          <a:cs typeface="Arial"/>
                        </a:rPr>
                        <a:t> </a:t>
                      </a:r>
                      <a:r>
                        <a:rPr sz="1000" dirty="0">
                          <a:solidFill>
                            <a:srgbClr val="232200"/>
                          </a:solidFill>
                          <a:latin typeface="Arial"/>
                          <a:cs typeface="Arial"/>
                        </a:rPr>
                        <a:t>for</a:t>
                      </a:r>
                      <a:r>
                        <a:rPr sz="1000" spc="-5" dirty="0">
                          <a:solidFill>
                            <a:srgbClr val="232200"/>
                          </a:solidFill>
                          <a:latin typeface="Arial"/>
                          <a:cs typeface="Arial"/>
                        </a:rPr>
                        <a:t> </a:t>
                      </a:r>
                      <a:r>
                        <a:rPr sz="1000" spc="-10" dirty="0">
                          <a:solidFill>
                            <a:srgbClr val="232200"/>
                          </a:solidFill>
                          <a:latin typeface="Arial"/>
                          <a:cs typeface="Arial"/>
                        </a:rPr>
                        <a:t>the in-network</a:t>
                      </a:r>
                      <a:r>
                        <a:rPr sz="1000" spc="30" dirty="0">
                          <a:solidFill>
                            <a:srgbClr val="232200"/>
                          </a:solidFill>
                          <a:latin typeface="Arial"/>
                          <a:cs typeface="Arial"/>
                        </a:rPr>
                        <a:t> </a:t>
                      </a:r>
                      <a:r>
                        <a:rPr sz="1000" spc="-5" dirty="0">
                          <a:solidFill>
                            <a:srgbClr val="232200"/>
                          </a:solidFill>
                          <a:latin typeface="Arial"/>
                          <a:cs typeface="Arial"/>
                        </a:rPr>
                        <a:t>cost-sharing</a:t>
                      </a:r>
                      <a:r>
                        <a:rPr sz="1000" spc="-10" dirty="0">
                          <a:solidFill>
                            <a:srgbClr val="232200"/>
                          </a:solidFill>
                          <a:latin typeface="Arial"/>
                          <a:cs typeface="Arial"/>
                        </a:rPr>
                        <a:t> </a:t>
                      </a:r>
                      <a:r>
                        <a:rPr sz="1000" spc="-5" dirty="0">
                          <a:solidFill>
                            <a:srgbClr val="232200"/>
                          </a:solidFill>
                          <a:latin typeface="Arial"/>
                          <a:cs typeface="Arial"/>
                        </a:rPr>
                        <a:t>amount</a:t>
                      </a:r>
                      <a:r>
                        <a:rPr sz="1000" spc="-25" dirty="0">
                          <a:solidFill>
                            <a:srgbClr val="232200"/>
                          </a:solidFill>
                          <a:latin typeface="Arial"/>
                          <a:cs typeface="Arial"/>
                        </a:rPr>
                        <a:t> </a:t>
                      </a:r>
                      <a:r>
                        <a:rPr sz="1000" spc="-10" dirty="0">
                          <a:solidFill>
                            <a:srgbClr val="232200"/>
                          </a:solidFill>
                          <a:latin typeface="Arial"/>
                          <a:cs typeface="Arial"/>
                        </a:rPr>
                        <a:t>and </a:t>
                      </a:r>
                      <a:r>
                        <a:rPr sz="1000" dirty="0">
                          <a:solidFill>
                            <a:srgbClr val="232200"/>
                          </a:solidFill>
                          <a:latin typeface="Arial"/>
                          <a:cs typeface="Arial"/>
                        </a:rPr>
                        <a:t>for</a:t>
                      </a:r>
                      <a:r>
                        <a:rPr sz="1000" spc="-5" dirty="0">
                          <a:solidFill>
                            <a:srgbClr val="232200"/>
                          </a:solidFill>
                          <a:latin typeface="Arial"/>
                          <a:cs typeface="Arial"/>
                        </a:rPr>
                        <a:t> </a:t>
                      </a:r>
                      <a:r>
                        <a:rPr sz="1000" spc="-10" dirty="0">
                          <a:solidFill>
                            <a:srgbClr val="232200"/>
                          </a:solidFill>
                          <a:latin typeface="Arial"/>
                          <a:cs typeface="Arial"/>
                        </a:rPr>
                        <a:t>the visit</a:t>
                      </a:r>
                      <a:r>
                        <a:rPr sz="1000" spc="25" dirty="0">
                          <a:solidFill>
                            <a:srgbClr val="232200"/>
                          </a:solidFill>
                          <a:latin typeface="Arial"/>
                          <a:cs typeface="Arial"/>
                        </a:rPr>
                        <a:t> </a:t>
                      </a:r>
                      <a:r>
                        <a:rPr sz="1000" spc="-5" dirty="0">
                          <a:solidFill>
                            <a:srgbClr val="232200"/>
                          </a:solidFill>
                          <a:latin typeface="Arial"/>
                          <a:cs typeface="Arial"/>
                        </a:rPr>
                        <a:t>to</a:t>
                      </a:r>
                      <a:r>
                        <a:rPr sz="1000" spc="5" dirty="0">
                          <a:solidFill>
                            <a:srgbClr val="232200"/>
                          </a:solidFill>
                          <a:latin typeface="Arial"/>
                          <a:cs typeface="Arial"/>
                        </a:rPr>
                        <a:t> </a:t>
                      </a:r>
                      <a:r>
                        <a:rPr sz="1000" spc="-10" dirty="0">
                          <a:solidFill>
                            <a:srgbClr val="232200"/>
                          </a:solidFill>
                          <a:latin typeface="Arial"/>
                          <a:cs typeface="Arial"/>
                        </a:rPr>
                        <a:t>apply</a:t>
                      </a:r>
                      <a:r>
                        <a:rPr sz="1000" spc="10" dirty="0">
                          <a:solidFill>
                            <a:srgbClr val="232200"/>
                          </a:solidFill>
                          <a:latin typeface="Arial"/>
                          <a:cs typeface="Arial"/>
                        </a:rPr>
                        <a:t> </a:t>
                      </a:r>
                      <a:r>
                        <a:rPr sz="1000" spc="-5" dirty="0">
                          <a:solidFill>
                            <a:srgbClr val="232200"/>
                          </a:solidFill>
                          <a:latin typeface="Arial"/>
                          <a:cs typeface="Arial"/>
                        </a:rPr>
                        <a:t>to</a:t>
                      </a:r>
                      <a:r>
                        <a:rPr sz="1000" spc="-15" dirty="0">
                          <a:solidFill>
                            <a:srgbClr val="232200"/>
                          </a:solidFill>
                          <a:latin typeface="Arial"/>
                          <a:cs typeface="Arial"/>
                        </a:rPr>
                        <a:t> </a:t>
                      </a:r>
                      <a:r>
                        <a:rPr sz="1000" spc="-10" dirty="0">
                          <a:solidFill>
                            <a:srgbClr val="232200"/>
                          </a:solidFill>
                          <a:latin typeface="Arial"/>
                          <a:cs typeface="Arial"/>
                        </a:rPr>
                        <a:t>the</a:t>
                      </a:r>
                      <a:r>
                        <a:rPr sz="1000" spc="5" dirty="0">
                          <a:solidFill>
                            <a:srgbClr val="232200"/>
                          </a:solidFill>
                          <a:latin typeface="Arial"/>
                          <a:cs typeface="Arial"/>
                        </a:rPr>
                        <a:t> </a:t>
                      </a:r>
                      <a:r>
                        <a:rPr sz="1000" spc="-5" dirty="0">
                          <a:solidFill>
                            <a:srgbClr val="232200"/>
                          </a:solidFill>
                          <a:latin typeface="Arial"/>
                          <a:cs typeface="Arial"/>
                        </a:rPr>
                        <a:t>member’s</a:t>
                      </a:r>
                      <a:r>
                        <a:rPr sz="1000" spc="-30" dirty="0">
                          <a:solidFill>
                            <a:srgbClr val="232200"/>
                          </a:solidFill>
                          <a:latin typeface="Arial"/>
                          <a:cs typeface="Arial"/>
                        </a:rPr>
                        <a:t> </a:t>
                      </a:r>
                      <a:r>
                        <a:rPr sz="1000" spc="-10" dirty="0">
                          <a:solidFill>
                            <a:srgbClr val="232200"/>
                          </a:solidFill>
                          <a:latin typeface="Arial"/>
                          <a:cs typeface="Arial"/>
                        </a:rPr>
                        <a:t>deductible</a:t>
                      </a:r>
                      <a:r>
                        <a:rPr sz="1000" dirty="0">
                          <a:solidFill>
                            <a:srgbClr val="232200"/>
                          </a:solidFill>
                          <a:latin typeface="Arial"/>
                          <a:cs typeface="Arial"/>
                        </a:rPr>
                        <a:t> </a:t>
                      </a:r>
                      <a:r>
                        <a:rPr sz="1000" spc="-5" dirty="0">
                          <a:solidFill>
                            <a:srgbClr val="232200"/>
                          </a:solidFill>
                          <a:latin typeface="Arial"/>
                          <a:cs typeface="Arial"/>
                        </a:rPr>
                        <a:t>or</a:t>
                      </a:r>
                      <a:r>
                        <a:rPr sz="1000" spc="10" dirty="0">
                          <a:solidFill>
                            <a:srgbClr val="232200"/>
                          </a:solidFill>
                          <a:latin typeface="Arial"/>
                          <a:cs typeface="Arial"/>
                        </a:rPr>
                        <a:t> </a:t>
                      </a:r>
                      <a:r>
                        <a:rPr sz="1000" spc="-5" dirty="0">
                          <a:solidFill>
                            <a:srgbClr val="232200"/>
                          </a:solidFill>
                          <a:latin typeface="Arial"/>
                          <a:cs typeface="Arial"/>
                        </a:rPr>
                        <a:t>out-of-pocket</a:t>
                      </a:r>
                      <a:r>
                        <a:rPr sz="1000" spc="-50" dirty="0">
                          <a:solidFill>
                            <a:srgbClr val="232200"/>
                          </a:solidFill>
                          <a:latin typeface="Arial"/>
                          <a:cs typeface="Arial"/>
                        </a:rPr>
                        <a:t> </a:t>
                      </a:r>
                      <a:r>
                        <a:rPr sz="1000" dirty="0">
                          <a:solidFill>
                            <a:srgbClr val="232200"/>
                          </a:solidFill>
                          <a:latin typeface="Arial"/>
                          <a:cs typeface="Arial"/>
                        </a:rPr>
                        <a:t>maximum,</a:t>
                      </a:r>
                      <a:r>
                        <a:rPr sz="1000" spc="-30" dirty="0">
                          <a:solidFill>
                            <a:srgbClr val="232200"/>
                          </a:solidFill>
                          <a:latin typeface="Arial"/>
                          <a:cs typeface="Arial"/>
                        </a:rPr>
                        <a:t> </a:t>
                      </a:r>
                      <a:r>
                        <a:rPr sz="1000" spc="-10" dirty="0">
                          <a:solidFill>
                            <a:srgbClr val="232200"/>
                          </a:solidFill>
                          <a:latin typeface="Arial"/>
                          <a:cs typeface="Arial"/>
                        </a:rPr>
                        <a:t>if </a:t>
                      </a:r>
                      <a:r>
                        <a:rPr sz="1000" spc="-5" dirty="0">
                          <a:solidFill>
                            <a:srgbClr val="232200"/>
                          </a:solidFill>
                          <a:latin typeface="Arial"/>
                          <a:cs typeface="Arial"/>
                        </a:rPr>
                        <a:t> </a:t>
                      </a:r>
                      <a:r>
                        <a:rPr sz="1000" spc="-10" dirty="0">
                          <a:solidFill>
                            <a:srgbClr val="232200"/>
                          </a:solidFill>
                          <a:latin typeface="Arial"/>
                          <a:cs typeface="Arial"/>
                        </a:rPr>
                        <a:t>applicable.</a:t>
                      </a:r>
                      <a:endParaRPr sz="1000" dirty="0">
                        <a:latin typeface="Arial"/>
                        <a:cs typeface="Arial"/>
                      </a:endParaRPr>
                    </a:p>
                    <a:p>
                      <a:pPr>
                        <a:lnSpc>
                          <a:spcPct val="100000"/>
                        </a:lnSpc>
                        <a:spcBef>
                          <a:spcPts val="50"/>
                        </a:spcBef>
                      </a:pPr>
                      <a:endParaRPr sz="1000" dirty="0">
                        <a:latin typeface="Times New Roman"/>
                        <a:cs typeface="Times New Roman"/>
                      </a:endParaRPr>
                    </a:p>
                    <a:p>
                      <a:pPr marL="90805" marR="382905">
                        <a:lnSpc>
                          <a:spcPct val="100000"/>
                        </a:lnSpc>
                        <a:spcBef>
                          <a:spcPts val="5"/>
                        </a:spcBef>
                      </a:pPr>
                      <a:r>
                        <a:rPr sz="1000" spc="-5" dirty="0">
                          <a:solidFill>
                            <a:srgbClr val="232200"/>
                          </a:solidFill>
                          <a:latin typeface="Arial"/>
                          <a:cs typeface="Arial"/>
                        </a:rPr>
                        <a:t>For</a:t>
                      </a:r>
                      <a:r>
                        <a:rPr sz="1000" dirty="0">
                          <a:solidFill>
                            <a:srgbClr val="232200"/>
                          </a:solidFill>
                          <a:latin typeface="Arial"/>
                          <a:cs typeface="Arial"/>
                        </a:rPr>
                        <a:t> </a:t>
                      </a:r>
                      <a:r>
                        <a:rPr sz="1000" spc="-10" dirty="0">
                          <a:solidFill>
                            <a:srgbClr val="232200"/>
                          </a:solidFill>
                          <a:latin typeface="Arial"/>
                          <a:cs typeface="Arial"/>
                        </a:rPr>
                        <a:t>plan</a:t>
                      </a:r>
                      <a:r>
                        <a:rPr sz="1000" dirty="0">
                          <a:solidFill>
                            <a:srgbClr val="232200"/>
                          </a:solidFill>
                          <a:latin typeface="Arial"/>
                          <a:cs typeface="Arial"/>
                        </a:rPr>
                        <a:t> </a:t>
                      </a:r>
                      <a:r>
                        <a:rPr sz="1000" spc="-10" dirty="0">
                          <a:solidFill>
                            <a:srgbClr val="232200"/>
                          </a:solidFill>
                          <a:latin typeface="Arial"/>
                          <a:cs typeface="Arial"/>
                        </a:rPr>
                        <a:t>years</a:t>
                      </a:r>
                      <a:r>
                        <a:rPr sz="1000" spc="30" dirty="0">
                          <a:solidFill>
                            <a:srgbClr val="232200"/>
                          </a:solidFill>
                          <a:latin typeface="Arial"/>
                          <a:cs typeface="Arial"/>
                        </a:rPr>
                        <a:t> </a:t>
                      </a:r>
                      <a:r>
                        <a:rPr sz="1000" spc="-5" dirty="0">
                          <a:solidFill>
                            <a:srgbClr val="232200"/>
                          </a:solidFill>
                          <a:latin typeface="Arial"/>
                          <a:cs typeface="Arial"/>
                        </a:rPr>
                        <a:t>starting</a:t>
                      </a:r>
                      <a:r>
                        <a:rPr sz="1000" dirty="0">
                          <a:solidFill>
                            <a:srgbClr val="232200"/>
                          </a:solidFill>
                          <a:latin typeface="Arial"/>
                          <a:cs typeface="Arial"/>
                        </a:rPr>
                        <a:t> </a:t>
                      </a:r>
                      <a:r>
                        <a:rPr sz="1000" spc="-5" dirty="0">
                          <a:solidFill>
                            <a:srgbClr val="232200"/>
                          </a:solidFill>
                          <a:latin typeface="Arial"/>
                          <a:cs typeface="Arial"/>
                        </a:rPr>
                        <a:t>on</a:t>
                      </a:r>
                      <a:r>
                        <a:rPr sz="1000" spc="-15" dirty="0">
                          <a:solidFill>
                            <a:srgbClr val="232200"/>
                          </a:solidFill>
                          <a:latin typeface="Arial"/>
                          <a:cs typeface="Arial"/>
                        </a:rPr>
                        <a:t> </a:t>
                      </a:r>
                      <a:r>
                        <a:rPr sz="1000" spc="-5" dirty="0">
                          <a:solidFill>
                            <a:srgbClr val="232200"/>
                          </a:solidFill>
                          <a:latin typeface="Arial"/>
                          <a:cs typeface="Arial"/>
                        </a:rPr>
                        <a:t>January 1,</a:t>
                      </a:r>
                      <a:r>
                        <a:rPr sz="1000" dirty="0">
                          <a:solidFill>
                            <a:srgbClr val="232200"/>
                          </a:solidFill>
                          <a:latin typeface="Arial"/>
                          <a:cs typeface="Arial"/>
                        </a:rPr>
                        <a:t> </a:t>
                      </a:r>
                      <a:r>
                        <a:rPr sz="1000" spc="-10" dirty="0">
                          <a:solidFill>
                            <a:srgbClr val="232200"/>
                          </a:solidFill>
                          <a:latin typeface="Arial"/>
                          <a:cs typeface="Arial"/>
                        </a:rPr>
                        <a:t>2022, </a:t>
                      </a:r>
                      <a:r>
                        <a:rPr sz="1000" spc="-5" dirty="0">
                          <a:solidFill>
                            <a:srgbClr val="232200"/>
                          </a:solidFill>
                          <a:latin typeface="Arial"/>
                          <a:cs typeface="Arial"/>
                        </a:rPr>
                        <a:t>or</a:t>
                      </a:r>
                      <a:r>
                        <a:rPr sz="1000" spc="5" dirty="0">
                          <a:solidFill>
                            <a:srgbClr val="232200"/>
                          </a:solidFill>
                          <a:latin typeface="Arial"/>
                          <a:cs typeface="Arial"/>
                        </a:rPr>
                        <a:t> </a:t>
                      </a:r>
                      <a:r>
                        <a:rPr sz="1000" spc="-10" dirty="0">
                          <a:solidFill>
                            <a:srgbClr val="232200"/>
                          </a:solidFill>
                          <a:latin typeface="Arial"/>
                          <a:cs typeface="Arial"/>
                        </a:rPr>
                        <a:t>later,</a:t>
                      </a:r>
                      <a:r>
                        <a:rPr sz="1000" dirty="0">
                          <a:solidFill>
                            <a:srgbClr val="232200"/>
                          </a:solidFill>
                          <a:latin typeface="Arial"/>
                          <a:cs typeface="Arial"/>
                        </a:rPr>
                        <a:t> </a:t>
                      </a:r>
                      <a:r>
                        <a:rPr sz="1000" spc="-10" dirty="0">
                          <a:solidFill>
                            <a:srgbClr val="232200"/>
                          </a:solidFill>
                          <a:latin typeface="Arial"/>
                          <a:cs typeface="Arial"/>
                        </a:rPr>
                        <a:t>requires</a:t>
                      </a:r>
                      <a:r>
                        <a:rPr sz="1000" spc="5" dirty="0">
                          <a:solidFill>
                            <a:srgbClr val="232200"/>
                          </a:solidFill>
                          <a:latin typeface="Arial"/>
                          <a:cs typeface="Arial"/>
                        </a:rPr>
                        <a:t> </a:t>
                      </a:r>
                      <a:r>
                        <a:rPr sz="1000" spc="-10" dirty="0">
                          <a:solidFill>
                            <a:srgbClr val="232200"/>
                          </a:solidFill>
                          <a:latin typeface="Arial"/>
                          <a:cs typeface="Arial"/>
                        </a:rPr>
                        <a:t>plans</a:t>
                      </a:r>
                      <a:r>
                        <a:rPr sz="1000" spc="5" dirty="0">
                          <a:solidFill>
                            <a:srgbClr val="232200"/>
                          </a:solidFill>
                          <a:latin typeface="Arial"/>
                          <a:cs typeface="Arial"/>
                        </a:rPr>
                        <a:t> </a:t>
                      </a:r>
                      <a:r>
                        <a:rPr sz="1000" spc="-5" dirty="0">
                          <a:solidFill>
                            <a:srgbClr val="232200"/>
                          </a:solidFill>
                          <a:latin typeface="Arial"/>
                          <a:cs typeface="Arial"/>
                        </a:rPr>
                        <a:t>to</a:t>
                      </a:r>
                      <a:r>
                        <a:rPr sz="1000" dirty="0">
                          <a:solidFill>
                            <a:srgbClr val="232200"/>
                          </a:solidFill>
                          <a:latin typeface="Arial"/>
                          <a:cs typeface="Arial"/>
                        </a:rPr>
                        <a:t> </a:t>
                      </a:r>
                      <a:r>
                        <a:rPr sz="1000" spc="-10" dirty="0">
                          <a:solidFill>
                            <a:srgbClr val="232200"/>
                          </a:solidFill>
                          <a:latin typeface="Arial"/>
                          <a:cs typeface="Arial"/>
                        </a:rPr>
                        <a:t>include</a:t>
                      </a:r>
                      <a:r>
                        <a:rPr sz="1000" dirty="0">
                          <a:solidFill>
                            <a:srgbClr val="232200"/>
                          </a:solidFill>
                          <a:latin typeface="Arial"/>
                          <a:cs typeface="Arial"/>
                        </a:rPr>
                        <a:t> </a:t>
                      </a:r>
                      <a:r>
                        <a:rPr sz="1000" spc="-5" dirty="0">
                          <a:solidFill>
                            <a:srgbClr val="232200"/>
                          </a:solidFill>
                          <a:latin typeface="Arial"/>
                          <a:cs typeface="Arial"/>
                        </a:rPr>
                        <a:t>on</a:t>
                      </a:r>
                      <a:r>
                        <a:rPr sz="1000" dirty="0">
                          <a:solidFill>
                            <a:srgbClr val="232200"/>
                          </a:solidFill>
                          <a:latin typeface="Arial"/>
                          <a:cs typeface="Arial"/>
                        </a:rPr>
                        <a:t> </a:t>
                      </a:r>
                      <a:r>
                        <a:rPr sz="1000" spc="-10" dirty="0">
                          <a:solidFill>
                            <a:srgbClr val="232200"/>
                          </a:solidFill>
                          <a:latin typeface="Arial"/>
                          <a:cs typeface="Arial"/>
                        </a:rPr>
                        <a:t>their</a:t>
                      </a:r>
                      <a:r>
                        <a:rPr sz="1000" spc="5" dirty="0">
                          <a:solidFill>
                            <a:srgbClr val="232200"/>
                          </a:solidFill>
                          <a:latin typeface="Arial"/>
                          <a:cs typeface="Arial"/>
                        </a:rPr>
                        <a:t> </a:t>
                      </a:r>
                      <a:r>
                        <a:rPr sz="1000" spc="-10" dirty="0">
                          <a:solidFill>
                            <a:srgbClr val="232200"/>
                          </a:solidFill>
                          <a:latin typeface="Arial"/>
                          <a:cs typeface="Arial"/>
                        </a:rPr>
                        <a:t>public</a:t>
                      </a:r>
                      <a:r>
                        <a:rPr sz="1000" spc="20" dirty="0">
                          <a:solidFill>
                            <a:srgbClr val="232200"/>
                          </a:solidFill>
                          <a:latin typeface="Arial"/>
                          <a:cs typeface="Arial"/>
                        </a:rPr>
                        <a:t> </a:t>
                      </a:r>
                      <a:r>
                        <a:rPr sz="1000" spc="-10" dirty="0">
                          <a:solidFill>
                            <a:srgbClr val="232200"/>
                          </a:solidFill>
                          <a:latin typeface="Arial"/>
                          <a:cs typeface="Arial"/>
                        </a:rPr>
                        <a:t>websites</a:t>
                      </a:r>
                      <a:r>
                        <a:rPr sz="1000" spc="5" dirty="0">
                          <a:solidFill>
                            <a:srgbClr val="232200"/>
                          </a:solidFill>
                          <a:latin typeface="Arial"/>
                          <a:cs typeface="Arial"/>
                        </a:rPr>
                        <a:t> </a:t>
                      </a:r>
                      <a:r>
                        <a:rPr sz="1000" spc="-10" dirty="0">
                          <a:solidFill>
                            <a:srgbClr val="232200"/>
                          </a:solidFill>
                          <a:latin typeface="Arial"/>
                          <a:cs typeface="Arial"/>
                        </a:rPr>
                        <a:t>and</a:t>
                      </a:r>
                      <a:r>
                        <a:rPr sz="1000" dirty="0">
                          <a:solidFill>
                            <a:srgbClr val="232200"/>
                          </a:solidFill>
                          <a:latin typeface="Arial"/>
                          <a:cs typeface="Arial"/>
                        </a:rPr>
                        <a:t> </a:t>
                      </a:r>
                      <a:r>
                        <a:rPr sz="1000" spc="-5" dirty="0">
                          <a:solidFill>
                            <a:srgbClr val="232200"/>
                          </a:solidFill>
                          <a:latin typeface="Arial"/>
                          <a:cs typeface="Arial"/>
                        </a:rPr>
                        <a:t>on</a:t>
                      </a:r>
                      <a:r>
                        <a:rPr sz="1000" spc="-15" dirty="0">
                          <a:solidFill>
                            <a:srgbClr val="232200"/>
                          </a:solidFill>
                          <a:latin typeface="Arial"/>
                          <a:cs typeface="Arial"/>
                        </a:rPr>
                        <a:t> </a:t>
                      </a:r>
                      <a:r>
                        <a:rPr sz="1000" spc="-5" dirty="0">
                          <a:solidFill>
                            <a:srgbClr val="232200"/>
                          </a:solidFill>
                          <a:latin typeface="Arial"/>
                          <a:cs typeface="Arial"/>
                        </a:rPr>
                        <a:t>each explanation</a:t>
                      </a:r>
                      <a:r>
                        <a:rPr sz="1000" spc="-15" dirty="0">
                          <a:solidFill>
                            <a:srgbClr val="232200"/>
                          </a:solidFill>
                          <a:latin typeface="Arial"/>
                          <a:cs typeface="Arial"/>
                        </a:rPr>
                        <a:t> </a:t>
                      </a:r>
                      <a:r>
                        <a:rPr sz="1000" spc="-5" dirty="0">
                          <a:solidFill>
                            <a:srgbClr val="232200"/>
                          </a:solidFill>
                          <a:latin typeface="Arial"/>
                          <a:cs typeface="Arial"/>
                        </a:rPr>
                        <a:t>of</a:t>
                      </a:r>
                      <a:r>
                        <a:rPr sz="1000" dirty="0">
                          <a:solidFill>
                            <a:srgbClr val="232200"/>
                          </a:solidFill>
                          <a:latin typeface="Arial"/>
                          <a:cs typeface="Arial"/>
                        </a:rPr>
                        <a:t> </a:t>
                      </a:r>
                      <a:r>
                        <a:rPr sz="1000" spc="-5" dirty="0">
                          <a:solidFill>
                            <a:srgbClr val="232200"/>
                          </a:solidFill>
                          <a:latin typeface="Arial"/>
                          <a:cs typeface="Arial"/>
                        </a:rPr>
                        <a:t>benefits,</a:t>
                      </a:r>
                      <a:r>
                        <a:rPr sz="1000" spc="-25" dirty="0">
                          <a:solidFill>
                            <a:srgbClr val="232200"/>
                          </a:solidFill>
                          <a:latin typeface="Arial"/>
                          <a:cs typeface="Arial"/>
                        </a:rPr>
                        <a:t> </a:t>
                      </a:r>
                      <a:r>
                        <a:rPr sz="1000" spc="-5" dirty="0">
                          <a:solidFill>
                            <a:srgbClr val="232200"/>
                          </a:solidFill>
                          <a:latin typeface="Arial"/>
                          <a:cs typeface="Arial"/>
                        </a:rPr>
                        <a:t>a </a:t>
                      </a:r>
                      <a:r>
                        <a:rPr sz="1000" dirty="0">
                          <a:solidFill>
                            <a:srgbClr val="232200"/>
                          </a:solidFill>
                          <a:latin typeface="Arial"/>
                          <a:cs typeface="Arial"/>
                        </a:rPr>
                        <a:t> </a:t>
                      </a:r>
                      <a:r>
                        <a:rPr sz="1000" spc="-5" dirty="0">
                          <a:solidFill>
                            <a:srgbClr val="232200"/>
                          </a:solidFill>
                          <a:latin typeface="Arial"/>
                          <a:cs typeface="Arial"/>
                        </a:rPr>
                        <a:t>disclosure</a:t>
                      </a:r>
                      <a:r>
                        <a:rPr sz="1000" dirty="0">
                          <a:solidFill>
                            <a:srgbClr val="232200"/>
                          </a:solidFill>
                          <a:latin typeface="Arial"/>
                          <a:cs typeface="Arial"/>
                        </a:rPr>
                        <a:t> </a:t>
                      </a:r>
                      <a:r>
                        <a:rPr sz="1000" spc="-5" dirty="0">
                          <a:solidFill>
                            <a:srgbClr val="232200"/>
                          </a:solidFill>
                          <a:latin typeface="Arial"/>
                          <a:cs typeface="Arial"/>
                        </a:rPr>
                        <a:t>of</a:t>
                      </a:r>
                      <a:r>
                        <a:rPr sz="1000" spc="5" dirty="0">
                          <a:solidFill>
                            <a:srgbClr val="232200"/>
                          </a:solidFill>
                          <a:latin typeface="Arial"/>
                          <a:cs typeface="Arial"/>
                        </a:rPr>
                        <a:t> </a:t>
                      </a:r>
                      <a:r>
                        <a:rPr sz="1000" spc="-10" dirty="0">
                          <a:solidFill>
                            <a:srgbClr val="232200"/>
                          </a:solidFill>
                          <a:latin typeface="Arial"/>
                          <a:cs typeface="Arial"/>
                        </a:rPr>
                        <a:t>the balance</a:t>
                      </a:r>
                      <a:r>
                        <a:rPr sz="1000" spc="5" dirty="0">
                          <a:solidFill>
                            <a:srgbClr val="232200"/>
                          </a:solidFill>
                          <a:latin typeface="Arial"/>
                          <a:cs typeface="Arial"/>
                        </a:rPr>
                        <a:t> </a:t>
                      </a:r>
                      <a:r>
                        <a:rPr sz="1000" spc="-10" dirty="0">
                          <a:solidFill>
                            <a:srgbClr val="232200"/>
                          </a:solidFill>
                          <a:latin typeface="Arial"/>
                          <a:cs typeface="Arial"/>
                        </a:rPr>
                        <a:t>billing</a:t>
                      </a:r>
                      <a:r>
                        <a:rPr sz="1000" spc="25" dirty="0">
                          <a:solidFill>
                            <a:srgbClr val="232200"/>
                          </a:solidFill>
                          <a:latin typeface="Arial"/>
                          <a:cs typeface="Arial"/>
                        </a:rPr>
                        <a:t> </a:t>
                      </a:r>
                      <a:r>
                        <a:rPr sz="1000" spc="-10" dirty="0">
                          <a:solidFill>
                            <a:srgbClr val="232200"/>
                          </a:solidFill>
                          <a:latin typeface="Arial"/>
                          <a:cs typeface="Arial"/>
                        </a:rPr>
                        <a:t>prohibitions</a:t>
                      </a:r>
                      <a:r>
                        <a:rPr sz="1000" spc="25" dirty="0">
                          <a:solidFill>
                            <a:srgbClr val="232200"/>
                          </a:solidFill>
                          <a:latin typeface="Arial"/>
                          <a:cs typeface="Arial"/>
                        </a:rPr>
                        <a:t> </a:t>
                      </a:r>
                      <a:r>
                        <a:rPr sz="1000" spc="-10" dirty="0">
                          <a:solidFill>
                            <a:srgbClr val="232200"/>
                          </a:solidFill>
                          <a:latin typeface="Arial"/>
                          <a:cs typeface="Arial"/>
                        </a:rPr>
                        <a:t>included</a:t>
                      </a:r>
                      <a:r>
                        <a:rPr sz="1000" dirty="0">
                          <a:solidFill>
                            <a:srgbClr val="232200"/>
                          </a:solidFill>
                          <a:latin typeface="Arial"/>
                          <a:cs typeface="Arial"/>
                        </a:rPr>
                        <a:t> </a:t>
                      </a:r>
                      <a:r>
                        <a:rPr sz="1000" spc="-10" dirty="0">
                          <a:solidFill>
                            <a:srgbClr val="232200"/>
                          </a:solidFill>
                          <a:latin typeface="Arial"/>
                          <a:cs typeface="Arial"/>
                        </a:rPr>
                        <a:t>in</a:t>
                      </a:r>
                      <a:r>
                        <a:rPr sz="1000" spc="15" dirty="0">
                          <a:solidFill>
                            <a:srgbClr val="232200"/>
                          </a:solidFill>
                          <a:latin typeface="Arial"/>
                          <a:cs typeface="Arial"/>
                        </a:rPr>
                        <a:t> </a:t>
                      </a:r>
                      <a:r>
                        <a:rPr sz="1000" spc="-10" dirty="0">
                          <a:solidFill>
                            <a:srgbClr val="232200"/>
                          </a:solidFill>
                          <a:latin typeface="Arial"/>
                          <a:cs typeface="Arial"/>
                        </a:rPr>
                        <a:t>the </a:t>
                      </a:r>
                      <a:r>
                        <a:rPr sz="1000" spc="-5" dirty="0">
                          <a:solidFill>
                            <a:srgbClr val="232200"/>
                          </a:solidFill>
                          <a:latin typeface="Arial"/>
                          <a:cs typeface="Arial"/>
                        </a:rPr>
                        <a:t>CAA</a:t>
                      </a:r>
                      <a:r>
                        <a:rPr sz="1000" spc="15" dirty="0">
                          <a:solidFill>
                            <a:srgbClr val="232200"/>
                          </a:solidFill>
                          <a:latin typeface="Arial"/>
                          <a:cs typeface="Arial"/>
                        </a:rPr>
                        <a:t> </a:t>
                      </a:r>
                      <a:r>
                        <a:rPr sz="1000" spc="-10" dirty="0">
                          <a:solidFill>
                            <a:srgbClr val="232200"/>
                          </a:solidFill>
                          <a:latin typeface="Arial"/>
                          <a:cs typeface="Arial"/>
                        </a:rPr>
                        <a:t>and </a:t>
                      </a:r>
                      <a:r>
                        <a:rPr sz="1000" spc="-5" dirty="0">
                          <a:solidFill>
                            <a:srgbClr val="232200"/>
                          </a:solidFill>
                          <a:latin typeface="Arial"/>
                          <a:cs typeface="Arial"/>
                        </a:rPr>
                        <a:t>information</a:t>
                      </a:r>
                      <a:r>
                        <a:rPr sz="1000" spc="-15" dirty="0">
                          <a:solidFill>
                            <a:srgbClr val="232200"/>
                          </a:solidFill>
                          <a:latin typeface="Arial"/>
                          <a:cs typeface="Arial"/>
                        </a:rPr>
                        <a:t> </a:t>
                      </a:r>
                      <a:r>
                        <a:rPr sz="1000" spc="-5" dirty="0">
                          <a:solidFill>
                            <a:srgbClr val="232200"/>
                          </a:solidFill>
                          <a:latin typeface="Arial"/>
                          <a:cs typeface="Arial"/>
                        </a:rPr>
                        <a:t>on</a:t>
                      </a:r>
                      <a:r>
                        <a:rPr sz="1000" spc="-10" dirty="0">
                          <a:solidFill>
                            <a:srgbClr val="232200"/>
                          </a:solidFill>
                          <a:latin typeface="Arial"/>
                          <a:cs typeface="Arial"/>
                        </a:rPr>
                        <a:t> </a:t>
                      </a:r>
                      <a:r>
                        <a:rPr sz="1000" spc="-5" dirty="0">
                          <a:solidFill>
                            <a:srgbClr val="232200"/>
                          </a:solidFill>
                          <a:latin typeface="Arial"/>
                          <a:cs typeface="Arial"/>
                        </a:rPr>
                        <a:t>state</a:t>
                      </a:r>
                      <a:r>
                        <a:rPr sz="1000" spc="-10" dirty="0">
                          <a:solidFill>
                            <a:srgbClr val="232200"/>
                          </a:solidFill>
                          <a:latin typeface="Arial"/>
                          <a:cs typeface="Arial"/>
                        </a:rPr>
                        <a:t> and</a:t>
                      </a:r>
                      <a:r>
                        <a:rPr sz="1000" spc="5" dirty="0">
                          <a:solidFill>
                            <a:srgbClr val="232200"/>
                          </a:solidFill>
                          <a:latin typeface="Arial"/>
                          <a:cs typeface="Arial"/>
                        </a:rPr>
                        <a:t> </a:t>
                      </a:r>
                      <a:r>
                        <a:rPr sz="1000" spc="-5" dirty="0">
                          <a:solidFill>
                            <a:srgbClr val="232200"/>
                          </a:solidFill>
                          <a:latin typeface="Arial"/>
                          <a:cs typeface="Arial"/>
                        </a:rPr>
                        <a:t>federal</a:t>
                      </a:r>
                      <a:r>
                        <a:rPr sz="1000" spc="-15" dirty="0">
                          <a:solidFill>
                            <a:srgbClr val="232200"/>
                          </a:solidFill>
                          <a:latin typeface="Arial"/>
                          <a:cs typeface="Arial"/>
                        </a:rPr>
                        <a:t> </a:t>
                      </a:r>
                      <a:r>
                        <a:rPr sz="1000" spc="-5" dirty="0">
                          <a:solidFill>
                            <a:srgbClr val="232200"/>
                          </a:solidFill>
                          <a:latin typeface="Arial"/>
                          <a:cs typeface="Arial"/>
                        </a:rPr>
                        <a:t>contacts</a:t>
                      </a:r>
                      <a:r>
                        <a:rPr sz="1000" spc="-10" dirty="0">
                          <a:solidFill>
                            <a:srgbClr val="232200"/>
                          </a:solidFill>
                          <a:latin typeface="Arial"/>
                          <a:cs typeface="Arial"/>
                        </a:rPr>
                        <a:t> if</a:t>
                      </a:r>
                      <a:r>
                        <a:rPr sz="1000" spc="15" dirty="0">
                          <a:solidFill>
                            <a:srgbClr val="232200"/>
                          </a:solidFill>
                          <a:latin typeface="Arial"/>
                          <a:cs typeface="Arial"/>
                        </a:rPr>
                        <a:t> </a:t>
                      </a:r>
                      <a:r>
                        <a:rPr sz="1000" spc="-10" dirty="0">
                          <a:solidFill>
                            <a:srgbClr val="232200"/>
                          </a:solidFill>
                          <a:latin typeface="Arial"/>
                          <a:cs typeface="Arial"/>
                        </a:rPr>
                        <a:t>the </a:t>
                      </a:r>
                      <a:r>
                        <a:rPr sz="1000" dirty="0">
                          <a:solidFill>
                            <a:srgbClr val="232200"/>
                          </a:solidFill>
                          <a:latin typeface="Arial"/>
                          <a:cs typeface="Arial"/>
                        </a:rPr>
                        <a:t>member</a:t>
                      </a:r>
                      <a:r>
                        <a:rPr sz="1000" spc="-30" dirty="0">
                          <a:solidFill>
                            <a:srgbClr val="232200"/>
                          </a:solidFill>
                          <a:latin typeface="Arial"/>
                          <a:cs typeface="Arial"/>
                        </a:rPr>
                        <a:t> </a:t>
                      </a:r>
                      <a:r>
                        <a:rPr sz="1000" spc="-10" dirty="0">
                          <a:solidFill>
                            <a:srgbClr val="232200"/>
                          </a:solidFill>
                          <a:latin typeface="Arial"/>
                          <a:cs typeface="Arial"/>
                        </a:rPr>
                        <a:t>believes</a:t>
                      </a:r>
                      <a:r>
                        <a:rPr sz="1000" spc="25" dirty="0">
                          <a:solidFill>
                            <a:srgbClr val="232200"/>
                          </a:solidFill>
                          <a:latin typeface="Arial"/>
                          <a:cs typeface="Arial"/>
                        </a:rPr>
                        <a:t> </a:t>
                      </a:r>
                      <a:r>
                        <a:rPr sz="1000" spc="-5" dirty="0">
                          <a:solidFill>
                            <a:srgbClr val="232200"/>
                          </a:solidFill>
                          <a:latin typeface="Arial"/>
                          <a:cs typeface="Arial"/>
                        </a:rPr>
                        <a:t>there</a:t>
                      </a:r>
                      <a:r>
                        <a:rPr sz="1000" spc="5" dirty="0">
                          <a:solidFill>
                            <a:srgbClr val="232200"/>
                          </a:solidFill>
                          <a:latin typeface="Arial"/>
                          <a:cs typeface="Arial"/>
                        </a:rPr>
                        <a:t> </a:t>
                      </a:r>
                      <a:r>
                        <a:rPr sz="1000" spc="-10" dirty="0">
                          <a:solidFill>
                            <a:srgbClr val="232200"/>
                          </a:solidFill>
                          <a:latin typeface="Arial"/>
                          <a:cs typeface="Arial"/>
                        </a:rPr>
                        <a:t>has </a:t>
                      </a:r>
                      <a:r>
                        <a:rPr sz="1000" spc="-5" dirty="0">
                          <a:solidFill>
                            <a:srgbClr val="232200"/>
                          </a:solidFill>
                          <a:latin typeface="Arial"/>
                          <a:cs typeface="Arial"/>
                        </a:rPr>
                        <a:t> </a:t>
                      </a:r>
                      <a:r>
                        <a:rPr sz="1000" spc="-10" dirty="0">
                          <a:solidFill>
                            <a:srgbClr val="232200"/>
                          </a:solidFill>
                          <a:latin typeface="Arial"/>
                          <a:cs typeface="Arial"/>
                        </a:rPr>
                        <a:t>been</a:t>
                      </a:r>
                      <a:r>
                        <a:rPr sz="1000" spc="-25" dirty="0">
                          <a:solidFill>
                            <a:srgbClr val="232200"/>
                          </a:solidFill>
                          <a:latin typeface="Arial"/>
                          <a:cs typeface="Arial"/>
                        </a:rPr>
                        <a:t> </a:t>
                      </a:r>
                      <a:r>
                        <a:rPr sz="1000" spc="-5" dirty="0">
                          <a:solidFill>
                            <a:srgbClr val="232200"/>
                          </a:solidFill>
                          <a:latin typeface="Arial"/>
                          <a:cs typeface="Arial"/>
                        </a:rPr>
                        <a:t>a </a:t>
                      </a:r>
                      <a:r>
                        <a:rPr sz="1000" spc="-10" dirty="0">
                          <a:solidFill>
                            <a:srgbClr val="232200"/>
                          </a:solidFill>
                          <a:latin typeface="Arial"/>
                          <a:cs typeface="Arial"/>
                        </a:rPr>
                        <a:t>violation.</a:t>
                      </a:r>
                      <a:endParaRPr sz="1000" dirty="0">
                        <a:latin typeface="Arial"/>
                        <a:cs typeface="Arial"/>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3"/>
                  </a:ext>
                </a:extLst>
              </a:tr>
              <a:tr h="640080">
                <a:tc>
                  <a:txBody>
                    <a:bodyPr/>
                    <a:lstStyle/>
                    <a:p>
                      <a:pPr marL="90805" marR="630555">
                        <a:lnSpc>
                          <a:spcPct val="100000"/>
                        </a:lnSpc>
                        <a:spcBef>
                          <a:spcPts val="310"/>
                        </a:spcBef>
                      </a:pPr>
                      <a:r>
                        <a:rPr lang="en-US" sz="1800" b="1" spc="-5" dirty="0" smtClean="0">
                          <a:solidFill>
                            <a:srgbClr val="232200"/>
                          </a:solidFill>
                          <a:latin typeface="Arial"/>
                          <a:cs typeface="Arial"/>
                        </a:rPr>
                        <a:t>PAI</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1440" marR="1391285">
                        <a:lnSpc>
                          <a:spcPct val="100000"/>
                        </a:lnSpc>
                        <a:spcBef>
                          <a:spcPts val="310"/>
                        </a:spcBef>
                      </a:pPr>
                      <a:r>
                        <a:rPr lang="en-US" sz="1800" spc="-10" dirty="0" smtClean="0">
                          <a:solidFill>
                            <a:srgbClr val="232200"/>
                          </a:solidFill>
                          <a:latin typeface="Arial"/>
                          <a:cs typeface="Arial"/>
                        </a:rPr>
                        <a:t>PAI’s</a:t>
                      </a:r>
                      <a:r>
                        <a:rPr lang="en-US" sz="1800" spc="-10" baseline="0" dirty="0" smtClean="0">
                          <a:solidFill>
                            <a:srgbClr val="232200"/>
                          </a:solidFill>
                          <a:latin typeface="Arial"/>
                          <a:cs typeface="Arial"/>
                        </a:rPr>
                        <a:t> Customer Service Team, PAI’s </a:t>
                      </a:r>
                      <a:r>
                        <a:rPr sz="1800" spc="-5" dirty="0" smtClean="0">
                          <a:solidFill>
                            <a:srgbClr val="232200"/>
                          </a:solidFill>
                          <a:latin typeface="Arial"/>
                          <a:cs typeface="Arial"/>
                        </a:rPr>
                        <a:t>systems</a:t>
                      </a:r>
                      <a:r>
                        <a:rPr sz="1800" spc="30" dirty="0" smtClean="0">
                          <a:solidFill>
                            <a:srgbClr val="232200"/>
                          </a:solidFill>
                          <a:latin typeface="Arial"/>
                          <a:cs typeface="Arial"/>
                        </a:rPr>
                        <a:t> </a:t>
                      </a:r>
                      <a:r>
                        <a:rPr lang="en-US" sz="1800" spc="30" dirty="0" smtClean="0">
                          <a:solidFill>
                            <a:srgbClr val="232200"/>
                          </a:solidFill>
                          <a:latin typeface="Arial"/>
                          <a:cs typeface="Arial"/>
                        </a:rPr>
                        <a:t>and associated networks</a:t>
                      </a:r>
                      <a:r>
                        <a:rPr lang="en-US" sz="1800" spc="30" baseline="0" dirty="0" smtClean="0">
                          <a:solidFill>
                            <a:srgbClr val="232200"/>
                          </a:solidFill>
                          <a:latin typeface="Arial"/>
                          <a:cs typeface="Arial"/>
                        </a:rPr>
                        <a:t> have adopted appropriate measures t</a:t>
                      </a:r>
                      <a:r>
                        <a:rPr sz="1800" dirty="0" smtClean="0">
                          <a:solidFill>
                            <a:srgbClr val="232200"/>
                          </a:solidFill>
                          <a:latin typeface="Arial"/>
                          <a:cs typeface="Arial"/>
                        </a:rPr>
                        <a:t>o</a:t>
                      </a:r>
                      <a:r>
                        <a:rPr sz="1800" spc="-10" dirty="0" smtClean="0">
                          <a:solidFill>
                            <a:srgbClr val="232200"/>
                          </a:solidFill>
                          <a:latin typeface="Arial"/>
                          <a:cs typeface="Arial"/>
                        </a:rPr>
                        <a:t> </a:t>
                      </a:r>
                      <a:r>
                        <a:rPr sz="1800" spc="-5" dirty="0">
                          <a:solidFill>
                            <a:srgbClr val="232200"/>
                          </a:solidFill>
                          <a:latin typeface="Arial"/>
                          <a:cs typeface="Arial"/>
                        </a:rPr>
                        <a:t>meet</a:t>
                      </a:r>
                      <a:r>
                        <a:rPr sz="1800" spc="10" dirty="0">
                          <a:solidFill>
                            <a:srgbClr val="232200"/>
                          </a:solidFill>
                          <a:latin typeface="Arial"/>
                          <a:cs typeface="Arial"/>
                        </a:rPr>
                        <a:t> </a:t>
                      </a:r>
                      <a:r>
                        <a:rPr sz="1800" spc="-10" dirty="0">
                          <a:solidFill>
                            <a:srgbClr val="232200"/>
                          </a:solidFill>
                          <a:latin typeface="Arial"/>
                          <a:cs typeface="Arial"/>
                        </a:rPr>
                        <a:t>the </a:t>
                      </a:r>
                      <a:r>
                        <a:rPr sz="1800" spc="-484" dirty="0">
                          <a:solidFill>
                            <a:srgbClr val="232200"/>
                          </a:solidFill>
                          <a:latin typeface="Arial"/>
                          <a:cs typeface="Arial"/>
                        </a:rPr>
                        <a:t> </a:t>
                      </a:r>
                      <a:r>
                        <a:rPr sz="1800" spc="-10" dirty="0" smtClean="0">
                          <a:solidFill>
                            <a:srgbClr val="232200"/>
                          </a:solidFill>
                          <a:latin typeface="Arial"/>
                          <a:cs typeface="Arial"/>
                        </a:rPr>
                        <a:t>requirements</a:t>
                      </a:r>
                      <a:r>
                        <a:rPr lang="en-US" sz="1800" spc="25" baseline="0" dirty="0" smtClean="0">
                          <a:solidFill>
                            <a:srgbClr val="232200"/>
                          </a:solidFill>
                          <a:latin typeface="Arial"/>
                          <a:cs typeface="Arial"/>
                        </a:rPr>
                        <a:t> of this provision</a:t>
                      </a:r>
                      <a:r>
                        <a:rPr sz="1800" spc="-10" dirty="0" smtClean="0">
                          <a:solidFill>
                            <a:srgbClr val="232200"/>
                          </a:solidFill>
                          <a:latin typeface="Arial"/>
                          <a:cs typeface="Arial"/>
                        </a:rPr>
                        <a:t>.</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9" y="548132"/>
            <a:ext cx="3028315" cy="513715"/>
          </a:xfrm>
          <a:prstGeom prst="rect">
            <a:avLst/>
          </a:prstGeom>
        </p:spPr>
        <p:txBody>
          <a:bodyPr vert="horz" wrap="square" lIns="0" tIns="13335" rIns="0" bIns="0" rtlCol="0">
            <a:spAutoFit/>
          </a:bodyPr>
          <a:lstStyle/>
          <a:p>
            <a:pPr marL="12700">
              <a:lnSpc>
                <a:spcPct val="100000"/>
              </a:lnSpc>
              <a:spcBef>
                <a:spcPts val="105"/>
              </a:spcBef>
            </a:pPr>
            <a:r>
              <a:rPr lang="en-US" sz="3200" spc="-5" dirty="0" smtClean="0">
                <a:solidFill>
                  <a:srgbClr val="002C6C"/>
                </a:solidFill>
              </a:rPr>
              <a:t>No </a:t>
            </a:r>
            <a:r>
              <a:rPr sz="3200" spc="-5" dirty="0" smtClean="0">
                <a:solidFill>
                  <a:srgbClr val="002C6C"/>
                </a:solidFill>
              </a:rPr>
              <a:t>Surprise</a:t>
            </a:r>
            <a:r>
              <a:rPr sz="3200" spc="-70" dirty="0" smtClean="0">
                <a:solidFill>
                  <a:srgbClr val="002C6C"/>
                </a:solidFill>
              </a:rPr>
              <a:t> </a:t>
            </a:r>
            <a:r>
              <a:rPr sz="3200" spc="-5" dirty="0">
                <a:solidFill>
                  <a:srgbClr val="002C6C"/>
                </a:solidFill>
              </a:rPr>
              <a:t>Billing</a:t>
            </a:r>
            <a:endParaRPr sz="3200" dirty="0"/>
          </a:p>
        </p:txBody>
      </p:sp>
      <p:graphicFrame>
        <p:nvGraphicFramePr>
          <p:cNvPr id="3" name="object 3"/>
          <p:cNvGraphicFramePr>
            <a:graphicFrameLocks noGrp="1"/>
          </p:cNvGraphicFramePr>
          <p:nvPr>
            <p:extLst>
              <p:ext uri="{D42A27DB-BD31-4B8C-83A1-F6EECF244321}">
                <p14:modId xmlns:p14="http://schemas.microsoft.com/office/powerpoint/2010/main" val="2416474318"/>
              </p:ext>
            </p:extLst>
          </p:nvPr>
        </p:nvGraphicFramePr>
        <p:xfrm>
          <a:off x="725168" y="1540770"/>
          <a:ext cx="10988039" cy="5180964"/>
        </p:xfrm>
        <a:graphic>
          <a:graphicData uri="http://schemas.openxmlformats.org/drawingml/2006/table">
            <a:tbl>
              <a:tblPr firstRow="1" bandRow="1">
                <a:tableStyleId>{2D5ABB26-0587-4C30-8999-92F81FD0307C}</a:tableStyleId>
              </a:tblPr>
              <a:tblGrid>
                <a:gridCol w="2945130">
                  <a:extLst>
                    <a:ext uri="{9D8B030D-6E8A-4147-A177-3AD203B41FA5}">
                      <a16:colId xmlns:a16="http://schemas.microsoft.com/office/drawing/2014/main" val="20000"/>
                    </a:ext>
                  </a:extLst>
                </a:gridCol>
                <a:gridCol w="8042909">
                  <a:extLst>
                    <a:ext uri="{9D8B030D-6E8A-4147-A177-3AD203B41FA5}">
                      <a16:colId xmlns:a16="http://schemas.microsoft.com/office/drawing/2014/main" val="20001"/>
                    </a:ext>
                  </a:extLst>
                </a:gridCol>
              </a:tblGrid>
              <a:tr h="640080">
                <a:tc>
                  <a:txBody>
                    <a:bodyPr/>
                    <a:lstStyle/>
                    <a:p>
                      <a:pPr marL="90805">
                        <a:lnSpc>
                          <a:spcPct val="100000"/>
                        </a:lnSpc>
                        <a:spcBef>
                          <a:spcPts val="310"/>
                        </a:spcBef>
                      </a:pPr>
                      <a:r>
                        <a:rPr sz="1800" b="1" spc="-5" dirty="0">
                          <a:solidFill>
                            <a:srgbClr val="232200"/>
                          </a:solidFill>
                          <a:latin typeface="Arial"/>
                          <a:cs typeface="Arial"/>
                        </a:rPr>
                        <a:t>Original</a:t>
                      </a:r>
                      <a:r>
                        <a:rPr sz="1800" b="1" spc="-35" dirty="0">
                          <a:solidFill>
                            <a:srgbClr val="232200"/>
                          </a:solidFill>
                          <a:latin typeface="Arial"/>
                          <a:cs typeface="Arial"/>
                        </a:rPr>
                        <a:t> </a:t>
                      </a:r>
                      <a:r>
                        <a:rPr sz="1800" b="1" spc="-10" dirty="0">
                          <a:solidFill>
                            <a:srgbClr val="232200"/>
                          </a:solidFill>
                          <a:latin typeface="Arial"/>
                          <a:cs typeface="Arial"/>
                        </a:rPr>
                        <a:t>Effective</a:t>
                      </a:r>
                      <a:r>
                        <a:rPr sz="1800" b="1" spc="25"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1440">
                        <a:lnSpc>
                          <a:spcPct val="100000"/>
                        </a:lnSpc>
                        <a:spcBef>
                          <a:spcPts val="310"/>
                        </a:spcBef>
                      </a:pPr>
                      <a:r>
                        <a:rPr sz="1800" spc="-5" dirty="0">
                          <a:solidFill>
                            <a:srgbClr val="232200"/>
                          </a:solidFill>
                          <a:latin typeface="Arial"/>
                          <a:cs typeface="Arial"/>
                        </a:rPr>
                        <a:t>Plan</a:t>
                      </a:r>
                      <a:r>
                        <a:rPr sz="1800" dirty="0">
                          <a:solidFill>
                            <a:srgbClr val="232200"/>
                          </a:solidFill>
                          <a:latin typeface="Arial"/>
                          <a:cs typeface="Arial"/>
                        </a:rPr>
                        <a:t> </a:t>
                      </a:r>
                      <a:r>
                        <a:rPr sz="1800" spc="-5" dirty="0">
                          <a:solidFill>
                            <a:srgbClr val="232200"/>
                          </a:solidFill>
                          <a:latin typeface="Arial"/>
                          <a:cs typeface="Arial"/>
                        </a:rPr>
                        <a:t>or policy</a:t>
                      </a:r>
                      <a:r>
                        <a:rPr sz="1800" spc="10" dirty="0">
                          <a:solidFill>
                            <a:srgbClr val="232200"/>
                          </a:solidFill>
                          <a:latin typeface="Arial"/>
                          <a:cs typeface="Arial"/>
                        </a:rPr>
                        <a:t> </a:t>
                      </a:r>
                      <a:r>
                        <a:rPr sz="1800" spc="-10" dirty="0">
                          <a:solidFill>
                            <a:srgbClr val="232200"/>
                          </a:solidFill>
                          <a:latin typeface="Arial"/>
                          <a:cs typeface="Arial"/>
                        </a:rPr>
                        <a:t>years</a:t>
                      </a:r>
                      <a:r>
                        <a:rPr sz="1800" spc="25" dirty="0">
                          <a:solidFill>
                            <a:srgbClr val="232200"/>
                          </a:solidFill>
                          <a:latin typeface="Arial"/>
                          <a:cs typeface="Arial"/>
                        </a:rPr>
                        <a:t> </a:t>
                      </a:r>
                      <a:r>
                        <a:rPr sz="1800" spc="-10" dirty="0">
                          <a:solidFill>
                            <a:srgbClr val="232200"/>
                          </a:solidFill>
                          <a:latin typeface="Arial"/>
                          <a:cs typeface="Arial"/>
                        </a:rPr>
                        <a:t>beginning</a:t>
                      </a:r>
                      <a:r>
                        <a:rPr sz="1800" spc="25" dirty="0">
                          <a:solidFill>
                            <a:srgbClr val="232200"/>
                          </a:solidFill>
                          <a:latin typeface="Arial"/>
                          <a:cs typeface="Arial"/>
                        </a:rPr>
                        <a:t> </a:t>
                      </a:r>
                      <a:r>
                        <a:rPr sz="1800" spc="-5" dirty="0">
                          <a:solidFill>
                            <a:srgbClr val="232200"/>
                          </a:solidFill>
                          <a:latin typeface="Arial"/>
                          <a:cs typeface="Arial"/>
                        </a:rPr>
                        <a:t>on</a:t>
                      </a:r>
                      <a:r>
                        <a:rPr sz="1800" spc="-10" dirty="0">
                          <a:solidFill>
                            <a:srgbClr val="232200"/>
                          </a:solidFill>
                          <a:latin typeface="Arial"/>
                          <a:cs typeface="Arial"/>
                        </a:rPr>
                        <a:t> </a:t>
                      </a:r>
                      <a:r>
                        <a:rPr sz="1800" spc="-5" dirty="0">
                          <a:solidFill>
                            <a:srgbClr val="232200"/>
                          </a:solidFill>
                          <a:latin typeface="Arial"/>
                          <a:cs typeface="Arial"/>
                        </a:rPr>
                        <a:t>or after</a:t>
                      </a:r>
                      <a:r>
                        <a:rPr sz="1800" dirty="0">
                          <a:solidFill>
                            <a:srgbClr val="232200"/>
                          </a:solidFill>
                          <a:latin typeface="Arial"/>
                          <a:cs typeface="Arial"/>
                        </a:rPr>
                        <a:t> </a:t>
                      </a:r>
                      <a:r>
                        <a:rPr sz="1800" spc="-10" dirty="0">
                          <a:solidFill>
                            <a:srgbClr val="232200"/>
                          </a:solidFill>
                          <a:latin typeface="Arial"/>
                          <a:cs typeface="Arial"/>
                        </a:rPr>
                        <a:t>January</a:t>
                      </a:r>
                      <a:r>
                        <a:rPr sz="1800" spc="10" dirty="0">
                          <a:solidFill>
                            <a:srgbClr val="232200"/>
                          </a:solidFill>
                          <a:latin typeface="Arial"/>
                          <a:cs typeface="Arial"/>
                        </a:rPr>
                        <a:t> </a:t>
                      </a:r>
                      <a:r>
                        <a:rPr sz="1800" spc="-5" dirty="0">
                          <a:solidFill>
                            <a:srgbClr val="232200"/>
                          </a:solidFill>
                          <a:latin typeface="Arial"/>
                          <a:cs typeface="Arial"/>
                        </a:rPr>
                        <a:t>1,</a:t>
                      </a:r>
                      <a:r>
                        <a:rPr sz="1800" spc="-10" dirty="0">
                          <a:solidFill>
                            <a:srgbClr val="232200"/>
                          </a:solidFill>
                          <a:latin typeface="Arial"/>
                          <a:cs typeface="Arial"/>
                        </a:rPr>
                        <a:t> 2022.</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0"/>
                  </a:ext>
                </a:extLst>
              </a:tr>
              <a:tr h="639445">
                <a:tc>
                  <a:txBody>
                    <a:bodyPr/>
                    <a:lstStyle/>
                    <a:p>
                      <a:pPr marL="90805">
                        <a:lnSpc>
                          <a:spcPct val="100000"/>
                        </a:lnSpc>
                        <a:spcBef>
                          <a:spcPts val="310"/>
                        </a:spcBef>
                      </a:pPr>
                      <a:r>
                        <a:rPr sz="1800" b="1" spc="-5" dirty="0">
                          <a:solidFill>
                            <a:srgbClr val="232200"/>
                          </a:solidFill>
                          <a:latin typeface="Arial"/>
                          <a:cs typeface="Arial"/>
                        </a:rPr>
                        <a:t>New</a:t>
                      </a:r>
                      <a:r>
                        <a:rPr sz="1800" b="1" spc="-20" dirty="0">
                          <a:solidFill>
                            <a:srgbClr val="232200"/>
                          </a:solidFill>
                          <a:latin typeface="Arial"/>
                          <a:cs typeface="Arial"/>
                        </a:rPr>
                        <a:t> </a:t>
                      </a:r>
                      <a:r>
                        <a:rPr sz="1800" b="1" spc="-10" dirty="0">
                          <a:solidFill>
                            <a:srgbClr val="232200"/>
                          </a:solidFill>
                          <a:latin typeface="Arial"/>
                          <a:cs typeface="Arial"/>
                        </a:rPr>
                        <a:t>Effective</a:t>
                      </a:r>
                      <a:r>
                        <a:rPr sz="1800" b="1" spc="20" dirty="0">
                          <a:solidFill>
                            <a:srgbClr val="232200"/>
                          </a:solidFill>
                          <a:latin typeface="Arial"/>
                          <a:cs typeface="Arial"/>
                        </a:rPr>
                        <a:t> </a:t>
                      </a:r>
                      <a:r>
                        <a:rPr sz="1800" b="1" spc="-5" dirty="0">
                          <a:solidFill>
                            <a:srgbClr val="232200"/>
                          </a:solidFill>
                          <a:latin typeface="Arial"/>
                          <a:cs typeface="Arial"/>
                        </a:rPr>
                        <a:t>Date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1440">
                        <a:lnSpc>
                          <a:spcPct val="100000"/>
                        </a:lnSpc>
                        <a:spcBef>
                          <a:spcPts val="310"/>
                        </a:spcBef>
                      </a:pPr>
                      <a:r>
                        <a:rPr sz="1800" spc="-5" dirty="0">
                          <a:solidFill>
                            <a:srgbClr val="232200"/>
                          </a:solidFill>
                          <a:latin typeface="Arial"/>
                          <a:cs typeface="Arial"/>
                        </a:rPr>
                        <a:t>No</a:t>
                      </a:r>
                      <a:r>
                        <a:rPr sz="1800" spc="-50" dirty="0">
                          <a:solidFill>
                            <a:srgbClr val="232200"/>
                          </a:solidFill>
                          <a:latin typeface="Arial"/>
                          <a:cs typeface="Arial"/>
                        </a:rPr>
                        <a:t> </a:t>
                      </a:r>
                      <a:r>
                        <a:rPr sz="1800" spc="-10" dirty="0">
                          <a:solidFill>
                            <a:srgbClr val="232200"/>
                          </a:solidFill>
                          <a:latin typeface="Arial"/>
                          <a:cs typeface="Arial"/>
                        </a:rPr>
                        <a:t>Change</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1"/>
                  </a:ext>
                </a:extLst>
              </a:tr>
              <a:tr h="1371600">
                <a:tc>
                  <a:txBody>
                    <a:bodyPr/>
                    <a:lstStyle/>
                    <a:p>
                      <a:pPr marL="90805">
                        <a:lnSpc>
                          <a:spcPct val="100000"/>
                        </a:lnSpc>
                        <a:spcBef>
                          <a:spcPts val="310"/>
                        </a:spcBef>
                      </a:pPr>
                      <a:r>
                        <a:rPr sz="1800" b="1" spc="-5" dirty="0">
                          <a:solidFill>
                            <a:srgbClr val="232200"/>
                          </a:solidFill>
                          <a:latin typeface="Arial"/>
                          <a:cs typeface="Arial"/>
                        </a:rPr>
                        <a:t>Rulemaking</a:t>
                      </a:r>
                      <a:r>
                        <a:rPr sz="1800" b="1" spc="-30" dirty="0">
                          <a:solidFill>
                            <a:srgbClr val="232200"/>
                          </a:solidFill>
                          <a:latin typeface="Arial"/>
                          <a:cs typeface="Arial"/>
                        </a:rPr>
                        <a:t> </a:t>
                      </a:r>
                      <a:r>
                        <a:rPr sz="1800" b="1" spc="-5" dirty="0">
                          <a:solidFill>
                            <a:srgbClr val="232200"/>
                          </a:solidFill>
                          <a:latin typeface="Arial"/>
                          <a:cs typeface="Arial"/>
                        </a:rPr>
                        <a:t>Status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90170">
                        <a:lnSpc>
                          <a:spcPct val="100000"/>
                        </a:lnSpc>
                        <a:spcBef>
                          <a:spcPts val="315"/>
                        </a:spcBef>
                      </a:pPr>
                      <a:r>
                        <a:rPr sz="1400" spc="-5" dirty="0">
                          <a:solidFill>
                            <a:srgbClr val="232200"/>
                          </a:solidFill>
                          <a:latin typeface="Arial"/>
                          <a:cs typeface="Arial"/>
                        </a:rPr>
                        <a:t>The </a:t>
                      </a:r>
                      <a:r>
                        <a:rPr sz="1400" u="sng" spc="-5" dirty="0">
                          <a:solidFill>
                            <a:srgbClr val="0562C1"/>
                          </a:solidFill>
                          <a:uFill>
                            <a:solidFill>
                              <a:srgbClr val="0562C1"/>
                            </a:solidFill>
                          </a:uFill>
                          <a:latin typeface="Arial"/>
                          <a:cs typeface="Arial"/>
                          <a:hlinkClick r:id="rId2"/>
                        </a:rPr>
                        <a:t>interim final </a:t>
                      </a:r>
                      <a:r>
                        <a:rPr sz="1400" u="sng" dirty="0">
                          <a:solidFill>
                            <a:srgbClr val="0562C1"/>
                          </a:solidFill>
                          <a:uFill>
                            <a:solidFill>
                              <a:srgbClr val="0562C1"/>
                            </a:solidFill>
                          </a:uFill>
                          <a:latin typeface="Arial"/>
                          <a:cs typeface="Arial"/>
                          <a:hlinkClick r:id="rId2"/>
                        </a:rPr>
                        <a:t>rule</a:t>
                      </a:r>
                      <a:r>
                        <a:rPr sz="1400" dirty="0">
                          <a:solidFill>
                            <a:srgbClr val="0562C1"/>
                          </a:solidFill>
                          <a:latin typeface="Arial"/>
                          <a:cs typeface="Arial"/>
                          <a:hlinkClick r:id="rId2"/>
                        </a:rPr>
                        <a:t> </a:t>
                      </a:r>
                      <a:r>
                        <a:rPr sz="1400" spc="-10" dirty="0">
                          <a:solidFill>
                            <a:srgbClr val="232200"/>
                          </a:solidFill>
                          <a:latin typeface="Arial"/>
                          <a:cs typeface="Arial"/>
                        </a:rPr>
                        <a:t>was </a:t>
                      </a:r>
                      <a:r>
                        <a:rPr sz="1400" spc="-5" dirty="0">
                          <a:solidFill>
                            <a:srgbClr val="232200"/>
                          </a:solidFill>
                          <a:latin typeface="Arial"/>
                          <a:cs typeface="Arial"/>
                        </a:rPr>
                        <a:t>published on </a:t>
                      </a:r>
                      <a:r>
                        <a:rPr sz="1400" dirty="0">
                          <a:solidFill>
                            <a:srgbClr val="232200"/>
                          </a:solidFill>
                          <a:latin typeface="Arial"/>
                          <a:cs typeface="Arial"/>
                        </a:rPr>
                        <a:t>July </a:t>
                      </a:r>
                      <a:r>
                        <a:rPr sz="1400" spc="-5" dirty="0">
                          <a:solidFill>
                            <a:srgbClr val="232200"/>
                          </a:solidFill>
                          <a:latin typeface="Arial"/>
                          <a:cs typeface="Arial"/>
                        </a:rPr>
                        <a:t>13, 2021. </a:t>
                      </a:r>
                      <a:r>
                        <a:rPr sz="1400" dirty="0">
                          <a:solidFill>
                            <a:srgbClr val="232200"/>
                          </a:solidFill>
                          <a:latin typeface="Arial"/>
                          <a:cs typeface="Arial"/>
                        </a:rPr>
                        <a:t>It </a:t>
                      </a:r>
                      <a:r>
                        <a:rPr sz="1400" spc="-5" dirty="0">
                          <a:solidFill>
                            <a:srgbClr val="232200"/>
                          </a:solidFill>
                          <a:latin typeface="Arial"/>
                          <a:cs typeface="Arial"/>
                        </a:rPr>
                        <a:t>addresses </a:t>
                      </a:r>
                      <a:r>
                        <a:rPr sz="1400" dirty="0">
                          <a:solidFill>
                            <a:srgbClr val="232200"/>
                          </a:solidFill>
                          <a:latin typeface="Arial"/>
                          <a:cs typeface="Arial"/>
                        </a:rPr>
                        <a:t>the definition </a:t>
                      </a:r>
                      <a:r>
                        <a:rPr sz="1400" spc="-5" dirty="0">
                          <a:solidFill>
                            <a:srgbClr val="232200"/>
                          </a:solidFill>
                          <a:latin typeface="Arial"/>
                          <a:cs typeface="Arial"/>
                        </a:rPr>
                        <a:t>of “emergency </a:t>
                      </a:r>
                      <a:r>
                        <a:rPr sz="1400" dirty="0">
                          <a:solidFill>
                            <a:srgbClr val="232200"/>
                          </a:solidFill>
                          <a:latin typeface="Arial"/>
                          <a:cs typeface="Arial"/>
                        </a:rPr>
                        <a:t> services” including </a:t>
                      </a:r>
                      <a:r>
                        <a:rPr sz="1400" spc="-5" dirty="0">
                          <a:solidFill>
                            <a:srgbClr val="232200"/>
                          </a:solidFill>
                          <a:latin typeface="Arial"/>
                          <a:cs typeface="Arial"/>
                        </a:rPr>
                        <a:t>post-stabilization </a:t>
                      </a:r>
                      <a:r>
                        <a:rPr sz="1400" dirty="0">
                          <a:solidFill>
                            <a:srgbClr val="232200"/>
                          </a:solidFill>
                          <a:latin typeface="Arial"/>
                          <a:cs typeface="Arial"/>
                        </a:rPr>
                        <a:t>care; </a:t>
                      </a:r>
                      <a:r>
                        <a:rPr sz="1400" spc="-5" dirty="0">
                          <a:solidFill>
                            <a:srgbClr val="232200"/>
                          </a:solidFill>
                          <a:latin typeface="Arial"/>
                          <a:cs typeface="Arial"/>
                        </a:rPr>
                        <a:t>determination of </a:t>
                      </a:r>
                      <a:r>
                        <a:rPr sz="1400" dirty="0">
                          <a:solidFill>
                            <a:srgbClr val="232200"/>
                          </a:solidFill>
                          <a:latin typeface="Arial"/>
                          <a:cs typeface="Arial"/>
                        </a:rPr>
                        <a:t>“Qualified </a:t>
                      </a:r>
                      <a:r>
                        <a:rPr sz="1400" spc="-5" dirty="0">
                          <a:solidFill>
                            <a:srgbClr val="232200"/>
                          </a:solidFill>
                          <a:latin typeface="Arial"/>
                          <a:cs typeface="Arial"/>
                        </a:rPr>
                        <a:t>Payment Amount” </a:t>
                      </a:r>
                      <a:r>
                        <a:rPr sz="1400" spc="-20" dirty="0">
                          <a:solidFill>
                            <a:srgbClr val="232200"/>
                          </a:solidFill>
                          <a:latin typeface="Arial"/>
                          <a:cs typeface="Arial"/>
                        </a:rPr>
                        <a:t>(QPA); </a:t>
                      </a:r>
                      <a:r>
                        <a:rPr sz="1400" spc="-15" dirty="0">
                          <a:solidFill>
                            <a:srgbClr val="232200"/>
                          </a:solidFill>
                          <a:latin typeface="Arial"/>
                          <a:cs typeface="Arial"/>
                        </a:rPr>
                        <a:t> </a:t>
                      </a:r>
                      <a:r>
                        <a:rPr sz="1400" spc="-5" dirty="0">
                          <a:solidFill>
                            <a:srgbClr val="232200"/>
                          </a:solidFill>
                          <a:latin typeface="Arial"/>
                          <a:cs typeface="Arial"/>
                        </a:rPr>
                        <a:t>interaction</a:t>
                      </a:r>
                      <a:r>
                        <a:rPr sz="1400" spc="-40" dirty="0">
                          <a:solidFill>
                            <a:srgbClr val="232200"/>
                          </a:solidFill>
                          <a:latin typeface="Arial"/>
                          <a:cs typeface="Arial"/>
                        </a:rPr>
                        <a:t> </a:t>
                      </a:r>
                      <a:r>
                        <a:rPr sz="1400" spc="-5" dirty="0">
                          <a:solidFill>
                            <a:srgbClr val="232200"/>
                          </a:solidFill>
                          <a:latin typeface="Arial"/>
                          <a:cs typeface="Arial"/>
                        </a:rPr>
                        <a:t>with</a:t>
                      </a:r>
                      <a:r>
                        <a:rPr sz="1400" dirty="0">
                          <a:solidFill>
                            <a:srgbClr val="232200"/>
                          </a:solidFill>
                          <a:latin typeface="Arial"/>
                          <a:cs typeface="Arial"/>
                        </a:rPr>
                        <a:t> state</a:t>
                      </a:r>
                      <a:r>
                        <a:rPr sz="1400" spc="-25" dirty="0">
                          <a:solidFill>
                            <a:srgbClr val="232200"/>
                          </a:solidFill>
                          <a:latin typeface="Arial"/>
                          <a:cs typeface="Arial"/>
                        </a:rPr>
                        <a:t> </a:t>
                      </a:r>
                      <a:r>
                        <a:rPr sz="1400" dirty="0">
                          <a:solidFill>
                            <a:srgbClr val="232200"/>
                          </a:solidFill>
                          <a:latin typeface="Arial"/>
                          <a:cs typeface="Arial"/>
                        </a:rPr>
                        <a:t>surprise</a:t>
                      </a:r>
                      <a:r>
                        <a:rPr sz="1400" spc="-40" dirty="0">
                          <a:solidFill>
                            <a:srgbClr val="232200"/>
                          </a:solidFill>
                          <a:latin typeface="Arial"/>
                          <a:cs typeface="Arial"/>
                        </a:rPr>
                        <a:t> </a:t>
                      </a:r>
                      <a:r>
                        <a:rPr sz="1400" dirty="0">
                          <a:solidFill>
                            <a:srgbClr val="232200"/>
                          </a:solidFill>
                          <a:latin typeface="Arial"/>
                          <a:cs typeface="Arial"/>
                        </a:rPr>
                        <a:t>billing</a:t>
                      </a:r>
                      <a:r>
                        <a:rPr sz="1400" spc="-10" dirty="0">
                          <a:solidFill>
                            <a:srgbClr val="232200"/>
                          </a:solidFill>
                          <a:latin typeface="Arial"/>
                          <a:cs typeface="Arial"/>
                        </a:rPr>
                        <a:t> </a:t>
                      </a:r>
                      <a:r>
                        <a:rPr sz="1400" spc="-5" dirty="0">
                          <a:solidFill>
                            <a:srgbClr val="232200"/>
                          </a:solidFill>
                          <a:latin typeface="Arial"/>
                          <a:cs typeface="Arial"/>
                        </a:rPr>
                        <a:t>laws;</a:t>
                      </a:r>
                      <a:r>
                        <a:rPr sz="1400" spc="10" dirty="0">
                          <a:solidFill>
                            <a:srgbClr val="232200"/>
                          </a:solidFill>
                          <a:latin typeface="Arial"/>
                          <a:cs typeface="Arial"/>
                        </a:rPr>
                        <a:t> </a:t>
                      </a:r>
                      <a:r>
                        <a:rPr sz="1400" spc="-5" dirty="0">
                          <a:solidFill>
                            <a:srgbClr val="232200"/>
                          </a:solidFill>
                          <a:latin typeface="Arial"/>
                          <a:cs typeface="Arial"/>
                        </a:rPr>
                        <a:t>required</a:t>
                      </a:r>
                      <a:r>
                        <a:rPr sz="1400" spc="-35" dirty="0">
                          <a:solidFill>
                            <a:srgbClr val="232200"/>
                          </a:solidFill>
                          <a:latin typeface="Arial"/>
                          <a:cs typeface="Arial"/>
                        </a:rPr>
                        <a:t> </a:t>
                      </a:r>
                      <a:r>
                        <a:rPr sz="1400" spc="-5" dirty="0">
                          <a:solidFill>
                            <a:srgbClr val="232200"/>
                          </a:solidFill>
                          <a:latin typeface="Arial"/>
                          <a:cs typeface="Arial"/>
                        </a:rPr>
                        <a:t>provider</a:t>
                      </a:r>
                      <a:r>
                        <a:rPr sz="1400" spc="-15" dirty="0">
                          <a:solidFill>
                            <a:srgbClr val="232200"/>
                          </a:solidFill>
                          <a:latin typeface="Arial"/>
                          <a:cs typeface="Arial"/>
                        </a:rPr>
                        <a:t> </a:t>
                      </a:r>
                      <a:r>
                        <a:rPr sz="1400" spc="-5" dirty="0">
                          <a:solidFill>
                            <a:srgbClr val="232200"/>
                          </a:solidFill>
                          <a:latin typeface="Arial"/>
                          <a:cs typeface="Arial"/>
                        </a:rPr>
                        <a:t>and</a:t>
                      </a:r>
                      <a:r>
                        <a:rPr sz="1400" spc="-10" dirty="0">
                          <a:solidFill>
                            <a:srgbClr val="232200"/>
                          </a:solidFill>
                          <a:latin typeface="Arial"/>
                          <a:cs typeface="Arial"/>
                        </a:rPr>
                        <a:t> </a:t>
                      </a:r>
                      <a:r>
                        <a:rPr sz="1400" dirty="0">
                          <a:solidFill>
                            <a:srgbClr val="232200"/>
                          </a:solidFill>
                          <a:latin typeface="Arial"/>
                          <a:cs typeface="Arial"/>
                        </a:rPr>
                        <a:t>health</a:t>
                      </a:r>
                      <a:r>
                        <a:rPr sz="1400" spc="-25" dirty="0">
                          <a:solidFill>
                            <a:srgbClr val="232200"/>
                          </a:solidFill>
                          <a:latin typeface="Arial"/>
                          <a:cs typeface="Arial"/>
                        </a:rPr>
                        <a:t> </a:t>
                      </a:r>
                      <a:r>
                        <a:rPr sz="1400" spc="-5" dirty="0">
                          <a:solidFill>
                            <a:srgbClr val="232200"/>
                          </a:solidFill>
                          <a:latin typeface="Arial"/>
                          <a:cs typeface="Arial"/>
                        </a:rPr>
                        <a:t>plan</a:t>
                      </a:r>
                      <a:r>
                        <a:rPr sz="1400" spc="-10" dirty="0">
                          <a:solidFill>
                            <a:srgbClr val="232200"/>
                          </a:solidFill>
                          <a:latin typeface="Arial"/>
                          <a:cs typeface="Arial"/>
                        </a:rPr>
                        <a:t> </a:t>
                      </a:r>
                      <a:r>
                        <a:rPr sz="1400" dirty="0">
                          <a:solidFill>
                            <a:srgbClr val="232200"/>
                          </a:solidFill>
                          <a:latin typeface="Arial"/>
                          <a:cs typeface="Arial"/>
                        </a:rPr>
                        <a:t>notices;</a:t>
                      </a:r>
                      <a:r>
                        <a:rPr sz="1400" spc="-35" dirty="0">
                          <a:solidFill>
                            <a:srgbClr val="232200"/>
                          </a:solidFill>
                          <a:latin typeface="Arial"/>
                          <a:cs typeface="Arial"/>
                        </a:rPr>
                        <a:t> </a:t>
                      </a:r>
                      <a:r>
                        <a:rPr sz="1400" dirty="0">
                          <a:solidFill>
                            <a:srgbClr val="232200"/>
                          </a:solidFill>
                          <a:latin typeface="Arial"/>
                          <a:cs typeface="Arial"/>
                        </a:rPr>
                        <a:t>choice</a:t>
                      </a:r>
                      <a:r>
                        <a:rPr sz="1400" spc="-35" dirty="0">
                          <a:solidFill>
                            <a:srgbClr val="232200"/>
                          </a:solidFill>
                          <a:latin typeface="Arial"/>
                          <a:cs typeface="Arial"/>
                        </a:rPr>
                        <a:t> </a:t>
                      </a:r>
                      <a:r>
                        <a:rPr sz="1400" spc="-5" dirty="0">
                          <a:solidFill>
                            <a:srgbClr val="232200"/>
                          </a:solidFill>
                          <a:latin typeface="Arial"/>
                          <a:cs typeface="Arial"/>
                        </a:rPr>
                        <a:t>of </a:t>
                      </a:r>
                      <a:r>
                        <a:rPr sz="1400" dirty="0">
                          <a:solidFill>
                            <a:srgbClr val="232200"/>
                          </a:solidFill>
                          <a:latin typeface="Arial"/>
                          <a:cs typeface="Arial"/>
                        </a:rPr>
                        <a:t>health </a:t>
                      </a:r>
                      <a:r>
                        <a:rPr sz="1400" spc="-375" dirty="0">
                          <a:solidFill>
                            <a:srgbClr val="232200"/>
                          </a:solidFill>
                          <a:latin typeface="Arial"/>
                          <a:cs typeface="Arial"/>
                        </a:rPr>
                        <a:t> </a:t>
                      </a:r>
                      <a:r>
                        <a:rPr sz="1400" dirty="0">
                          <a:solidFill>
                            <a:srgbClr val="232200"/>
                          </a:solidFill>
                          <a:latin typeface="Arial"/>
                          <a:cs typeface="Arial"/>
                        </a:rPr>
                        <a:t>care</a:t>
                      </a:r>
                      <a:r>
                        <a:rPr sz="1400" spc="-35" dirty="0">
                          <a:solidFill>
                            <a:srgbClr val="232200"/>
                          </a:solidFill>
                          <a:latin typeface="Arial"/>
                          <a:cs typeface="Arial"/>
                        </a:rPr>
                        <a:t> </a:t>
                      </a:r>
                      <a:r>
                        <a:rPr sz="1400" spc="-5" dirty="0">
                          <a:solidFill>
                            <a:srgbClr val="232200"/>
                          </a:solidFill>
                          <a:latin typeface="Arial"/>
                          <a:cs typeface="Arial"/>
                        </a:rPr>
                        <a:t>providers</a:t>
                      </a:r>
                      <a:r>
                        <a:rPr sz="1400" spc="-15" dirty="0">
                          <a:solidFill>
                            <a:srgbClr val="232200"/>
                          </a:solidFill>
                          <a:latin typeface="Arial"/>
                          <a:cs typeface="Arial"/>
                        </a:rPr>
                        <a:t> </a:t>
                      </a:r>
                      <a:r>
                        <a:rPr sz="1400" spc="-5" dirty="0">
                          <a:solidFill>
                            <a:srgbClr val="232200"/>
                          </a:solidFill>
                          <a:latin typeface="Arial"/>
                          <a:cs typeface="Arial"/>
                        </a:rPr>
                        <a:t>and</a:t>
                      </a:r>
                      <a:r>
                        <a:rPr sz="1400" spc="-15" dirty="0">
                          <a:solidFill>
                            <a:srgbClr val="232200"/>
                          </a:solidFill>
                          <a:latin typeface="Arial"/>
                          <a:cs typeface="Arial"/>
                        </a:rPr>
                        <a:t> </a:t>
                      </a:r>
                      <a:r>
                        <a:rPr sz="1400" spc="-5" dirty="0">
                          <a:solidFill>
                            <a:srgbClr val="232200"/>
                          </a:solidFill>
                          <a:latin typeface="Arial"/>
                          <a:cs typeface="Arial"/>
                        </a:rPr>
                        <a:t>federal</a:t>
                      </a:r>
                      <a:r>
                        <a:rPr sz="1400" spc="-45" dirty="0">
                          <a:solidFill>
                            <a:srgbClr val="232200"/>
                          </a:solidFill>
                          <a:latin typeface="Arial"/>
                          <a:cs typeface="Arial"/>
                        </a:rPr>
                        <a:t> </a:t>
                      </a:r>
                      <a:r>
                        <a:rPr sz="1400" spc="-5" dirty="0">
                          <a:solidFill>
                            <a:srgbClr val="232200"/>
                          </a:solidFill>
                          <a:latin typeface="Arial"/>
                          <a:cs typeface="Arial"/>
                        </a:rPr>
                        <a:t>enforcement</a:t>
                      </a:r>
                      <a:r>
                        <a:rPr sz="1400" spc="-50" dirty="0">
                          <a:solidFill>
                            <a:srgbClr val="232200"/>
                          </a:solidFill>
                          <a:latin typeface="Arial"/>
                          <a:cs typeface="Arial"/>
                        </a:rPr>
                        <a:t> </a:t>
                      </a:r>
                      <a:r>
                        <a:rPr sz="1400" dirty="0">
                          <a:solidFill>
                            <a:srgbClr val="232200"/>
                          </a:solidFill>
                          <a:latin typeface="Arial"/>
                          <a:cs typeface="Arial"/>
                        </a:rPr>
                        <a:t>priorities</a:t>
                      </a:r>
                      <a:r>
                        <a:rPr sz="1400" spc="-35" dirty="0">
                          <a:solidFill>
                            <a:srgbClr val="232200"/>
                          </a:solidFill>
                          <a:latin typeface="Arial"/>
                          <a:cs typeface="Arial"/>
                        </a:rPr>
                        <a:t> </a:t>
                      </a:r>
                      <a:r>
                        <a:rPr sz="1400" dirty="0">
                          <a:solidFill>
                            <a:srgbClr val="232200"/>
                          </a:solidFill>
                          <a:latin typeface="Arial"/>
                          <a:cs typeface="Arial"/>
                        </a:rPr>
                        <a:t>for</a:t>
                      </a:r>
                      <a:r>
                        <a:rPr sz="1400" spc="-15" dirty="0">
                          <a:solidFill>
                            <a:srgbClr val="232200"/>
                          </a:solidFill>
                          <a:latin typeface="Arial"/>
                          <a:cs typeface="Arial"/>
                        </a:rPr>
                        <a:t> </a:t>
                      </a:r>
                      <a:r>
                        <a:rPr sz="1400" dirty="0">
                          <a:solidFill>
                            <a:srgbClr val="232200"/>
                          </a:solidFill>
                          <a:latin typeface="Arial"/>
                          <a:cs typeface="Arial"/>
                        </a:rPr>
                        <a:t>certain</a:t>
                      </a:r>
                      <a:r>
                        <a:rPr sz="1400" spc="-45" dirty="0">
                          <a:solidFill>
                            <a:srgbClr val="232200"/>
                          </a:solidFill>
                          <a:latin typeface="Arial"/>
                          <a:cs typeface="Arial"/>
                        </a:rPr>
                        <a:t> </a:t>
                      </a:r>
                      <a:r>
                        <a:rPr sz="1400" spc="-5" dirty="0">
                          <a:solidFill>
                            <a:srgbClr val="232200"/>
                          </a:solidFill>
                          <a:latin typeface="Arial"/>
                          <a:cs typeface="Arial"/>
                        </a:rPr>
                        <a:t>CAA</a:t>
                      </a:r>
                      <a:r>
                        <a:rPr sz="1400" spc="-70" dirty="0">
                          <a:solidFill>
                            <a:srgbClr val="232200"/>
                          </a:solidFill>
                          <a:latin typeface="Arial"/>
                          <a:cs typeface="Arial"/>
                        </a:rPr>
                        <a:t> </a:t>
                      </a:r>
                      <a:r>
                        <a:rPr sz="1400" spc="-5" dirty="0">
                          <a:solidFill>
                            <a:srgbClr val="232200"/>
                          </a:solidFill>
                          <a:latin typeface="Arial"/>
                          <a:cs typeface="Arial"/>
                        </a:rPr>
                        <a:t>provisions.</a:t>
                      </a:r>
                      <a:endParaRPr sz="1400" dirty="0">
                        <a:latin typeface="Arial"/>
                        <a:cs typeface="Arial"/>
                      </a:endParaRPr>
                    </a:p>
                    <a:p>
                      <a:pPr marL="90805" marR="672465" indent="-635">
                        <a:lnSpc>
                          <a:spcPct val="100000"/>
                        </a:lnSpc>
                      </a:pPr>
                      <a:r>
                        <a:rPr sz="1400" spc="-5" dirty="0">
                          <a:solidFill>
                            <a:srgbClr val="232200"/>
                          </a:solidFill>
                          <a:latin typeface="Arial"/>
                          <a:cs typeface="Arial"/>
                        </a:rPr>
                        <a:t>The</a:t>
                      </a:r>
                      <a:r>
                        <a:rPr sz="1400" spc="-15" dirty="0">
                          <a:solidFill>
                            <a:srgbClr val="232200"/>
                          </a:solidFill>
                          <a:latin typeface="Arial"/>
                          <a:cs typeface="Arial"/>
                        </a:rPr>
                        <a:t> </a:t>
                      </a:r>
                      <a:r>
                        <a:rPr sz="1400" spc="-5" dirty="0">
                          <a:solidFill>
                            <a:srgbClr val="232200"/>
                          </a:solidFill>
                          <a:latin typeface="Arial"/>
                          <a:cs typeface="Arial"/>
                        </a:rPr>
                        <a:t>agencies</a:t>
                      </a:r>
                      <a:r>
                        <a:rPr sz="1400" spc="-30" dirty="0">
                          <a:solidFill>
                            <a:srgbClr val="232200"/>
                          </a:solidFill>
                          <a:latin typeface="Arial"/>
                          <a:cs typeface="Arial"/>
                        </a:rPr>
                        <a:t> </a:t>
                      </a:r>
                      <a:r>
                        <a:rPr sz="1400" dirty="0">
                          <a:solidFill>
                            <a:srgbClr val="232200"/>
                          </a:solidFill>
                          <a:latin typeface="Arial"/>
                          <a:cs typeface="Arial"/>
                        </a:rPr>
                        <a:t>issued</a:t>
                      </a:r>
                      <a:r>
                        <a:rPr sz="1400" spc="-25" dirty="0">
                          <a:solidFill>
                            <a:srgbClr val="232200"/>
                          </a:solidFill>
                          <a:latin typeface="Arial"/>
                          <a:cs typeface="Arial"/>
                        </a:rPr>
                        <a:t> </a:t>
                      </a:r>
                      <a:r>
                        <a:rPr sz="1400" spc="-5" dirty="0">
                          <a:solidFill>
                            <a:srgbClr val="232200"/>
                          </a:solidFill>
                          <a:latin typeface="Arial"/>
                          <a:cs typeface="Arial"/>
                        </a:rPr>
                        <a:t>model</a:t>
                      </a:r>
                      <a:r>
                        <a:rPr sz="1400" spc="-15" dirty="0">
                          <a:solidFill>
                            <a:srgbClr val="232200"/>
                          </a:solidFill>
                          <a:latin typeface="Arial"/>
                          <a:cs typeface="Arial"/>
                        </a:rPr>
                        <a:t> </a:t>
                      </a:r>
                      <a:r>
                        <a:rPr sz="1400" dirty="0">
                          <a:solidFill>
                            <a:srgbClr val="232200"/>
                          </a:solidFill>
                          <a:latin typeface="Arial"/>
                          <a:cs typeface="Arial"/>
                        </a:rPr>
                        <a:t>disclosures</a:t>
                      </a:r>
                      <a:r>
                        <a:rPr sz="1400" spc="-30" dirty="0">
                          <a:solidFill>
                            <a:srgbClr val="232200"/>
                          </a:solidFill>
                          <a:latin typeface="Arial"/>
                          <a:cs typeface="Arial"/>
                        </a:rPr>
                        <a:t> </a:t>
                      </a:r>
                      <a:r>
                        <a:rPr sz="1400" dirty="0">
                          <a:solidFill>
                            <a:srgbClr val="232200"/>
                          </a:solidFill>
                          <a:latin typeface="Arial"/>
                          <a:cs typeface="Arial"/>
                        </a:rPr>
                        <a:t>that</a:t>
                      </a:r>
                      <a:r>
                        <a:rPr sz="1400" spc="-20" dirty="0">
                          <a:solidFill>
                            <a:srgbClr val="232200"/>
                          </a:solidFill>
                          <a:latin typeface="Arial"/>
                          <a:cs typeface="Arial"/>
                        </a:rPr>
                        <a:t> </a:t>
                      </a:r>
                      <a:r>
                        <a:rPr sz="1400" spc="-5" dirty="0">
                          <a:solidFill>
                            <a:srgbClr val="232200"/>
                          </a:solidFill>
                          <a:latin typeface="Arial"/>
                          <a:cs typeface="Arial"/>
                        </a:rPr>
                        <a:t>plans</a:t>
                      </a:r>
                      <a:r>
                        <a:rPr sz="1400" spc="-15" dirty="0">
                          <a:solidFill>
                            <a:srgbClr val="232200"/>
                          </a:solidFill>
                          <a:latin typeface="Arial"/>
                          <a:cs typeface="Arial"/>
                        </a:rPr>
                        <a:t> </a:t>
                      </a:r>
                      <a:r>
                        <a:rPr sz="1400" spc="-5" dirty="0">
                          <a:solidFill>
                            <a:srgbClr val="232200"/>
                          </a:solidFill>
                          <a:latin typeface="Arial"/>
                          <a:cs typeface="Arial"/>
                        </a:rPr>
                        <a:t>and</a:t>
                      </a:r>
                      <a:r>
                        <a:rPr sz="1400" spc="-15" dirty="0">
                          <a:solidFill>
                            <a:srgbClr val="232200"/>
                          </a:solidFill>
                          <a:latin typeface="Arial"/>
                          <a:cs typeface="Arial"/>
                        </a:rPr>
                        <a:t> </a:t>
                      </a:r>
                      <a:r>
                        <a:rPr sz="1400" dirty="0">
                          <a:solidFill>
                            <a:srgbClr val="232200"/>
                          </a:solidFill>
                          <a:latin typeface="Arial"/>
                          <a:cs typeface="Arial"/>
                        </a:rPr>
                        <a:t>issuers</a:t>
                      </a:r>
                      <a:r>
                        <a:rPr sz="1400" spc="-30" dirty="0">
                          <a:solidFill>
                            <a:srgbClr val="232200"/>
                          </a:solidFill>
                          <a:latin typeface="Arial"/>
                          <a:cs typeface="Arial"/>
                        </a:rPr>
                        <a:t> </a:t>
                      </a:r>
                      <a:r>
                        <a:rPr sz="1400" spc="-5" dirty="0">
                          <a:solidFill>
                            <a:srgbClr val="232200"/>
                          </a:solidFill>
                          <a:latin typeface="Arial"/>
                          <a:cs typeface="Arial"/>
                        </a:rPr>
                        <a:t>may</a:t>
                      </a:r>
                      <a:r>
                        <a:rPr sz="1400" spc="-10" dirty="0">
                          <a:solidFill>
                            <a:srgbClr val="232200"/>
                          </a:solidFill>
                          <a:latin typeface="Arial"/>
                          <a:cs typeface="Arial"/>
                        </a:rPr>
                        <a:t> </a:t>
                      </a:r>
                      <a:r>
                        <a:rPr sz="1400" dirty="0">
                          <a:solidFill>
                            <a:srgbClr val="232200"/>
                          </a:solidFill>
                          <a:latin typeface="Arial"/>
                          <a:cs typeface="Arial"/>
                        </a:rPr>
                        <a:t>use</a:t>
                      </a:r>
                      <a:r>
                        <a:rPr sz="1400" spc="-15" dirty="0">
                          <a:solidFill>
                            <a:srgbClr val="232200"/>
                          </a:solidFill>
                          <a:latin typeface="Arial"/>
                          <a:cs typeface="Arial"/>
                        </a:rPr>
                        <a:t> </a:t>
                      </a:r>
                      <a:r>
                        <a:rPr sz="1400" dirty="0">
                          <a:solidFill>
                            <a:srgbClr val="232200"/>
                          </a:solidFill>
                          <a:latin typeface="Arial"/>
                          <a:cs typeface="Arial"/>
                        </a:rPr>
                        <a:t>for</a:t>
                      </a:r>
                      <a:r>
                        <a:rPr sz="1400" spc="-15" dirty="0">
                          <a:solidFill>
                            <a:srgbClr val="232200"/>
                          </a:solidFill>
                          <a:latin typeface="Arial"/>
                          <a:cs typeface="Arial"/>
                        </a:rPr>
                        <a:t> </a:t>
                      </a:r>
                      <a:r>
                        <a:rPr sz="1400" dirty="0">
                          <a:solidFill>
                            <a:srgbClr val="232200"/>
                          </a:solidFill>
                          <a:latin typeface="Arial"/>
                          <a:cs typeface="Arial"/>
                        </a:rPr>
                        <a:t>this</a:t>
                      </a:r>
                      <a:r>
                        <a:rPr sz="1400" spc="-20" dirty="0">
                          <a:solidFill>
                            <a:srgbClr val="232200"/>
                          </a:solidFill>
                          <a:latin typeface="Arial"/>
                          <a:cs typeface="Arial"/>
                        </a:rPr>
                        <a:t> </a:t>
                      </a:r>
                      <a:r>
                        <a:rPr sz="1400" spc="-5" dirty="0">
                          <a:solidFill>
                            <a:srgbClr val="232200"/>
                          </a:solidFill>
                          <a:latin typeface="Arial"/>
                          <a:cs typeface="Arial"/>
                        </a:rPr>
                        <a:t>purpose.</a:t>
                      </a:r>
                      <a:r>
                        <a:rPr sz="1400" spc="-30" dirty="0">
                          <a:solidFill>
                            <a:srgbClr val="232200"/>
                          </a:solidFill>
                          <a:latin typeface="Arial"/>
                          <a:cs typeface="Arial"/>
                        </a:rPr>
                        <a:t> </a:t>
                      </a:r>
                      <a:r>
                        <a:rPr sz="1400" spc="-5" dirty="0">
                          <a:solidFill>
                            <a:srgbClr val="232200"/>
                          </a:solidFill>
                          <a:latin typeface="Arial"/>
                          <a:cs typeface="Arial"/>
                        </a:rPr>
                        <a:t>See </a:t>
                      </a:r>
                      <a:r>
                        <a:rPr sz="1400" spc="-375" dirty="0">
                          <a:solidFill>
                            <a:srgbClr val="232200"/>
                          </a:solidFill>
                          <a:latin typeface="Arial"/>
                          <a:cs typeface="Arial"/>
                        </a:rPr>
                        <a:t> </a:t>
                      </a:r>
                      <a:r>
                        <a:rPr sz="1400" u="sng" spc="-5" dirty="0">
                          <a:solidFill>
                            <a:srgbClr val="232200"/>
                          </a:solidFill>
                          <a:uFill>
                            <a:solidFill>
                              <a:srgbClr val="232200"/>
                            </a:solidFill>
                          </a:uFill>
                          <a:latin typeface="Arial"/>
                          <a:cs typeface="Arial"/>
                          <a:hlinkClick r:id="rId3"/>
                        </a:rPr>
                        <a:t>https://www.cms.gov/files/zip/cms-10780.zip</a:t>
                      </a:r>
                      <a:endParaRPr sz="14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2"/>
                  </a:ext>
                </a:extLst>
              </a:tr>
              <a:tr h="2011680">
                <a:tc>
                  <a:txBody>
                    <a:bodyPr/>
                    <a:lstStyle/>
                    <a:p>
                      <a:pPr marL="90805">
                        <a:lnSpc>
                          <a:spcPct val="100000"/>
                        </a:lnSpc>
                        <a:spcBef>
                          <a:spcPts val="310"/>
                        </a:spcBef>
                      </a:pPr>
                      <a:r>
                        <a:rPr sz="1800" b="1" spc="-5" dirty="0">
                          <a:solidFill>
                            <a:srgbClr val="232200"/>
                          </a:solidFill>
                          <a:latin typeface="Arial"/>
                          <a:cs typeface="Arial"/>
                        </a:rPr>
                        <a:t>Summary</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tc>
                  <a:txBody>
                    <a:bodyPr/>
                    <a:lstStyle/>
                    <a:p>
                      <a:pPr marL="90805" marR="107950">
                        <a:lnSpc>
                          <a:spcPct val="100000"/>
                        </a:lnSpc>
                        <a:spcBef>
                          <a:spcPts val="315"/>
                        </a:spcBef>
                      </a:pPr>
                      <a:r>
                        <a:rPr sz="1400" spc="-5" dirty="0">
                          <a:solidFill>
                            <a:srgbClr val="232200"/>
                          </a:solidFill>
                          <a:latin typeface="Arial"/>
                          <a:cs typeface="Arial"/>
                        </a:rPr>
                        <a:t>Provides </a:t>
                      </a:r>
                      <a:r>
                        <a:rPr sz="1400" dirty="0">
                          <a:solidFill>
                            <a:srgbClr val="232200"/>
                          </a:solidFill>
                          <a:latin typeface="Arial"/>
                          <a:cs typeface="Arial"/>
                        </a:rPr>
                        <a:t>for patients to </a:t>
                      </a:r>
                      <a:r>
                        <a:rPr sz="1400" spc="-5" dirty="0">
                          <a:solidFill>
                            <a:srgbClr val="232200"/>
                          </a:solidFill>
                          <a:latin typeface="Arial"/>
                          <a:cs typeface="Arial"/>
                        </a:rPr>
                        <a:t>be </a:t>
                      </a:r>
                      <a:r>
                        <a:rPr sz="1400" dirty="0">
                          <a:solidFill>
                            <a:srgbClr val="232200"/>
                          </a:solidFill>
                          <a:latin typeface="Arial"/>
                          <a:cs typeface="Arial"/>
                        </a:rPr>
                        <a:t>responsible for </a:t>
                      </a:r>
                      <a:r>
                        <a:rPr sz="1400" spc="-5" dirty="0">
                          <a:solidFill>
                            <a:srgbClr val="232200"/>
                          </a:solidFill>
                          <a:latin typeface="Arial"/>
                          <a:cs typeface="Arial"/>
                        </a:rPr>
                        <a:t>only in-network cost-sharing amounts, </a:t>
                      </a:r>
                      <a:r>
                        <a:rPr sz="1400" dirty="0">
                          <a:solidFill>
                            <a:srgbClr val="232200"/>
                          </a:solidFill>
                          <a:latin typeface="Arial"/>
                          <a:cs typeface="Arial"/>
                        </a:rPr>
                        <a:t>including </a:t>
                      </a:r>
                      <a:r>
                        <a:rPr sz="1400" spc="5" dirty="0">
                          <a:solidFill>
                            <a:srgbClr val="232200"/>
                          </a:solidFill>
                          <a:latin typeface="Arial"/>
                          <a:cs typeface="Arial"/>
                        </a:rPr>
                        <a:t> </a:t>
                      </a:r>
                      <a:r>
                        <a:rPr sz="1400" spc="-5" dirty="0">
                          <a:solidFill>
                            <a:srgbClr val="232200"/>
                          </a:solidFill>
                          <a:latin typeface="Arial"/>
                          <a:cs typeface="Arial"/>
                        </a:rPr>
                        <a:t>deductibles, </a:t>
                      </a:r>
                      <a:r>
                        <a:rPr sz="1400" dirty="0">
                          <a:solidFill>
                            <a:srgbClr val="232200"/>
                          </a:solidFill>
                          <a:latin typeface="Arial"/>
                          <a:cs typeface="Arial"/>
                        </a:rPr>
                        <a:t>in </a:t>
                      </a:r>
                      <a:r>
                        <a:rPr sz="1400" spc="-5" dirty="0">
                          <a:solidFill>
                            <a:srgbClr val="232200"/>
                          </a:solidFill>
                          <a:latin typeface="Arial"/>
                          <a:cs typeface="Arial"/>
                        </a:rPr>
                        <a:t>emergency </a:t>
                      </a:r>
                      <a:r>
                        <a:rPr sz="1400" dirty="0">
                          <a:solidFill>
                            <a:srgbClr val="232200"/>
                          </a:solidFill>
                          <a:latin typeface="Arial"/>
                          <a:cs typeface="Arial"/>
                        </a:rPr>
                        <a:t>situations </a:t>
                      </a:r>
                      <a:r>
                        <a:rPr sz="1400" spc="-5" dirty="0">
                          <a:solidFill>
                            <a:srgbClr val="232200"/>
                          </a:solidFill>
                          <a:latin typeface="Arial"/>
                          <a:cs typeface="Arial"/>
                        </a:rPr>
                        <a:t>and </a:t>
                      </a:r>
                      <a:r>
                        <a:rPr sz="1400" dirty="0">
                          <a:solidFill>
                            <a:srgbClr val="232200"/>
                          </a:solidFill>
                          <a:latin typeface="Arial"/>
                          <a:cs typeface="Arial"/>
                        </a:rPr>
                        <a:t>certain </a:t>
                      </a:r>
                      <a:r>
                        <a:rPr sz="1400" spc="-5" dirty="0">
                          <a:solidFill>
                            <a:srgbClr val="232200"/>
                          </a:solidFill>
                          <a:latin typeface="Arial"/>
                          <a:cs typeface="Arial"/>
                        </a:rPr>
                        <a:t>non-emergency </a:t>
                      </a:r>
                      <a:r>
                        <a:rPr sz="1400" dirty="0">
                          <a:solidFill>
                            <a:srgbClr val="232200"/>
                          </a:solidFill>
                          <a:latin typeface="Arial"/>
                          <a:cs typeface="Arial"/>
                        </a:rPr>
                        <a:t>situations (including </a:t>
                      </a:r>
                      <a:r>
                        <a:rPr sz="1400" spc="-5" dirty="0">
                          <a:solidFill>
                            <a:srgbClr val="232200"/>
                          </a:solidFill>
                          <a:latin typeface="Arial"/>
                          <a:cs typeface="Arial"/>
                        </a:rPr>
                        <a:t>air ambulance </a:t>
                      </a:r>
                      <a:r>
                        <a:rPr sz="1400" spc="-375" dirty="0">
                          <a:solidFill>
                            <a:srgbClr val="232200"/>
                          </a:solidFill>
                          <a:latin typeface="Arial"/>
                          <a:cs typeface="Arial"/>
                        </a:rPr>
                        <a:t> </a:t>
                      </a:r>
                      <a:r>
                        <a:rPr sz="1400" spc="-5" dirty="0">
                          <a:solidFill>
                            <a:srgbClr val="232200"/>
                          </a:solidFill>
                          <a:latin typeface="Arial"/>
                          <a:cs typeface="Arial"/>
                        </a:rPr>
                        <a:t>providers).</a:t>
                      </a:r>
                      <a:endParaRPr sz="1400" dirty="0">
                        <a:latin typeface="Arial"/>
                        <a:cs typeface="Arial"/>
                      </a:endParaRPr>
                    </a:p>
                    <a:p>
                      <a:pPr>
                        <a:lnSpc>
                          <a:spcPct val="100000"/>
                        </a:lnSpc>
                        <a:spcBef>
                          <a:spcPts val="10"/>
                        </a:spcBef>
                      </a:pPr>
                      <a:endParaRPr sz="1450" dirty="0">
                        <a:latin typeface="Times New Roman"/>
                        <a:cs typeface="Times New Roman"/>
                      </a:endParaRPr>
                    </a:p>
                    <a:p>
                      <a:pPr marL="90805" marR="582930">
                        <a:lnSpc>
                          <a:spcPct val="100000"/>
                        </a:lnSpc>
                        <a:spcBef>
                          <a:spcPts val="5"/>
                        </a:spcBef>
                      </a:pPr>
                      <a:r>
                        <a:rPr sz="1400" dirty="0">
                          <a:solidFill>
                            <a:srgbClr val="232200"/>
                          </a:solidFill>
                          <a:latin typeface="Arial"/>
                          <a:cs typeface="Arial"/>
                        </a:rPr>
                        <a:t>Prohibits </a:t>
                      </a:r>
                      <a:r>
                        <a:rPr sz="1400" spc="-5" dirty="0">
                          <a:solidFill>
                            <a:srgbClr val="232200"/>
                          </a:solidFill>
                          <a:latin typeface="Arial"/>
                          <a:cs typeface="Arial"/>
                        </a:rPr>
                        <a:t>providers </a:t>
                      </a:r>
                      <a:r>
                        <a:rPr sz="1400" dirty="0">
                          <a:solidFill>
                            <a:srgbClr val="232200"/>
                          </a:solidFill>
                          <a:latin typeface="Arial"/>
                          <a:cs typeface="Arial"/>
                        </a:rPr>
                        <a:t>from </a:t>
                      </a:r>
                      <a:r>
                        <a:rPr sz="1400" spc="-5" dirty="0">
                          <a:solidFill>
                            <a:srgbClr val="232200"/>
                          </a:solidFill>
                          <a:latin typeface="Arial"/>
                          <a:cs typeface="Arial"/>
                        </a:rPr>
                        <a:t>balance </a:t>
                      </a:r>
                      <a:r>
                        <a:rPr sz="1400" dirty="0">
                          <a:solidFill>
                            <a:srgbClr val="232200"/>
                          </a:solidFill>
                          <a:latin typeface="Arial"/>
                          <a:cs typeface="Arial"/>
                        </a:rPr>
                        <a:t>billing </a:t>
                      </a:r>
                      <a:r>
                        <a:rPr sz="1400" spc="-5" dirty="0">
                          <a:solidFill>
                            <a:srgbClr val="232200"/>
                          </a:solidFill>
                          <a:latin typeface="Arial"/>
                          <a:cs typeface="Arial"/>
                        </a:rPr>
                        <a:t>except </a:t>
                      </a:r>
                      <a:r>
                        <a:rPr sz="1400" dirty="0">
                          <a:solidFill>
                            <a:srgbClr val="232200"/>
                          </a:solidFill>
                          <a:latin typeface="Arial"/>
                          <a:cs typeface="Arial"/>
                        </a:rPr>
                        <a:t>in limited </a:t>
                      </a:r>
                      <a:r>
                        <a:rPr sz="1400" spc="-5" dirty="0">
                          <a:solidFill>
                            <a:srgbClr val="232200"/>
                          </a:solidFill>
                          <a:latin typeface="Arial"/>
                          <a:cs typeface="Arial"/>
                        </a:rPr>
                        <a:t>circumstances with patient </a:t>
                      </a:r>
                      <a:r>
                        <a:rPr sz="1400" dirty="0">
                          <a:solidFill>
                            <a:srgbClr val="232200"/>
                          </a:solidFill>
                          <a:latin typeface="Arial"/>
                          <a:cs typeface="Arial"/>
                        </a:rPr>
                        <a:t>notice </a:t>
                      </a:r>
                      <a:r>
                        <a:rPr sz="1400" spc="-5" dirty="0">
                          <a:solidFill>
                            <a:srgbClr val="232200"/>
                          </a:solidFill>
                          <a:latin typeface="Arial"/>
                          <a:cs typeface="Arial"/>
                        </a:rPr>
                        <a:t>and </a:t>
                      </a:r>
                      <a:r>
                        <a:rPr sz="1400" spc="-375" dirty="0">
                          <a:solidFill>
                            <a:srgbClr val="232200"/>
                          </a:solidFill>
                          <a:latin typeface="Arial"/>
                          <a:cs typeface="Arial"/>
                        </a:rPr>
                        <a:t> </a:t>
                      </a:r>
                      <a:r>
                        <a:rPr sz="1400" spc="-5" dirty="0">
                          <a:solidFill>
                            <a:srgbClr val="232200"/>
                          </a:solidFill>
                          <a:latin typeface="Arial"/>
                          <a:cs typeface="Arial"/>
                        </a:rPr>
                        <a:t>consent.</a:t>
                      </a:r>
                      <a:endParaRPr sz="1400" dirty="0">
                        <a:latin typeface="Arial"/>
                        <a:cs typeface="Arial"/>
                      </a:endParaRPr>
                    </a:p>
                    <a:p>
                      <a:pPr>
                        <a:lnSpc>
                          <a:spcPct val="100000"/>
                        </a:lnSpc>
                        <a:spcBef>
                          <a:spcPts val="10"/>
                        </a:spcBef>
                      </a:pPr>
                      <a:endParaRPr sz="1450" dirty="0">
                        <a:latin typeface="Times New Roman"/>
                        <a:cs typeface="Times New Roman"/>
                      </a:endParaRPr>
                    </a:p>
                    <a:p>
                      <a:pPr marL="90805" marR="379730">
                        <a:lnSpc>
                          <a:spcPct val="100000"/>
                        </a:lnSpc>
                      </a:pPr>
                      <a:r>
                        <a:rPr sz="1400" spc="-5" dirty="0">
                          <a:solidFill>
                            <a:srgbClr val="232200"/>
                          </a:solidFill>
                          <a:latin typeface="Arial"/>
                          <a:cs typeface="Arial"/>
                        </a:rPr>
                        <a:t>Provides</a:t>
                      </a:r>
                      <a:r>
                        <a:rPr sz="1400" spc="-10" dirty="0">
                          <a:solidFill>
                            <a:srgbClr val="232200"/>
                          </a:solidFill>
                          <a:latin typeface="Arial"/>
                          <a:cs typeface="Arial"/>
                        </a:rPr>
                        <a:t> </a:t>
                      </a:r>
                      <a:r>
                        <a:rPr sz="1400" dirty="0">
                          <a:solidFill>
                            <a:srgbClr val="232200"/>
                          </a:solidFill>
                          <a:latin typeface="Arial"/>
                          <a:cs typeface="Arial"/>
                        </a:rPr>
                        <a:t>access</a:t>
                      </a:r>
                      <a:r>
                        <a:rPr sz="1400" spc="-30" dirty="0">
                          <a:solidFill>
                            <a:srgbClr val="232200"/>
                          </a:solidFill>
                          <a:latin typeface="Arial"/>
                          <a:cs typeface="Arial"/>
                        </a:rPr>
                        <a:t> </a:t>
                      </a:r>
                      <a:r>
                        <a:rPr sz="1400" dirty="0">
                          <a:solidFill>
                            <a:srgbClr val="232200"/>
                          </a:solidFill>
                          <a:latin typeface="Arial"/>
                          <a:cs typeface="Arial"/>
                        </a:rPr>
                        <a:t>to</a:t>
                      </a:r>
                      <a:r>
                        <a:rPr sz="1400" spc="-15" dirty="0">
                          <a:solidFill>
                            <a:srgbClr val="232200"/>
                          </a:solidFill>
                          <a:latin typeface="Arial"/>
                          <a:cs typeface="Arial"/>
                        </a:rPr>
                        <a:t> </a:t>
                      </a:r>
                      <a:r>
                        <a:rPr sz="1400" spc="-5" dirty="0">
                          <a:solidFill>
                            <a:srgbClr val="232200"/>
                          </a:solidFill>
                          <a:latin typeface="Arial"/>
                          <a:cs typeface="Arial"/>
                        </a:rPr>
                        <a:t>an</a:t>
                      </a:r>
                      <a:r>
                        <a:rPr sz="1400" dirty="0">
                          <a:solidFill>
                            <a:srgbClr val="232200"/>
                          </a:solidFill>
                          <a:latin typeface="Arial"/>
                          <a:cs typeface="Arial"/>
                        </a:rPr>
                        <a:t> </a:t>
                      </a:r>
                      <a:r>
                        <a:rPr sz="1400" spc="-5" dirty="0">
                          <a:solidFill>
                            <a:srgbClr val="232200"/>
                          </a:solidFill>
                          <a:latin typeface="Arial"/>
                          <a:cs typeface="Arial"/>
                        </a:rPr>
                        <a:t>independent</a:t>
                      </a:r>
                      <a:r>
                        <a:rPr sz="1400" spc="-30" dirty="0">
                          <a:solidFill>
                            <a:srgbClr val="232200"/>
                          </a:solidFill>
                          <a:latin typeface="Arial"/>
                          <a:cs typeface="Arial"/>
                        </a:rPr>
                        <a:t> </a:t>
                      </a:r>
                      <a:r>
                        <a:rPr sz="1400" dirty="0">
                          <a:solidFill>
                            <a:srgbClr val="232200"/>
                          </a:solidFill>
                          <a:latin typeface="Arial"/>
                          <a:cs typeface="Arial"/>
                        </a:rPr>
                        <a:t>dispute</a:t>
                      </a:r>
                      <a:r>
                        <a:rPr sz="1400" spc="-40" dirty="0">
                          <a:solidFill>
                            <a:srgbClr val="232200"/>
                          </a:solidFill>
                          <a:latin typeface="Arial"/>
                          <a:cs typeface="Arial"/>
                        </a:rPr>
                        <a:t> </a:t>
                      </a:r>
                      <a:r>
                        <a:rPr sz="1400" dirty="0">
                          <a:solidFill>
                            <a:srgbClr val="232200"/>
                          </a:solidFill>
                          <a:latin typeface="Arial"/>
                          <a:cs typeface="Arial"/>
                        </a:rPr>
                        <a:t>resolution</a:t>
                      </a:r>
                      <a:r>
                        <a:rPr sz="1400" spc="-50" dirty="0">
                          <a:solidFill>
                            <a:srgbClr val="232200"/>
                          </a:solidFill>
                          <a:latin typeface="Arial"/>
                          <a:cs typeface="Arial"/>
                        </a:rPr>
                        <a:t> </a:t>
                      </a:r>
                      <a:r>
                        <a:rPr sz="1400" spc="-5" dirty="0">
                          <a:solidFill>
                            <a:srgbClr val="232200"/>
                          </a:solidFill>
                          <a:latin typeface="Arial"/>
                          <a:cs typeface="Arial"/>
                        </a:rPr>
                        <a:t>(IDR)</a:t>
                      </a:r>
                      <a:r>
                        <a:rPr sz="1400" spc="5" dirty="0">
                          <a:solidFill>
                            <a:srgbClr val="232200"/>
                          </a:solidFill>
                          <a:latin typeface="Arial"/>
                          <a:cs typeface="Arial"/>
                        </a:rPr>
                        <a:t> </a:t>
                      </a:r>
                      <a:r>
                        <a:rPr sz="1400" dirty="0">
                          <a:solidFill>
                            <a:srgbClr val="232200"/>
                          </a:solidFill>
                          <a:latin typeface="Arial"/>
                          <a:cs typeface="Arial"/>
                        </a:rPr>
                        <a:t>process</a:t>
                      </a:r>
                      <a:r>
                        <a:rPr sz="1400" spc="-45" dirty="0">
                          <a:solidFill>
                            <a:srgbClr val="232200"/>
                          </a:solidFill>
                          <a:latin typeface="Arial"/>
                          <a:cs typeface="Arial"/>
                        </a:rPr>
                        <a:t> </a:t>
                      </a:r>
                      <a:r>
                        <a:rPr sz="1400" dirty="0">
                          <a:solidFill>
                            <a:srgbClr val="232200"/>
                          </a:solidFill>
                          <a:latin typeface="Arial"/>
                          <a:cs typeface="Arial"/>
                        </a:rPr>
                        <a:t>for</a:t>
                      </a:r>
                      <a:r>
                        <a:rPr sz="1400" spc="-15" dirty="0">
                          <a:solidFill>
                            <a:srgbClr val="232200"/>
                          </a:solidFill>
                          <a:latin typeface="Arial"/>
                          <a:cs typeface="Arial"/>
                        </a:rPr>
                        <a:t> </a:t>
                      </a:r>
                      <a:r>
                        <a:rPr sz="1400" spc="-5" dirty="0">
                          <a:solidFill>
                            <a:srgbClr val="232200"/>
                          </a:solidFill>
                          <a:latin typeface="Arial"/>
                          <a:cs typeface="Arial"/>
                        </a:rPr>
                        <a:t>providers</a:t>
                      </a:r>
                      <a:r>
                        <a:rPr sz="1400" spc="-10" dirty="0">
                          <a:solidFill>
                            <a:srgbClr val="232200"/>
                          </a:solidFill>
                          <a:latin typeface="Arial"/>
                          <a:cs typeface="Arial"/>
                        </a:rPr>
                        <a:t> </a:t>
                      </a:r>
                      <a:r>
                        <a:rPr sz="1400" spc="-5" dirty="0">
                          <a:solidFill>
                            <a:srgbClr val="232200"/>
                          </a:solidFill>
                          <a:latin typeface="Arial"/>
                          <a:cs typeface="Arial"/>
                        </a:rPr>
                        <a:t>and</a:t>
                      </a:r>
                      <a:r>
                        <a:rPr sz="1400" spc="-10" dirty="0">
                          <a:solidFill>
                            <a:srgbClr val="232200"/>
                          </a:solidFill>
                          <a:latin typeface="Arial"/>
                          <a:cs typeface="Arial"/>
                        </a:rPr>
                        <a:t> </a:t>
                      </a:r>
                      <a:r>
                        <a:rPr sz="1400" spc="-5" dirty="0">
                          <a:solidFill>
                            <a:srgbClr val="232200"/>
                          </a:solidFill>
                          <a:latin typeface="Arial"/>
                          <a:cs typeface="Arial"/>
                        </a:rPr>
                        <a:t>plans</a:t>
                      </a:r>
                      <a:r>
                        <a:rPr sz="1400" spc="-20" dirty="0">
                          <a:solidFill>
                            <a:srgbClr val="232200"/>
                          </a:solidFill>
                          <a:latin typeface="Arial"/>
                          <a:cs typeface="Arial"/>
                        </a:rPr>
                        <a:t> </a:t>
                      </a:r>
                      <a:r>
                        <a:rPr sz="1400" spc="-10" dirty="0">
                          <a:solidFill>
                            <a:srgbClr val="232200"/>
                          </a:solidFill>
                          <a:latin typeface="Arial"/>
                          <a:cs typeface="Arial"/>
                        </a:rPr>
                        <a:t>who </a:t>
                      </a:r>
                      <a:r>
                        <a:rPr sz="1400" spc="-375" dirty="0">
                          <a:solidFill>
                            <a:srgbClr val="232200"/>
                          </a:solidFill>
                          <a:latin typeface="Arial"/>
                          <a:cs typeface="Arial"/>
                        </a:rPr>
                        <a:t> </a:t>
                      </a:r>
                      <a:r>
                        <a:rPr sz="1400" spc="-5" dirty="0">
                          <a:solidFill>
                            <a:srgbClr val="232200"/>
                          </a:solidFill>
                          <a:latin typeface="Arial"/>
                          <a:cs typeface="Arial"/>
                        </a:rPr>
                        <a:t>cannot</a:t>
                      </a:r>
                      <a:r>
                        <a:rPr sz="1400" spc="-45" dirty="0">
                          <a:solidFill>
                            <a:srgbClr val="232200"/>
                          </a:solidFill>
                          <a:latin typeface="Arial"/>
                          <a:cs typeface="Arial"/>
                        </a:rPr>
                        <a:t> </a:t>
                      </a:r>
                      <a:r>
                        <a:rPr sz="1400" dirty="0">
                          <a:solidFill>
                            <a:srgbClr val="232200"/>
                          </a:solidFill>
                          <a:latin typeface="Arial"/>
                          <a:cs typeface="Arial"/>
                        </a:rPr>
                        <a:t>reach</a:t>
                      </a:r>
                      <a:r>
                        <a:rPr sz="1400" spc="-30" dirty="0">
                          <a:solidFill>
                            <a:srgbClr val="232200"/>
                          </a:solidFill>
                          <a:latin typeface="Arial"/>
                          <a:cs typeface="Arial"/>
                        </a:rPr>
                        <a:t> </a:t>
                      </a:r>
                      <a:r>
                        <a:rPr sz="1400" spc="-5" dirty="0">
                          <a:solidFill>
                            <a:srgbClr val="232200"/>
                          </a:solidFill>
                          <a:latin typeface="Arial"/>
                          <a:cs typeface="Arial"/>
                        </a:rPr>
                        <a:t>an</a:t>
                      </a:r>
                      <a:r>
                        <a:rPr sz="1400" spc="-10" dirty="0">
                          <a:solidFill>
                            <a:srgbClr val="232200"/>
                          </a:solidFill>
                          <a:latin typeface="Arial"/>
                          <a:cs typeface="Arial"/>
                        </a:rPr>
                        <a:t> </a:t>
                      </a:r>
                      <a:r>
                        <a:rPr sz="1400" spc="-5" dirty="0">
                          <a:solidFill>
                            <a:srgbClr val="232200"/>
                          </a:solidFill>
                          <a:latin typeface="Arial"/>
                          <a:cs typeface="Arial"/>
                        </a:rPr>
                        <a:t>agreement</a:t>
                      </a:r>
                      <a:r>
                        <a:rPr sz="1400" spc="-50" dirty="0">
                          <a:solidFill>
                            <a:srgbClr val="232200"/>
                          </a:solidFill>
                          <a:latin typeface="Arial"/>
                          <a:cs typeface="Arial"/>
                        </a:rPr>
                        <a:t> </a:t>
                      </a:r>
                      <a:r>
                        <a:rPr sz="1400" spc="-5" dirty="0">
                          <a:solidFill>
                            <a:srgbClr val="232200"/>
                          </a:solidFill>
                          <a:latin typeface="Arial"/>
                          <a:cs typeface="Arial"/>
                        </a:rPr>
                        <a:t>on</a:t>
                      </a:r>
                      <a:r>
                        <a:rPr sz="1400" spc="-10" dirty="0">
                          <a:solidFill>
                            <a:srgbClr val="232200"/>
                          </a:solidFill>
                          <a:latin typeface="Arial"/>
                          <a:cs typeface="Arial"/>
                        </a:rPr>
                        <a:t> </a:t>
                      </a:r>
                      <a:r>
                        <a:rPr sz="1400" spc="-5" dirty="0">
                          <a:solidFill>
                            <a:srgbClr val="232200"/>
                          </a:solidFill>
                          <a:latin typeface="Arial"/>
                          <a:cs typeface="Arial"/>
                        </a:rPr>
                        <a:t>payment.</a:t>
                      </a:r>
                      <a:endParaRPr sz="14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BF0"/>
                    </a:solidFill>
                  </a:tcPr>
                </a:tc>
                <a:extLst>
                  <a:ext uri="{0D108BD9-81ED-4DB2-BD59-A6C34878D82A}">
                    <a16:rowId xmlns:a16="http://schemas.microsoft.com/office/drawing/2014/main" val="10003"/>
                  </a:ext>
                </a:extLst>
              </a:tr>
              <a:tr h="518159">
                <a:tc>
                  <a:txBody>
                    <a:bodyPr/>
                    <a:lstStyle/>
                    <a:p>
                      <a:pPr marL="90805">
                        <a:lnSpc>
                          <a:spcPct val="100000"/>
                        </a:lnSpc>
                        <a:spcBef>
                          <a:spcPts val="310"/>
                        </a:spcBef>
                      </a:pPr>
                      <a:r>
                        <a:rPr lang="en-US" sz="1800" b="1" spc="-5" dirty="0" smtClean="0">
                          <a:solidFill>
                            <a:srgbClr val="232200"/>
                          </a:solidFill>
                          <a:latin typeface="Arial"/>
                          <a:cs typeface="Arial"/>
                        </a:rPr>
                        <a:t>PAI</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tc>
                  <a:txBody>
                    <a:bodyPr/>
                    <a:lstStyle/>
                    <a:p>
                      <a:pPr marL="90805" marR="128905">
                        <a:lnSpc>
                          <a:spcPct val="100000"/>
                        </a:lnSpc>
                        <a:spcBef>
                          <a:spcPts val="315"/>
                        </a:spcBef>
                      </a:pPr>
                      <a:r>
                        <a:rPr lang="en-US" sz="1400" spc="-5" dirty="0" smtClean="0">
                          <a:solidFill>
                            <a:srgbClr val="232200"/>
                          </a:solidFill>
                          <a:latin typeface="Arial"/>
                          <a:cs typeface="Arial"/>
                        </a:rPr>
                        <a:t>PAI </a:t>
                      </a:r>
                      <a:r>
                        <a:rPr lang="en-US" sz="1400" dirty="0" smtClean="0">
                          <a:solidFill>
                            <a:srgbClr val="232200"/>
                          </a:solidFill>
                          <a:latin typeface="Arial"/>
                          <a:cs typeface="Arial"/>
                        </a:rPr>
                        <a:t>has updated</a:t>
                      </a:r>
                      <a:r>
                        <a:rPr sz="1400" spc="-35" dirty="0" smtClean="0">
                          <a:solidFill>
                            <a:srgbClr val="232200"/>
                          </a:solidFill>
                          <a:latin typeface="Arial"/>
                          <a:cs typeface="Arial"/>
                        </a:rPr>
                        <a:t> </a:t>
                      </a:r>
                      <a:r>
                        <a:rPr sz="1400" dirty="0">
                          <a:solidFill>
                            <a:srgbClr val="232200"/>
                          </a:solidFill>
                          <a:latin typeface="Arial"/>
                          <a:cs typeface="Arial"/>
                        </a:rPr>
                        <a:t>its</a:t>
                      </a:r>
                      <a:r>
                        <a:rPr sz="1400" spc="-10" dirty="0">
                          <a:solidFill>
                            <a:srgbClr val="232200"/>
                          </a:solidFill>
                          <a:latin typeface="Arial"/>
                          <a:cs typeface="Arial"/>
                        </a:rPr>
                        <a:t> </a:t>
                      </a:r>
                      <a:r>
                        <a:rPr sz="1400" spc="-5" dirty="0">
                          <a:solidFill>
                            <a:srgbClr val="232200"/>
                          </a:solidFill>
                          <a:latin typeface="Arial"/>
                          <a:cs typeface="Arial"/>
                        </a:rPr>
                        <a:t>systems</a:t>
                      </a:r>
                      <a:r>
                        <a:rPr sz="1400" spc="-15" dirty="0">
                          <a:solidFill>
                            <a:srgbClr val="232200"/>
                          </a:solidFill>
                          <a:latin typeface="Arial"/>
                          <a:cs typeface="Arial"/>
                        </a:rPr>
                        <a:t> </a:t>
                      </a:r>
                      <a:r>
                        <a:rPr sz="1400" spc="-5" dirty="0">
                          <a:solidFill>
                            <a:srgbClr val="232200"/>
                          </a:solidFill>
                          <a:latin typeface="Arial"/>
                          <a:cs typeface="Arial"/>
                        </a:rPr>
                        <a:t>and</a:t>
                      </a:r>
                      <a:r>
                        <a:rPr sz="1400" spc="-10" dirty="0">
                          <a:solidFill>
                            <a:srgbClr val="232200"/>
                          </a:solidFill>
                          <a:latin typeface="Arial"/>
                          <a:cs typeface="Arial"/>
                        </a:rPr>
                        <a:t> </a:t>
                      </a:r>
                      <a:r>
                        <a:rPr sz="1400" spc="-5" dirty="0">
                          <a:solidFill>
                            <a:srgbClr val="232200"/>
                          </a:solidFill>
                          <a:latin typeface="Arial"/>
                          <a:cs typeface="Arial"/>
                        </a:rPr>
                        <a:t>processes</a:t>
                      </a:r>
                      <a:r>
                        <a:rPr sz="1400" spc="-30" dirty="0">
                          <a:solidFill>
                            <a:srgbClr val="232200"/>
                          </a:solidFill>
                          <a:latin typeface="Arial"/>
                          <a:cs typeface="Arial"/>
                        </a:rPr>
                        <a:t> </a:t>
                      </a:r>
                      <a:r>
                        <a:rPr sz="1400" dirty="0">
                          <a:solidFill>
                            <a:srgbClr val="232200"/>
                          </a:solidFill>
                          <a:latin typeface="Arial"/>
                          <a:cs typeface="Arial"/>
                        </a:rPr>
                        <a:t>to</a:t>
                      </a:r>
                      <a:r>
                        <a:rPr sz="1400" spc="-10" dirty="0">
                          <a:solidFill>
                            <a:srgbClr val="232200"/>
                          </a:solidFill>
                          <a:latin typeface="Arial"/>
                          <a:cs typeface="Arial"/>
                        </a:rPr>
                        <a:t> </a:t>
                      </a:r>
                      <a:r>
                        <a:rPr sz="1400" spc="-5" dirty="0">
                          <a:solidFill>
                            <a:srgbClr val="232200"/>
                          </a:solidFill>
                          <a:latin typeface="Arial"/>
                          <a:cs typeface="Arial"/>
                        </a:rPr>
                        <a:t>meet</a:t>
                      </a:r>
                      <a:r>
                        <a:rPr sz="1400" spc="-20" dirty="0">
                          <a:solidFill>
                            <a:srgbClr val="232200"/>
                          </a:solidFill>
                          <a:latin typeface="Arial"/>
                          <a:cs typeface="Arial"/>
                        </a:rPr>
                        <a:t> </a:t>
                      </a:r>
                      <a:r>
                        <a:rPr sz="1400" dirty="0">
                          <a:solidFill>
                            <a:srgbClr val="232200"/>
                          </a:solidFill>
                          <a:latin typeface="Arial"/>
                          <a:cs typeface="Arial"/>
                        </a:rPr>
                        <a:t>the</a:t>
                      </a:r>
                      <a:r>
                        <a:rPr sz="1400" spc="-10" dirty="0">
                          <a:solidFill>
                            <a:srgbClr val="232200"/>
                          </a:solidFill>
                          <a:latin typeface="Arial"/>
                          <a:cs typeface="Arial"/>
                        </a:rPr>
                        <a:t> </a:t>
                      </a:r>
                      <a:r>
                        <a:rPr lang="en-US" sz="1400" spc="-10" dirty="0" smtClean="0">
                          <a:solidFill>
                            <a:srgbClr val="232200"/>
                          </a:solidFill>
                          <a:latin typeface="Arial"/>
                          <a:cs typeface="Arial"/>
                        </a:rPr>
                        <a:t>no </a:t>
                      </a:r>
                      <a:r>
                        <a:rPr sz="1400" dirty="0" smtClean="0">
                          <a:solidFill>
                            <a:srgbClr val="232200"/>
                          </a:solidFill>
                          <a:latin typeface="Arial"/>
                          <a:cs typeface="Arial"/>
                        </a:rPr>
                        <a:t>surprise</a:t>
                      </a:r>
                      <a:r>
                        <a:rPr sz="1400" spc="-40" dirty="0" smtClean="0">
                          <a:solidFill>
                            <a:srgbClr val="232200"/>
                          </a:solidFill>
                          <a:latin typeface="Arial"/>
                          <a:cs typeface="Arial"/>
                        </a:rPr>
                        <a:t> </a:t>
                      </a:r>
                      <a:r>
                        <a:rPr sz="1400" dirty="0">
                          <a:solidFill>
                            <a:srgbClr val="232200"/>
                          </a:solidFill>
                          <a:latin typeface="Arial"/>
                          <a:cs typeface="Arial"/>
                        </a:rPr>
                        <a:t>billing </a:t>
                      </a:r>
                      <a:r>
                        <a:rPr sz="1400" spc="-370" dirty="0">
                          <a:solidFill>
                            <a:srgbClr val="232200"/>
                          </a:solidFill>
                          <a:latin typeface="Arial"/>
                          <a:cs typeface="Arial"/>
                        </a:rPr>
                        <a:t> </a:t>
                      </a:r>
                      <a:r>
                        <a:rPr sz="1400" spc="-5" dirty="0" smtClean="0">
                          <a:solidFill>
                            <a:srgbClr val="232200"/>
                          </a:solidFill>
                          <a:latin typeface="Arial"/>
                          <a:cs typeface="Arial"/>
                        </a:rPr>
                        <a:t>requirements.</a:t>
                      </a:r>
                      <a:endParaRPr sz="14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D2E2"/>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43200" y="3068376"/>
            <a:ext cx="7315200" cy="645048"/>
          </a:xfrm>
          <a:prstGeom prst="rect">
            <a:avLst/>
          </a:prstGeom>
        </p:spPr>
        <p:txBody>
          <a:bodyPr vert="horz" wrap="square" lIns="0" tIns="90170" rIns="0" bIns="0" rtlCol="0">
            <a:spAutoFit/>
          </a:bodyPr>
          <a:lstStyle/>
          <a:p>
            <a:pPr marL="45720" marR="5080" algn="ctr">
              <a:lnSpc>
                <a:spcPct val="100000"/>
              </a:lnSpc>
              <a:spcBef>
                <a:spcPts val="100"/>
              </a:spcBef>
            </a:pPr>
            <a:r>
              <a:rPr sz="3600" spc="-5" dirty="0" smtClean="0">
                <a:solidFill>
                  <a:srgbClr val="002C6C"/>
                </a:solidFill>
                <a:latin typeface="Arial"/>
                <a:ea typeface="+mn-ea"/>
                <a:cs typeface="Arial"/>
              </a:rPr>
              <a:t>Frequently</a:t>
            </a:r>
            <a:r>
              <a:rPr lang="en-US" sz="3600" spc="-5" dirty="0">
                <a:solidFill>
                  <a:srgbClr val="002C6C"/>
                </a:solidFill>
                <a:latin typeface="Arial"/>
                <a:ea typeface="+mn-ea"/>
                <a:cs typeface="Arial"/>
              </a:rPr>
              <a:t> </a:t>
            </a:r>
            <a:r>
              <a:rPr sz="3600" spc="-5" dirty="0" smtClean="0">
                <a:solidFill>
                  <a:srgbClr val="002C6C"/>
                </a:solidFill>
                <a:latin typeface="Arial"/>
                <a:ea typeface="+mn-ea"/>
                <a:cs typeface="Arial"/>
              </a:rPr>
              <a:t>Asked Questions</a:t>
            </a:r>
            <a:endParaRPr sz="3600" spc="-5" dirty="0">
              <a:solidFill>
                <a:srgbClr val="002C6C"/>
              </a:solidFill>
              <a:latin typeface="Arial"/>
              <a:ea typeface="+mn-ea"/>
              <a:cs typeface="Arial"/>
            </a:endParaRPr>
          </a:p>
        </p:txBody>
      </p:sp>
      <p:cxnSp>
        <p:nvCxnSpPr>
          <p:cNvPr id="3" name="Straight Connector 2"/>
          <p:cNvCxnSpPr/>
          <p:nvPr/>
        </p:nvCxnSpPr>
        <p:spPr>
          <a:xfrm>
            <a:off x="914400" y="381000"/>
            <a:ext cx="0" cy="601980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9578" y="381000"/>
            <a:ext cx="3297621" cy="1447800"/>
          </a:xfrm>
          <a:prstGeom prst="rect">
            <a:avLst/>
          </a:prstGeom>
        </p:spPr>
      </p:pic>
      <p:sp>
        <p:nvSpPr>
          <p:cNvPr id="8" name="Flowchart: Decision 7"/>
          <p:cNvSpPr/>
          <p:nvPr/>
        </p:nvSpPr>
        <p:spPr>
          <a:xfrm rot="5400000">
            <a:off x="591091" y="1845786"/>
            <a:ext cx="646619" cy="612648"/>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Decision 8"/>
          <p:cNvSpPr/>
          <p:nvPr/>
        </p:nvSpPr>
        <p:spPr>
          <a:xfrm rot="5400000">
            <a:off x="10498615" y="5427186"/>
            <a:ext cx="646619" cy="612648"/>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9" y="537878"/>
            <a:ext cx="1218565" cy="574040"/>
          </a:xfrm>
          <a:prstGeom prst="rect">
            <a:avLst/>
          </a:prstGeom>
        </p:spPr>
        <p:txBody>
          <a:bodyPr vert="horz" wrap="square" lIns="0" tIns="12700" rIns="0" bIns="0" rtlCol="0">
            <a:spAutoFit/>
          </a:bodyPr>
          <a:lstStyle/>
          <a:p>
            <a:pPr marL="12700">
              <a:lnSpc>
                <a:spcPct val="100000"/>
              </a:lnSpc>
              <a:spcBef>
                <a:spcPts val="100"/>
              </a:spcBef>
            </a:pPr>
            <a:r>
              <a:rPr sz="3600" spc="-210" dirty="0">
                <a:solidFill>
                  <a:srgbClr val="002C6C"/>
                </a:solidFill>
              </a:rPr>
              <a:t>F</a:t>
            </a:r>
            <a:r>
              <a:rPr sz="3600" dirty="0">
                <a:solidFill>
                  <a:srgbClr val="002C6C"/>
                </a:solidFill>
              </a:rPr>
              <a:t>A</a:t>
            </a:r>
            <a:r>
              <a:rPr sz="3600" spc="-5" dirty="0">
                <a:solidFill>
                  <a:srgbClr val="002C6C"/>
                </a:solidFill>
              </a:rPr>
              <a:t>Q</a:t>
            </a:r>
            <a:r>
              <a:rPr sz="3600" dirty="0">
                <a:solidFill>
                  <a:srgbClr val="002C6C"/>
                </a:solidFill>
              </a:rPr>
              <a:t>s</a:t>
            </a:r>
            <a:endParaRPr sz="3600" dirty="0"/>
          </a:p>
        </p:txBody>
      </p:sp>
      <p:graphicFrame>
        <p:nvGraphicFramePr>
          <p:cNvPr id="3" name="object 3"/>
          <p:cNvGraphicFramePr>
            <a:graphicFrameLocks noGrp="1"/>
          </p:cNvGraphicFramePr>
          <p:nvPr>
            <p:extLst>
              <p:ext uri="{D42A27DB-BD31-4B8C-83A1-F6EECF244321}">
                <p14:modId xmlns:p14="http://schemas.microsoft.com/office/powerpoint/2010/main" val="4122322064"/>
              </p:ext>
            </p:extLst>
          </p:nvPr>
        </p:nvGraphicFramePr>
        <p:xfrm>
          <a:off x="725168" y="1566171"/>
          <a:ext cx="10516234" cy="4571365"/>
        </p:xfrm>
        <a:graphic>
          <a:graphicData uri="http://schemas.openxmlformats.org/drawingml/2006/table">
            <a:tbl>
              <a:tblPr firstRow="1" bandRow="1">
                <a:tableStyleId>{2D5ABB26-0587-4C30-8999-92F81FD0307C}</a:tableStyleId>
              </a:tblPr>
              <a:tblGrid>
                <a:gridCol w="3805554">
                  <a:extLst>
                    <a:ext uri="{9D8B030D-6E8A-4147-A177-3AD203B41FA5}">
                      <a16:colId xmlns:a16="http://schemas.microsoft.com/office/drawing/2014/main" val="20000"/>
                    </a:ext>
                  </a:extLst>
                </a:gridCol>
                <a:gridCol w="6710680">
                  <a:extLst>
                    <a:ext uri="{9D8B030D-6E8A-4147-A177-3AD203B41FA5}">
                      <a16:colId xmlns:a16="http://schemas.microsoft.com/office/drawing/2014/main" val="20001"/>
                    </a:ext>
                  </a:extLst>
                </a:gridCol>
              </a:tblGrid>
              <a:tr h="1736725">
                <a:tc>
                  <a:txBody>
                    <a:bodyPr/>
                    <a:lstStyle/>
                    <a:p>
                      <a:pPr marL="90805" marR="264795">
                        <a:lnSpc>
                          <a:spcPct val="100000"/>
                        </a:lnSpc>
                        <a:spcBef>
                          <a:spcPts val="310"/>
                        </a:spcBef>
                      </a:pPr>
                      <a:r>
                        <a:rPr sz="1800" spc="-5" dirty="0">
                          <a:solidFill>
                            <a:srgbClr val="232200"/>
                          </a:solidFill>
                          <a:latin typeface="Arial"/>
                          <a:cs typeface="Arial"/>
                        </a:rPr>
                        <a:t>Will</a:t>
                      </a:r>
                      <a:r>
                        <a:rPr sz="1800" spc="-10" dirty="0">
                          <a:solidFill>
                            <a:srgbClr val="232200"/>
                          </a:solidFill>
                          <a:latin typeface="Arial"/>
                          <a:cs typeface="Arial"/>
                        </a:rPr>
                        <a:t> </a:t>
                      </a:r>
                      <a:r>
                        <a:rPr sz="1800" spc="-5" dirty="0" smtClean="0">
                          <a:solidFill>
                            <a:srgbClr val="232200"/>
                          </a:solidFill>
                          <a:latin typeface="Arial"/>
                          <a:cs typeface="Arial"/>
                        </a:rPr>
                        <a:t>there</a:t>
                      </a:r>
                      <a:r>
                        <a:rPr sz="1800" dirty="0" smtClean="0">
                          <a:solidFill>
                            <a:srgbClr val="232200"/>
                          </a:solidFill>
                          <a:latin typeface="Arial"/>
                          <a:cs typeface="Arial"/>
                        </a:rPr>
                        <a:t> </a:t>
                      </a:r>
                      <a:r>
                        <a:rPr sz="1800" spc="-5" dirty="0">
                          <a:solidFill>
                            <a:srgbClr val="232200"/>
                          </a:solidFill>
                          <a:latin typeface="Arial"/>
                          <a:cs typeface="Arial"/>
                        </a:rPr>
                        <a:t>be</a:t>
                      </a:r>
                      <a:r>
                        <a:rPr sz="1800" spc="-15" dirty="0">
                          <a:solidFill>
                            <a:srgbClr val="232200"/>
                          </a:solidFill>
                          <a:latin typeface="Arial"/>
                          <a:cs typeface="Arial"/>
                        </a:rPr>
                        <a:t> </a:t>
                      </a:r>
                      <a:r>
                        <a:rPr sz="1800" spc="-5" dirty="0">
                          <a:solidFill>
                            <a:srgbClr val="232200"/>
                          </a:solidFill>
                          <a:latin typeface="Arial"/>
                          <a:cs typeface="Arial"/>
                        </a:rPr>
                        <a:t>fees </a:t>
                      </a:r>
                      <a:r>
                        <a:rPr sz="1800" spc="-10" dirty="0">
                          <a:solidFill>
                            <a:srgbClr val="232200"/>
                          </a:solidFill>
                          <a:latin typeface="Arial"/>
                          <a:cs typeface="Arial"/>
                        </a:rPr>
                        <a:t>charged</a:t>
                      </a:r>
                      <a:r>
                        <a:rPr sz="1800" dirty="0">
                          <a:solidFill>
                            <a:srgbClr val="232200"/>
                          </a:solidFill>
                          <a:latin typeface="Arial"/>
                          <a:cs typeface="Arial"/>
                        </a:rPr>
                        <a:t> to</a:t>
                      </a:r>
                      <a:r>
                        <a:rPr sz="1800" spc="-105" dirty="0">
                          <a:solidFill>
                            <a:srgbClr val="232200"/>
                          </a:solidFill>
                          <a:latin typeface="Arial"/>
                          <a:cs typeface="Arial"/>
                        </a:rPr>
                        <a:t> </a:t>
                      </a:r>
                      <a:r>
                        <a:rPr sz="1800" spc="-5" dirty="0">
                          <a:solidFill>
                            <a:srgbClr val="232200"/>
                          </a:solidFill>
                          <a:latin typeface="Arial"/>
                          <a:cs typeface="Arial"/>
                        </a:rPr>
                        <a:t>ASO </a:t>
                      </a:r>
                      <a:r>
                        <a:rPr sz="1800" spc="-484" dirty="0">
                          <a:solidFill>
                            <a:srgbClr val="232200"/>
                          </a:solidFill>
                          <a:latin typeface="Arial"/>
                          <a:cs typeface="Arial"/>
                        </a:rPr>
                        <a:t> </a:t>
                      </a:r>
                      <a:r>
                        <a:rPr sz="1800" spc="-10" dirty="0">
                          <a:solidFill>
                            <a:srgbClr val="232200"/>
                          </a:solidFill>
                          <a:latin typeface="Arial"/>
                          <a:cs typeface="Arial"/>
                        </a:rPr>
                        <a:t>groups</a:t>
                      </a:r>
                      <a:r>
                        <a:rPr sz="1800" spc="10" dirty="0">
                          <a:solidFill>
                            <a:srgbClr val="232200"/>
                          </a:solidFill>
                          <a:latin typeface="Arial"/>
                          <a:cs typeface="Arial"/>
                        </a:rPr>
                        <a:t> </a:t>
                      </a:r>
                      <a:r>
                        <a:rPr sz="1800" spc="-5" dirty="0">
                          <a:solidFill>
                            <a:srgbClr val="232200"/>
                          </a:solidFill>
                          <a:latin typeface="Arial"/>
                          <a:cs typeface="Arial"/>
                        </a:rPr>
                        <a:t>for</a:t>
                      </a:r>
                      <a:r>
                        <a:rPr sz="1800" dirty="0">
                          <a:solidFill>
                            <a:srgbClr val="232200"/>
                          </a:solidFill>
                          <a:latin typeface="Arial"/>
                          <a:cs typeface="Arial"/>
                        </a:rPr>
                        <a:t> </a:t>
                      </a:r>
                      <a:r>
                        <a:rPr sz="1800" spc="-10" dirty="0">
                          <a:solidFill>
                            <a:srgbClr val="232200"/>
                          </a:solidFill>
                          <a:latin typeface="Arial"/>
                          <a:cs typeface="Arial"/>
                        </a:rPr>
                        <a:t>compliance</a:t>
                      </a:r>
                      <a:r>
                        <a:rPr sz="1800" spc="20" dirty="0">
                          <a:solidFill>
                            <a:srgbClr val="232200"/>
                          </a:solidFill>
                          <a:latin typeface="Arial"/>
                          <a:cs typeface="Arial"/>
                        </a:rPr>
                        <a:t> </a:t>
                      </a:r>
                      <a:r>
                        <a:rPr sz="1800" spc="-15" dirty="0">
                          <a:solidFill>
                            <a:srgbClr val="232200"/>
                          </a:solidFill>
                          <a:latin typeface="Arial"/>
                          <a:cs typeface="Arial"/>
                        </a:rPr>
                        <a:t>with</a:t>
                      </a:r>
                      <a:r>
                        <a:rPr sz="1800" spc="25" dirty="0">
                          <a:solidFill>
                            <a:srgbClr val="232200"/>
                          </a:solidFill>
                          <a:latin typeface="Arial"/>
                          <a:cs typeface="Arial"/>
                        </a:rPr>
                        <a:t> </a:t>
                      </a:r>
                      <a:r>
                        <a:rPr sz="1800" spc="-5" dirty="0">
                          <a:solidFill>
                            <a:srgbClr val="232200"/>
                          </a:solidFill>
                          <a:latin typeface="Arial"/>
                          <a:cs typeface="Arial"/>
                        </a:rPr>
                        <a:t>CAA </a:t>
                      </a:r>
                      <a:r>
                        <a:rPr sz="1800" dirty="0">
                          <a:solidFill>
                            <a:srgbClr val="232200"/>
                          </a:solidFill>
                          <a:latin typeface="Arial"/>
                          <a:cs typeface="Arial"/>
                        </a:rPr>
                        <a:t> </a:t>
                      </a:r>
                      <a:r>
                        <a:rPr sz="1800" spc="-10" dirty="0">
                          <a:solidFill>
                            <a:srgbClr val="232200"/>
                          </a:solidFill>
                          <a:latin typeface="Arial"/>
                          <a:cs typeface="Arial"/>
                        </a:rPr>
                        <a:t>and</a:t>
                      </a:r>
                      <a:r>
                        <a:rPr sz="1800" spc="-30" dirty="0">
                          <a:solidFill>
                            <a:srgbClr val="232200"/>
                          </a:solidFill>
                          <a:latin typeface="Arial"/>
                          <a:cs typeface="Arial"/>
                        </a:rPr>
                        <a:t> </a:t>
                      </a:r>
                      <a:r>
                        <a:rPr sz="1800" spc="-25" dirty="0">
                          <a:solidFill>
                            <a:srgbClr val="232200"/>
                          </a:solidFill>
                          <a:latin typeface="Arial"/>
                          <a:cs typeface="Arial"/>
                        </a:rPr>
                        <a:t>TiC</a:t>
                      </a:r>
                      <a:r>
                        <a:rPr sz="1800" spc="-15" dirty="0">
                          <a:solidFill>
                            <a:srgbClr val="232200"/>
                          </a:solidFill>
                          <a:latin typeface="Arial"/>
                          <a:cs typeface="Arial"/>
                        </a:rPr>
                        <a:t> </a:t>
                      </a:r>
                      <a:r>
                        <a:rPr sz="1800" spc="-10" dirty="0">
                          <a:solidFill>
                            <a:srgbClr val="232200"/>
                          </a:solidFill>
                          <a:latin typeface="Arial"/>
                          <a:cs typeface="Arial"/>
                        </a:rPr>
                        <a:t>provisions?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E6CD"/>
                    </a:solidFill>
                  </a:tcPr>
                </a:tc>
                <a:tc>
                  <a:txBody>
                    <a:bodyPr/>
                    <a:lstStyle/>
                    <a:p>
                      <a:pPr marL="90805" marR="161290">
                        <a:lnSpc>
                          <a:spcPct val="100000"/>
                        </a:lnSpc>
                        <a:spcBef>
                          <a:spcPts val="310"/>
                        </a:spcBef>
                      </a:pPr>
                      <a:r>
                        <a:rPr sz="1800" spc="-10" dirty="0">
                          <a:solidFill>
                            <a:srgbClr val="232200"/>
                          </a:solidFill>
                          <a:latin typeface="Arial"/>
                          <a:cs typeface="Arial"/>
                        </a:rPr>
                        <a:t>Compliance</a:t>
                      </a:r>
                      <a:r>
                        <a:rPr sz="1800" spc="30" dirty="0">
                          <a:solidFill>
                            <a:srgbClr val="232200"/>
                          </a:solidFill>
                          <a:latin typeface="Arial"/>
                          <a:cs typeface="Arial"/>
                        </a:rPr>
                        <a:t> </a:t>
                      </a:r>
                      <a:r>
                        <a:rPr sz="1800" spc="-15" dirty="0">
                          <a:solidFill>
                            <a:srgbClr val="232200"/>
                          </a:solidFill>
                          <a:latin typeface="Arial"/>
                          <a:cs typeface="Arial"/>
                        </a:rPr>
                        <a:t>with</a:t>
                      </a:r>
                      <a:r>
                        <a:rPr sz="1800" spc="55" dirty="0">
                          <a:solidFill>
                            <a:srgbClr val="232200"/>
                          </a:solidFill>
                          <a:latin typeface="Arial"/>
                          <a:cs typeface="Arial"/>
                        </a:rPr>
                        <a:t> </a:t>
                      </a:r>
                      <a:r>
                        <a:rPr sz="1800" spc="-5" dirty="0">
                          <a:solidFill>
                            <a:srgbClr val="232200"/>
                          </a:solidFill>
                          <a:latin typeface="Arial"/>
                          <a:cs typeface="Arial"/>
                        </a:rPr>
                        <a:t>CAA</a:t>
                      </a:r>
                      <a:r>
                        <a:rPr sz="1800" spc="-100" dirty="0">
                          <a:solidFill>
                            <a:srgbClr val="232200"/>
                          </a:solidFill>
                          <a:latin typeface="Arial"/>
                          <a:cs typeface="Arial"/>
                        </a:rPr>
                        <a:t> </a:t>
                      </a:r>
                      <a:r>
                        <a:rPr sz="1800" spc="-10" dirty="0">
                          <a:solidFill>
                            <a:srgbClr val="232200"/>
                          </a:solidFill>
                          <a:latin typeface="Arial"/>
                          <a:cs typeface="Arial"/>
                        </a:rPr>
                        <a:t>provisions</a:t>
                      </a:r>
                      <a:r>
                        <a:rPr sz="1800" spc="35" dirty="0">
                          <a:solidFill>
                            <a:srgbClr val="232200"/>
                          </a:solidFill>
                          <a:latin typeface="Arial"/>
                          <a:cs typeface="Arial"/>
                        </a:rPr>
                        <a:t> </a:t>
                      </a:r>
                      <a:r>
                        <a:rPr sz="1800" spc="-15" dirty="0">
                          <a:solidFill>
                            <a:srgbClr val="232200"/>
                          </a:solidFill>
                          <a:latin typeface="Arial"/>
                          <a:cs typeface="Arial"/>
                        </a:rPr>
                        <a:t>will</a:t>
                      </a:r>
                      <a:r>
                        <a:rPr sz="1800" spc="55" dirty="0">
                          <a:solidFill>
                            <a:srgbClr val="232200"/>
                          </a:solidFill>
                          <a:latin typeface="Arial"/>
                          <a:cs typeface="Arial"/>
                        </a:rPr>
                        <a:t> </a:t>
                      </a:r>
                      <a:r>
                        <a:rPr sz="1800" spc="-5" dirty="0">
                          <a:solidFill>
                            <a:srgbClr val="232200"/>
                          </a:solidFill>
                          <a:latin typeface="Arial"/>
                          <a:cs typeface="Arial"/>
                        </a:rPr>
                        <a:t>require</a:t>
                      </a:r>
                      <a:r>
                        <a:rPr sz="1800" spc="20" dirty="0">
                          <a:solidFill>
                            <a:srgbClr val="232200"/>
                          </a:solidFill>
                          <a:latin typeface="Arial"/>
                          <a:cs typeface="Arial"/>
                        </a:rPr>
                        <a:t> </a:t>
                      </a:r>
                      <a:r>
                        <a:rPr lang="en-US" sz="1800" spc="-10" dirty="0" smtClean="0">
                          <a:solidFill>
                            <a:srgbClr val="232200"/>
                          </a:solidFill>
                          <a:latin typeface="Arial"/>
                          <a:cs typeface="Arial"/>
                        </a:rPr>
                        <a:t>PAI </a:t>
                      </a:r>
                      <a:r>
                        <a:rPr sz="1800" dirty="0" smtClean="0">
                          <a:solidFill>
                            <a:srgbClr val="232200"/>
                          </a:solidFill>
                          <a:latin typeface="Arial"/>
                          <a:cs typeface="Arial"/>
                        </a:rPr>
                        <a:t>to </a:t>
                      </a:r>
                      <a:r>
                        <a:rPr sz="1800" spc="-484" dirty="0" smtClean="0">
                          <a:solidFill>
                            <a:srgbClr val="232200"/>
                          </a:solidFill>
                          <a:latin typeface="Arial"/>
                          <a:cs typeface="Arial"/>
                        </a:rPr>
                        <a:t> </a:t>
                      </a:r>
                      <a:r>
                        <a:rPr sz="1800" spc="-10" dirty="0">
                          <a:solidFill>
                            <a:srgbClr val="232200"/>
                          </a:solidFill>
                          <a:latin typeface="Arial"/>
                          <a:cs typeface="Arial"/>
                        </a:rPr>
                        <a:t>adjust</a:t>
                      </a:r>
                      <a:r>
                        <a:rPr sz="1800" spc="20" dirty="0">
                          <a:solidFill>
                            <a:srgbClr val="232200"/>
                          </a:solidFill>
                          <a:latin typeface="Arial"/>
                          <a:cs typeface="Arial"/>
                        </a:rPr>
                        <a:t> </a:t>
                      </a:r>
                      <a:r>
                        <a:rPr sz="1800" spc="-5" dirty="0">
                          <a:solidFill>
                            <a:srgbClr val="232200"/>
                          </a:solidFill>
                          <a:latin typeface="Arial"/>
                          <a:cs typeface="Arial"/>
                        </a:rPr>
                        <a:t>its administrative</a:t>
                      </a:r>
                      <a:r>
                        <a:rPr sz="1800" spc="20" dirty="0">
                          <a:solidFill>
                            <a:srgbClr val="232200"/>
                          </a:solidFill>
                          <a:latin typeface="Arial"/>
                          <a:cs typeface="Arial"/>
                        </a:rPr>
                        <a:t> </a:t>
                      </a:r>
                      <a:r>
                        <a:rPr sz="1800" spc="-10" dirty="0">
                          <a:solidFill>
                            <a:srgbClr val="232200"/>
                          </a:solidFill>
                          <a:latin typeface="Arial"/>
                          <a:cs typeface="Arial"/>
                        </a:rPr>
                        <a:t>and</a:t>
                      </a:r>
                      <a:r>
                        <a:rPr sz="1800" spc="15" dirty="0">
                          <a:solidFill>
                            <a:srgbClr val="232200"/>
                          </a:solidFill>
                          <a:latin typeface="Arial"/>
                          <a:cs typeface="Arial"/>
                        </a:rPr>
                        <a:t> </a:t>
                      </a:r>
                      <a:r>
                        <a:rPr sz="1800" spc="-10" dirty="0">
                          <a:solidFill>
                            <a:srgbClr val="232200"/>
                          </a:solidFill>
                          <a:latin typeface="Arial"/>
                          <a:cs typeface="Arial"/>
                        </a:rPr>
                        <a:t>operational</a:t>
                      </a:r>
                      <a:r>
                        <a:rPr sz="1800" spc="20" dirty="0">
                          <a:solidFill>
                            <a:srgbClr val="232200"/>
                          </a:solidFill>
                          <a:latin typeface="Arial"/>
                          <a:cs typeface="Arial"/>
                        </a:rPr>
                        <a:t> </a:t>
                      </a:r>
                      <a:r>
                        <a:rPr sz="1800" spc="-10" dirty="0">
                          <a:solidFill>
                            <a:srgbClr val="232200"/>
                          </a:solidFill>
                          <a:latin typeface="Arial"/>
                          <a:cs typeface="Arial"/>
                        </a:rPr>
                        <a:t>processes</a:t>
                      </a:r>
                      <a:r>
                        <a:rPr sz="1800" spc="20" dirty="0">
                          <a:solidFill>
                            <a:srgbClr val="232200"/>
                          </a:solidFill>
                          <a:latin typeface="Arial"/>
                          <a:cs typeface="Arial"/>
                        </a:rPr>
                        <a:t> </a:t>
                      </a:r>
                      <a:r>
                        <a:rPr sz="1800" dirty="0">
                          <a:solidFill>
                            <a:srgbClr val="232200"/>
                          </a:solidFill>
                          <a:latin typeface="Arial"/>
                          <a:cs typeface="Arial"/>
                        </a:rPr>
                        <a:t>—</a:t>
                      </a:r>
                      <a:r>
                        <a:rPr sz="1800" spc="20" dirty="0">
                          <a:solidFill>
                            <a:srgbClr val="232200"/>
                          </a:solidFill>
                          <a:latin typeface="Arial"/>
                          <a:cs typeface="Arial"/>
                        </a:rPr>
                        <a:t> </a:t>
                      </a:r>
                      <a:r>
                        <a:rPr sz="1800" spc="-5" dirty="0">
                          <a:solidFill>
                            <a:srgbClr val="232200"/>
                          </a:solidFill>
                          <a:latin typeface="Arial"/>
                          <a:cs typeface="Arial"/>
                        </a:rPr>
                        <a:t>or</a:t>
                      </a:r>
                      <a:r>
                        <a:rPr sz="1800" dirty="0">
                          <a:solidFill>
                            <a:srgbClr val="232200"/>
                          </a:solidFill>
                          <a:latin typeface="Arial"/>
                          <a:cs typeface="Arial"/>
                        </a:rPr>
                        <a:t> </a:t>
                      </a:r>
                      <a:r>
                        <a:rPr sz="1800" spc="-10" dirty="0">
                          <a:solidFill>
                            <a:srgbClr val="232200"/>
                          </a:solidFill>
                          <a:latin typeface="Arial"/>
                          <a:cs typeface="Arial"/>
                        </a:rPr>
                        <a:t>adopt </a:t>
                      </a:r>
                      <a:r>
                        <a:rPr sz="1800" spc="-5" dirty="0">
                          <a:solidFill>
                            <a:srgbClr val="232200"/>
                          </a:solidFill>
                          <a:latin typeface="Arial"/>
                          <a:cs typeface="Arial"/>
                        </a:rPr>
                        <a:t> </a:t>
                      </a:r>
                      <a:r>
                        <a:rPr sz="1800" spc="-10" dirty="0">
                          <a:solidFill>
                            <a:srgbClr val="232200"/>
                          </a:solidFill>
                          <a:latin typeface="Arial"/>
                          <a:cs typeface="Arial"/>
                        </a:rPr>
                        <a:t>new</a:t>
                      </a:r>
                      <a:r>
                        <a:rPr sz="1800" spc="5" dirty="0">
                          <a:solidFill>
                            <a:srgbClr val="232200"/>
                          </a:solidFill>
                          <a:latin typeface="Arial"/>
                          <a:cs typeface="Arial"/>
                        </a:rPr>
                        <a:t> </a:t>
                      </a:r>
                      <a:r>
                        <a:rPr sz="1800" spc="-10" dirty="0">
                          <a:solidFill>
                            <a:srgbClr val="232200"/>
                          </a:solidFill>
                          <a:latin typeface="Arial"/>
                          <a:cs typeface="Arial"/>
                        </a:rPr>
                        <a:t>ones.</a:t>
                      </a:r>
                      <a:r>
                        <a:rPr sz="1800" spc="5" dirty="0">
                          <a:solidFill>
                            <a:srgbClr val="232200"/>
                          </a:solidFill>
                          <a:latin typeface="Arial"/>
                          <a:cs typeface="Arial"/>
                        </a:rPr>
                        <a:t> </a:t>
                      </a:r>
                      <a:r>
                        <a:rPr sz="1800" spc="-20" dirty="0">
                          <a:solidFill>
                            <a:srgbClr val="232200"/>
                          </a:solidFill>
                          <a:latin typeface="Arial"/>
                          <a:cs typeface="Arial"/>
                        </a:rPr>
                        <a:t>We</a:t>
                      </a:r>
                      <a:r>
                        <a:rPr sz="1800" spc="-5" dirty="0">
                          <a:solidFill>
                            <a:srgbClr val="232200"/>
                          </a:solidFill>
                          <a:latin typeface="Arial"/>
                          <a:cs typeface="Arial"/>
                        </a:rPr>
                        <a:t> </a:t>
                      </a:r>
                      <a:r>
                        <a:rPr sz="1800" spc="-15" dirty="0">
                          <a:solidFill>
                            <a:srgbClr val="232200"/>
                          </a:solidFill>
                          <a:latin typeface="Arial"/>
                          <a:cs typeface="Arial"/>
                        </a:rPr>
                        <a:t>will</a:t>
                      </a:r>
                      <a:r>
                        <a:rPr sz="1800" spc="40" dirty="0">
                          <a:solidFill>
                            <a:srgbClr val="232200"/>
                          </a:solidFill>
                          <a:latin typeface="Arial"/>
                          <a:cs typeface="Arial"/>
                        </a:rPr>
                        <a:t> </a:t>
                      </a:r>
                      <a:r>
                        <a:rPr sz="1800" spc="-10" dirty="0">
                          <a:solidFill>
                            <a:srgbClr val="232200"/>
                          </a:solidFill>
                          <a:latin typeface="Arial"/>
                          <a:cs typeface="Arial"/>
                        </a:rPr>
                        <a:t>not</a:t>
                      </a:r>
                      <a:r>
                        <a:rPr sz="1800" spc="5" dirty="0">
                          <a:solidFill>
                            <a:srgbClr val="232200"/>
                          </a:solidFill>
                          <a:latin typeface="Arial"/>
                          <a:cs typeface="Arial"/>
                        </a:rPr>
                        <a:t> </a:t>
                      </a:r>
                      <a:r>
                        <a:rPr sz="1800" spc="-5" dirty="0">
                          <a:solidFill>
                            <a:srgbClr val="232200"/>
                          </a:solidFill>
                          <a:latin typeface="Arial"/>
                          <a:cs typeface="Arial"/>
                        </a:rPr>
                        <a:t>know</a:t>
                      </a:r>
                      <a:r>
                        <a:rPr sz="1800" spc="10" dirty="0">
                          <a:solidFill>
                            <a:srgbClr val="232200"/>
                          </a:solidFill>
                          <a:latin typeface="Arial"/>
                          <a:cs typeface="Arial"/>
                        </a:rPr>
                        <a:t> </a:t>
                      </a:r>
                      <a:r>
                        <a:rPr sz="1800" spc="-5" dirty="0">
                          <a:solidFill>
                            <a:srgbClr val="232200"/>
                          </a:solidFill>
                          <a:latin typeface="Arial"/>
                          <a:cs typeface="Arial"/>
                        </a:rPr>
                        <a:t>the</a:t>
                      </a:r>
                      <a:r>
                        <a:rPr sz="1800" spc="-10" dirty="0">
                          <a:solidFill>
                            <a:srgbClr val="232200"/>
                          </a:solidFill>
                          <a:latin typeface="Arial"/>
                          <a:cs typeface="Arial"/>
                        </a:rPr>
                        <a:t> </a:t>
                      </a:r>
                      <a:r>
                        <a:rPr sz="1800" spc="-5" dirty="0">
                          <a:solidFill>
                            <a:srgbClr val="232200"/>
                          </a:solidFill>
                          <a:latin typeface="Arial"/>
                          <a:cs typeface="Arial"/>
                        </a:rPr>
                        <a:t>full</a:t>
                      </a:r>
                      <a:r>
                        <a:rPr sz="1800" dirty="0">
                          <a:solidFill>
                            <a:srgbClr val="232200"/>
                          </a:solidFill>
                          <a:latin typeface="Arial"/>
                          <a:cs typeface="Arial"/>
                        </a:rPr>
                        <a:t> </a:t>
                      </a:r>
                      <a:r>
                        <a:rPr sz="1800" spc="-5" dirty="0">
                          <a:solidFill>
                            <a:srgbClr val="232200"/>
                          </a:solidFill>
                          <a:latin typeface="Arial"/>
                          <a:cs typeface="Arial"/>
                        </a:rPr>
                        <a:t>impact</a:t>
                      </a:r>
                      <a:r>
                        <a:rPr sz="1800" spc="5" dirty="0">
                          <a:solidFill>
                            <a:srgbClr val="232200"/>
                          </a:solidFill>
                          <a:latin typeface="Arial"/>
                          <a:cs typeface="Arial"/>
                        </a:rPr>
                        <a:t> </a:t>
                      </a:r>
                      <a:r>
                        <a:rPr sz="1800" spc="-5" dirty="0">
                          <a:solidFill>
                            <a:srgbClr val="232200"/>
                          </a:solidFill>
                          <a:latin typeface="Arial"/>
                          <a:cs typeface="Arial"/>
                        </a:rPr>
                        <a:t>of</a:t>
                      </a:r>
                      <a:r>
                        <a:rPr sz="1800" spc="5" dirty="0">
                          <a:solidFill>
                            <a:srgbClr val="232200"/>
                          </a:solidFill>
                          <a:latin typeface="Arial"/>
                          <a:cs typeface="Arial"/>
                        </a:rPr>
                        <a:t> </a:t>
                      </a:r>
                      <a:r>
                        <a:rPr sz="1800" spc="-5" dirty="0">
                          <a:solidFill>
                            <a:srgbClr val="232200"/>
                          </a:solidFill>
                          <a:latin typeface="Arial"/>
                          <a:cs typeface="Arial"/>
                        </a:rPr>
                        <a:t>those</a:t>
                      </a:r>
                      <a:r>
                        <a:rPr sz="1800" spc="-10" dirty="0">
                          <a:solidFill>
                            <a:srgbClr val="232200"/>
                          </a:solidFill>
                          <a:latin typeface="Arial"/>
                          <a:cs typeface="Arial"/>
                        </a:rPr>
                        <a:t> changes</a:t>
                      </a:r>
                      <a:r>
                        <a:rPr sz="1800" spc="40" dirty="0">
                          <a:solidFill>
                            <a:srgbClr val="232200"/>
                          </a:solidFill>
                          <a:latin typeface="Arial"/>
                          <a:cs typeface="Arial"/>
                        </a:rPr>
                        <a:t> </a:t>
                      </a:r>
                      <a:r>
                        <a:rPr sz="1800" dirty="0">
                          <a:solidFill>
                            <a:srgbClr val="232200"/>
                          </a:solidFill>
                          <a:latin typeface="Arial"/>
                          <a:cs typeface="Arial"/>
                        </a:rPr>
                        <a:t>— </a:t>
                      </a:r>
                      <a:r>
                        <a:rPr sz="1800" spc="5" dirty="0">
                          <a:solidFill>
                            <a:srgbClr val="232200"/>
                          </a:solidFill>
                          <a:latin typeface="Arial"/>
                          <a:cs typeface="Arial"/>
                        </a:rPr>
                        <a:t> </a:t>
                      </a:r>
                      <a:r>
                        <a:rPr sz="1800" spc="-5" dirty="0">
                          <a:solidFill>
                            <a:srgbClr val="232200"/>
                          </a:solidFill>
                          <a:latin typeface="Arial"/>
                          <a:cs typeface="Arial"/>
                        </a:rPr>
                        <a:t>both </a:t>
                      </a:r>
                      <a:r>
                        <a:rPr sz="1800" dirty="0">
                          <a:solidFill>
                            <a:srgbClr val="232200"/>
                          </a:solidFill>
                          <a:latin typeface="Arial"/>
                          <a:cs typeface="Arial"/>
                        </a:rPr>
                        <a:t>to</a:t>
                      </a:r>
                      <a:r>
                        <a:rPr sz="1800" spc="-5" dirty="0">
                          <a:solidFill>
                            <a:srgbClr val="232200"/>
                          </a:solidFill>
                          <a:latin typeface="Arial"/>
                          <a:cs typeface="Arial"/>
                        </a:rPr>
                        <a:t> </a:t>
                      </a:r>
                      <a:r>
                        <a:rPr lang="en-US" sz="1800" spc="-10" dirty="0" smtClean="0">
                          <a:solidFill>
                            <a:srgbClr val="232200"/>
                          </a:solidFill>
                          <a:latin typeface="Arial"/>
                          <a:cs typeface="Arial"/>
                        </a:rPr>
                        <a:t>PAI </a:t>
                      </a:r>
                      <a:r>
                        <a:rPr sz="1800" spc="-10" dirty="0" smtClean="0">
                          <a:solidFill>
                            <a:srgbClr val="232200"/>
                          </a:solidFill>
                          <a:latin typeface="Arial"/>
                          <a:cs typeface="Arial"/>
                        </a:rPr>
                        <a:t>and</a:t>
                      </a:r>
                      <a:r>
                        <a:rPr sz="1800" spc="5" dirty="0" smtClean="0">
                          <a:solidFill>
                            <a:srgbClr val="232200"/>
                          </a:solidFill>
                          <a:latin typeface="Arial"/>
                          <a:cs typeface="Arial"/>
                        </a:rPr>
                        <a:t> </a:t>
                      </a:r>
                      <a:r>
                        <a:rPr sz="1800" spc="-10" dirty="0">
                          <a:solidFill>
                            <a:srgbClr val="232200"/>
                          </a:solidFill>
                          <a:latin typeface="Arial"/>
                          <a:cs typeface="Arial"/>
                        </a:rPr>
                        <a:t>our</a:t>
                      </a:r>
                      <a:r>
                        <a:rPr sz="1800" dirty="0">
                          <a:solidFill>
                            <a:srgbClr val="232200"/>
                          </a:solidFill>
                          <a:latin typeface="Arial"/>
                          <a:cs typeface="Arial"/>
                        </a:rPr>
                        <a:t> </a:t>
                      </a:r>
                      <a:r>
                        <a:rPr sz="1800" spc="-5" dirty="0">
                          <a:solidFill>
                            <a:srgbClr val="232200"/>
                          </a:solidFill>
                          <a:latin typeface="Arial"/>
                          <a:cs typeface="Arial"/>
                        </a:rPr>
                        <a:t>customers</a:t>
                      </a:r>
                      <a:r>
                        <a:rPr sz="1800" spc="5" dirty="0">
                          <a:solidFill>
                            <a:srgbClr val="232200"/>
                          </a:solidFill>
                          <a:latin typeface="Arial"/>
                          <a:cs typeface="Arial"/>
                        </a:rPr>
                        <a:t> </a:t>
                      </a:r>
                      <a:r>
                        <a:rPr sz="1800" spc="-5" dirty="0">
                          <a:solidFill>
                            <a:srgbClr val="232200"/>
                          </a:solidFill>
                          <a:latin typeface="Arial"/>
                          <a:cs typeface="Arial"/>
                        </a:rPr>
                        <a:t>—until</a:t>
                      </a:r>
                      <a:r>
                        <a:rPr sz="1800" spc="10" dirty="0">
                          <a:solidFill>
                            <a:srgbClr val="232200"/>
                          </a:solidFill>
                          <a:latin typeface="Arial"/>
                          <a:cs typeface="Arial"/>
                        </a:rPr>
                        <a:t> </a:t>
                      </a:r>
                      <a:r>
                        <a:rPr sz="1800" spc="-20" dirty="0">
                          <a:solidFill>
                            <a:srgbClr val="232200"/>
                          </a:solidFill>
                          <a:latin typeface="Arial"/>
                          <a:cs typeface="Arial"/>
                        </a:rPr>
                        <a:t>we</a:t>
                      </a:r>
                      <a:r>
                        <a:rPr sz="1800" spc="30" dirty="0">
                          <a:solidFill>
                            <a:srgbClr val="232200"/>
                          </a:solidFill>
                          <a:latin typeface="Arial"/>
                          <a:cs typeface="Arial"/>
                        </a:rPr>
                        <a:t> </a:t>
                      </a:r>
                      <a:r>
                        <a:rPr sz="1800" spc="-10" dirty="0">
                          <a:solidFill>
                            <a:srgbClr val="232200"/>
                          </a:solidFill>
                          <a:latin typeface="Arial"/>
                          <a:cs typeface="Arial"/>
                        </a:rPr>
                        <a:t>review </a:t>
                      </a:r>
                      <a:r>
                        <a:rPr sz="1800" spc="-5" dirty="0">
                          <a:solidFill>
                            <a:srgbClr val="232200"/>
                          </a:solidFill>
                          <a:latin typeface="Arial"/>
                          <a:cs typeface="Arial"/>
                        </a:rPr>
                        <a:t> the</a:t>
                      </a:r>
                      <a:r>
                        <a:rPr sz="1800" spc="-15" dirty="0">
                          <a:solidFill>
                            <a:srgbClr val="232200"/>
                          </a:solidFill>
                          <a:latin typeface="Arial"/>
                          <a:cs typeface="Arial"/>
                        </a:rPr>
                        <a:t> </a:t>
                      </a:r>
                      <a:r>
                        <a:rPr sz="1800" spc="-5" dirty="0">
                          <a:solidFill>
                            <a:srgbClr val="232200"/>
                          </a:solidFill>
                          <a:latin typeface="Arial"/>
                          <a:cs typeface="Arial"/>
                        </a:rPr>
                        <a:t>final</a:t>
                      </a:r>
                      <a:r>
                        <a:rPr sz="1800" spc="5" dirty="0">
                          <a:solidFill>
                            <a:srgbClr val="232200"/>
                          </a:solidFill>
                          <a:latin typeface="Arial"/>
                          <a:cs typeface="Arial"/>
                        </a:rPr>
                        <a:t> </a:t>
                      </a:r>
                      <a:r>
                        <a:rPr sz="1800" spc="-5" dirty="0">
                          <a:solidFill>
                            <a:srgbClr val="232200"/>
                          </a:solidFill>
                          <a:latin typeface="Arial"/>
                          <a:cs typeface="Arial"/>
                        </a:rPr>
                        <a:t>rules </a:t>
                      </a:r>
                      <a:r>
                        <a:rPr sz="1800" spc="-10" dirty="0">
                          <a:solidFill>
                            <a:srgbClr val="232200"/>
                          </a:solidFill>
                          <a:latin typeface="Arial"/>
                          <a:cs typeface="Arial"/>
                        </a:rPr>
                        <a:t>and</a:t>
                      </a:r>
                      <a:r>
                        <a:rPr sz="1800" spc="5" dirty="0">
                          <a:solidFill>
                            <a:srgbClr val="232200"/>
                          </a:solidFill>
                          <a:latin typeface="Arial"/>
                          <a:cs typeface="Arial"/>
                        </a:rPr>
                        <a:t> </a:t>
                      </a:r>
                      <a:r>
                        <a:rPr sz="1800" spc="-5" dirty="0">
                          <a:solidFill>
                            <a:srgbClr val="232200"/>
                          </a:solidFill>
                          <a:latin typeface="Arial"/>
                          <a:cs typeface="Arial"/>
                        </a:rPr>
                        <a:t>determine</a:t>
                      </a:r>
                      <a:r>
                        <a:rPr sz="1800" spc="5" dirty="0">
                          <a:solidFill>
                            <a:srgbClr val="232200"/>
                          </a:solidFill>
                          <a:latin typeface="Arial"/>
                          <a:cs typeface="Arial"/>
                        </a:rPr>
                        <a:t> </a:t>
                      </a:r>
                      <a:r>
                        <a:rPr sz="1800" spc="-5" dirty="0">
                          <a:solidFill>
                            <a:srgbClr val="232200"/>
                          </a:solidFill>
                          <a:latin typeface="Arial"/>
                          <a:cs typeface="Arial"/>
                        </a:rPr>
                        <a:t>the</a:t>
                      </a:r>
                      <a:r>
                        <a:rPr sz="1800" spc="-10" dirty="0">
                          <a:solidFill>
                            <a:srgbClr val="232200"/>
                          </a:solidFill>
                          <a:latin typeface="Arial"/>
                          <a:cs typeface="Arial"/>
                        </a:rPr>
                        <a:t> </a:t>
                      </a:r>
                      <a:r>
                        <a:rPr sz="1800" spc="-5" dirty="0">
                          <a:solidFill>
                            <a:srgbClr val="232200"/>
                          </a:solidFill>
                          <a:latin typeface="Arial"/>
                          <a:cs typeface="Arial"/>
                        </a:rPr>
                        <a:t>full</a:t>
                      </a:r>
                      <a:r>
                        <a:rPr sz="1800" spc="5" dirty="0">
                          <a:solidFill>
                            <a:srgbClr val="232200"/>
                          </a:solidFill>
                          <a:latin typeface="Arial"/>
                          <a:cs typeface="Arial"/>
                        </a:rPr>
                        <a:t> </a:t>
                      </a:r>
                      <a:r>
                        <a:rPr sz="1800" spc="-5" dirty="0">
                          <a:solidFill>
                            <a:srgbClr val="232200"/>
                          </a:solidFill>
                          <a:latin typeface="Arial"/>
                          <a:cs typeface="Arial"/>
                        </a:rPr>
                        <a:t>scope</a:t>
                      </a:r>
                      <a:r>
                        <a:rPr sz="1800" spc="-15" dirty="0">
                          <a:solidFill>
                            <a:srgbClr val="232200"/>
                          </a:solidFill>
                          <a:latin typeface="Arial"/>
                          <a:cs typeface="Arial"/>
                        </a:rPr>
                        <a:t> </a:t>
                      </a:r>
                      <a:r>
                        <a:rPr sz="1800" spc="-5" dirty="0">
                          <a:solidFill>
                            <a:srgbClr val="232200"/>
                          </a:solidFill>
                          <a:latin typeface="Arial"/>
                          <a:cs typeface="Arial"/>
                        </a:rPr>
                        <a:t>of</a:t>
                      </a:r>
                      <a:r>
                        <a:rPr sz="1800" dirty="0">
                          <a:solidFill>
                            <a:srgbClr val="232200"/>
                          </a:solidFill>
                          <a:latin typeface="Arial"/>
                          <a:cs typeface="Arial"/>
                        </a:rPr>
                        <a:t> </a:t>
                      </a:r>
                      <a:r>
                        <a:rPr sz="1800" spc="-5" dirty="0">
                          <a:solidFill>
                            <a:srgbClr val="232200"/>
                          </a:solidFill>
                          <a:latin typeface="Arial"/>
                          <a:cs typeface="Arial"/>
                        </a:rPr>
                        <a:t>the</a:t>
                      </a:r>
                      <a:r>
                        <a:rPr sz="1800" spc="-10" dirty="0">
                          <a:solidFill>
                            <a:srgbClr val="232200"/>
                          </a:solidFill>
                          <a:latin typeface="Arial"/>
                          <a:cs typeface="Arial"/>
                        </a:rPr>
                        <a:t> </a:t>
                      </a:r>
                      <a:r>
                        <a:rPr sz="1800" spc="-5" dirty="0">
                          <a:solidFill>
                            <a:srgbClr val="232200"/>
                          </a:solidFill>
                          <a:latin typeface="Arial"/>
                          <a:cs typeface="Arial"/>
                        </a:rPr>
                        <a:t>requirements.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E6CD"/>
                    </a:solidFill>
                  </a:tcPr>
                </a:tc>
                <a:extLst>
                  <a:ext uri="{0D108BD9-81ED-4DB2-BD59-A6C34878D82A}">
                    <a16:rowId xmlns:a16="http://schemas.microsoft.com/office/drawing/2014/main" val="10000"/>
                  </a:ext>
                </a:extLst>
              </a:tr>
              <a:tr h="2834640">
                <a:tc>
                  <a:txBody>
                    <a:bodyPr/>
                    <a:lstStyle/>
                    <a:p>
                      <a:pPr marL="90805" marR="558165">
                        <a:lnSpc>
                          <a:spcPct val="100000"/>
                        </a:lnSpc>
                        <a:spcBef>
                          <a:spcPts val="310"/>
                        </a:spcBef>
                      </a:pPr>
                      <a:r>
                        <a:rPr sz="1800" spc="-5" dirty="0">
                          <a:solidFill>
                            <a:srgbClr val="232200"/>
                          </a:solidFill>
                          <a:latin typeface="Arial"/>
                          <a:cs typeface="Arial"/>
                        </a:rPr>
                        <a:t>Will </a:t>
                      </a:r>
                      <a:r>
                        <a:rPr sz="1800" dirty="0">
                          <a:solidFill>
                            <a:srgbClr val="232200"/>
                          </a:solidFill>
                          <a:latin typeface="Arial"/>
                          <a:cs typeface="Arial"/>
                        </a:rPr>
                        <a:t>ID </a:t>
                      </a:r>
                      <a:r>
                        <a:rPr sz="1800" spc="-5" dirty="0">
                          <a:solidFill>
                            <a:srgbClr val="232200"/>
                          </a:solidFill>
                          <a:latin typeface="Arial"/>
                          <a:cs typeface="Arial"/>
                        </a:rPr>
                        <a:t>cards be re-issued </a:t>
                      </a:r>
                      <a:r>
                        <a:rPr sz="1800" dirty="0">
                          <a:solidFill>
                            <a:srgbClr val="232200"/>
                          </a:solidFill>
                          <a:latin typeface="Arial"/>
                          <a:cs typeface="Arial"/>
                        </a:rPr>
                        <a:t>to </a:t>
                      </a:r>
                      <a:r>
                        <a:rPr sz="1800" spc="-5" dirty="0">
                          <a:solidFill>
                            <a:srgbClr val="232200"/>
                          </a:solidFill>
                          <a:latin typeface="Arial"/>
                          <a:cs typeface="Arial"/>
                        </a:rPr>
                        <a:t>all </a:t>
                      </a:r>
                      <a:r>
                        <a:rPr sz="1800" spc="-490" dirty="0">
                          <a:solidFill>
                            <a:srgbClr val="232200"/>
                          </a:solidFill>
                          <a:latin typeface="Arial"/>
                          <a:cs typeface="Arial"/>
                        </a:rPr>
                        <a:t> </a:t>
                      </a:r>
                      <a:r>
                        <a:rPr sz="1800" spc="-5" dirty="0">
                          <a:solidFill>
                            <a:srgbClr val="232200"/>
                          </a:solidFill>
                          <a:latin typeface="Arial"/>
                          <a:cs typeface="Arial"/>
                        </a:rPr>
                        <a:t>members?</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F3E8"/>
                    </a:solidFill>
                  </a:tcPr>
                </a:tc>
                <a:tc>
                  <a:txBody>
                    <a:bodyPr/>
                    <a:lstStyle/>
                    <a:p>
                      <a:pPr marL="90805" marR="570230">
                        <a:lnSpc>
                          <a:spcPct val="100000"/>
                        </a:lnSpc>
                        <a:spcBef>
                          <a:spcPts val="310"/>
                        </a:spcBef>
                      </a:pPr>
                      <a:r>
                        <a:rPr sz="1800" spc="-10" dirty="0">
                          <a:solidFill>
                            <a:srgbClr val="232200"/>
                          </a:solidFill>
                          <a:latin typeface="Arial"/>
                          <a:cs typeface="Arial"/>
                        </a:rPr>
                        <a:t>Unless</a:t>
                      </a:r>
                      <a:r>
                        <a:rPr sz="1800" spc="10" dirty="0">
                          <a:solidFill>
                            <a:srgbClr val="232200"/>
                          </a:solidFill>
                          <a:latin typeface="Arial"/>
                          <a:cs typeface="Arial"/>
                        </a:rPr>
                        <a:t> </a:t>
                      </a:r>
                      <a:r>
                        <a:rPr sz="1800" spc="-5" dirty="0">
                          <a:solidFill>
                            <a:srgbClr val="232200"/>
                          </a:solidFill>
                          <a:latin typeface="Arial"/>
                          <a:cs typeface="Arial"/>
                        </a:rPr>
                        <a:t>future </a:t>
                      </a:r>
                      <a:r>
                        <a:rPr sz="1800" spc="-10" dirty="0">
                          <a:solidFill>
                            <a:srgbClr val="232200"/>
                          </a:solidFill>
                          <a:latin typeface="Arial"/>
                          <a:cs typeface="Arial"/>
                        </a:rPr>
                        <a:t>guidance</a:t>
                      </a:r>
                      <a:r>
                        <a:rPr sz="1800" spc="20" dirty="0">
                          <a:solidFill>
                            <a:srgbClr val="232200"/>
                          </a:solidFill>
                          <a:latin typeface="Arial"/>
                          <a:cs typeface="Arial"/>
                        </a:rPr>
                        <a:t> </a:t>
                      </a:r>
                      <a:r>
                        <a:rPr sz="1800" spc="-5" dirty="0">
                          <a:solidFill>
                            <a:srgbClr val="232200"/>
                          </a:solidFill>
                          <a:latin typeface="Arial"/>
                          <a:cs typeface="Arial"/>
                        </a:rPr>
                        <a:t>or</a:t>
                      </a:r>
                      <a:r>
                        <a:rPr sz="1800" dirty="0">
                          <a:solidFill>
                            <a:srgbClr val="232200"/>
                          </a:solidFill>
                          <a:latin typeface="Arial"/>
                          <a:cs typeface="Arial"/>
                        </a:rPr>
                        <a:t> </a:t>
                      </a:r>
                      <a:r>
                        <a:rPr sz="1800" spc="-5" dirty="0">
                          <a:solidFill>
                            <a:srgbClr val="232200"/>
                          </a:solidFill>
                          <a:latin typeface="Arial"/>
                          <a:cs typeface="Arial"/>
                        </a:rPr>
                        <a:t>rules</a:t>
                      </a:r>
                      <a:r>
                        <a:rPr sz="1800" spc="10" dirty="0">
                          <a:solidFill>
                            <a:srgbClr val="232200"/>
                          </a:solidFill>
                          <a:latin typeface="Arial"/>
                          <a:cs typeface="Arial"/>
                        </a:rPr>
                        <a:t> </a:t>
                      </a:r>
                      <a:r>
                        <a:rPr sz="1800" spc="-5" dirty="0">
                          <a:solidFill>
                            <a:srgbClr val="232200"/>
                          </a:solidFill>
                          <a:latin typeface="Arial"/>
                          <a:cs typeface="Arial"/>
                        </a:rPr>
                        <a:t>require</a:t>
                      </a:r>
                      <a:r>
                        <a:rPr sz="1800" spc="10" dirty="0">
                          <a:solidFill>
                            <a:srgbClr val="232200"/>
                          </a:solidFill>
                          <a:latin typeface="Arial"/>
                          <a:cs typeface="Arial"/>
                        </a:rPr>
                        <a:t> </a:t>
                      </a:r>
                      <a:r>
                        <a:rPr sz="1800" spc="-10" dirty="0">
                          <a:solidFill>
                            <a:srgbClr val="232200"/>
                          </a:solidFill>
                          <a:latin typeface="Arial"/>
                          <a:cs typeface="Arial"/>
                        </a:rPr>
                        <a:t>otherwise,</a:t>
                      </a:r>
                      <a:r>
                        <a:rPr sz="1800" spc="55" dirty="0">
                          <a:solidFill>
                            <a:srgbClr val="232200"/>
                          </a:solidFill>
                          <a:latin typeface="Arial"/>
                          <a:cs typeface="Arial"/>
                        </a:rPr>
                        <a:t> </a:t>
                      </a:r>
                      <a:r>
                        <a:rPr lang="en-US" sz="1800" spc="-10" dirty="0" smtClean="0">
                          <a:solidFill>
                            <a:srgbClr val="232200"/>
                          </a:solidFill>
                          <a:latin typeface="Arial"/>
                          <a:cs typeface="Arial"/>
                        </a:rPr>
                        <a:t>PAI </a:t>
                      </a:r>
                      <a:r>
                        <a:rPr sz="1800" spc="-15" dirty="0" smtClean="0">
                          <a:solidFill>
                            <a:srgbClr val="232200"/>
                          </a:solidFill>
                          <a:latin typeface="Arial"/>
                          <a:cs typeface="Arial"/>
                        </a:rPr>
                        <a:t>will</a:t>
                      </a:r>
                      <a:r>
                        <a:rPr sz="1800" spc="45" dirty="0" smtClean="0">
                          <a:solidFill>
                            <a:srgbClr val="232200"/>
                          </a:solidFill>
                          <a:latin typeface="Arial"/>
                          <a:cs typeface="Arial"/>
                        </a:rPr>
                        <a:t> </a:t>
                      </a:r>
                      <a:r>
                        <a:rPr sz="1800" spc="-10" dirty="0">
                          <a:solidFill>
                            <a:srgbClr val="232200"/>
                          </a:solidFill>
                          <a:latin typeface="Arial"/>
                          <a:cs typeface="Arial"/>
                        </a:rPr>
                        <a:t>not</a:t>
                      </a:r>
                      <a:r>
                        <a:rPr sz="1800" spc="5" dirty="0">
                          <a:solidFill>
                            <a:srgbClr val="232200"/>
                          </a:solidFill>
                          <a:latin typeface="Arial"/>
                          <a:cs typeface="Arial"/>
                        </a:rPr>
                        <a:t> </a:t>
                      </a:r>
                      <a:r>
                        <a:rPr sz="1800" spc="-5" dirty="0">
                          <a:solidFill>
                            <a:srgbClr val="232200"/>
                          </a:solidFill>
                          <a:latin typeface="Arial"/>
                          <a:cs typeface="Arial"/>
                        </a:rPr>
                        <a:t>reissue</a:t>
                      </a:r>
                      <a:r>
                        <a:rPr sz="1800" spc="10" dirty="0">
                          <a:solidFill>
                            <a:srgbClr val="232200"/>
                          </a:solidFill>
                          <a:latin typeface="Arial"/>
                          <a:cs typeface="Arial"/>
                        </a:rPr>
                        <a:t> </a:t>
                      </a:r>
                      <a:r>
                        <a:rPr sz="1800" dirty="0">
                          <a:solidFill>
                            <a:srgbClr val="232200"/>
                          </a:solidFill>
                          <a:latin typeface="Arial"/>
                          <a:cs typeface="Arial"/>
                        </a:rPr>
                        <a:t>ID</a:t>
                      </a:r>
                      <a:r>
                        <a:rPr sz="1800" spc="-15" dirty="0">
                          <a:solidFill>
                            <a:srgbClr val="232200"/>
                          </a:solidFill>
                          <a:latin typeface="Arial"/>
                          <a:cs typeface="Arial"/>
                        </a:rPr>
                        <a:t> </a:t>
                      </a:r>
                      <a:r>
                        <a:rPr sz="1800" spc="-5" dirty="0">
                          <a:solidFill>
                            <a:srgbClr val="232200"/>
                          </a:solidFill>
                          <a:latin typeface="Arial"/>
                          <a:cs typeface="Arial"/>
                        </a:rPr>
                        <a:t>cards</a:t>
                      </a:r>
                      <a:r>
                        <a:rPr sz="1800" spc="15" dirty="0">
                          <a:solidFill>
                            <a:srgbClr val="232200"/>
                          </a:solidFill>
                          <a:latin typeface="Arial"/>
                          <a:cs typeface="Arial"/>
                        </a:rPr>
                        <a:t> </a:t>
                      </a:r>
                      <a:r>
                        <a:rPr sz="1800" dirty="0">
                          <a:solidFill>
                            <a:srgbClr val="232200"/>
                          </a:solidFill>
                          <a:latin typeface="Arial"/>
                          <a:cs typeface="Arial"/>
                        </a:rPr>
                        <a:t>to</a:t>
                      </a:r>
                      <a:r>
                        <a:rPr sz="1800" spc="-15" dirty="0">
                          <a:solidFill>
                            <a:srgbClr val="232200"/>
                          </a:solidFill>
                          <a:latin typeface="Arial"/>
                          <a:cs typeface="Arial"/>
                        </a:rPr>
                        <a:t> </a:t>
                      </a:r>
                      <a:r>
                        <a:rPr sz="1800" spc="-5" dirty="0">
                          <a:solidFill>
                            <a:srgbClr val="232200"/>
                          </a:solidFill>
                          <a:latin typeface="Arial"/>
                          <a:cs typeface="Arial"/>
                        </a:rPr>
                        <a:t>current</a:t>
                      </a:r>
                      <a:r>
                        <a:rPr sz="1800" spc="15" dirty="0">
                          <a:solidFill>
                            <a:srgbClr val="232200"/>
                          </a:solidFill>
                          <a:latin typeface="Arial"/>
                          <a:cs typeface="Arial"/>
                        </a:rPr>
                        <a:t> </a:t>
                      </a:r>
                      <a:r>
                        <a:rPr sz="1800" spc="-5" dirty="0">
                          <a:solidFill>
                            <a:srgbClr val="232200"/>
                          </a:solidFill>
                          <a:latin typeface="Arial"/>
                          <a:cs typeface="Arial"/>
                        </a:rPr>
                        <a:t>members</a:t>
                      </a:r>
                      <a:r>
                        <a:rPr sz="1800" dirty="0">
                          <a:solidFill>
                            <a:srgbClr val="232200"/>
                          </a:solidFill>
                          <a:latin typeface="Arial"/>
                          <a:cs typeface="Arial"/>
                        </a:rPr>
                        <a:t> </a:t>
                      </a:r>
                      <a:r>
                        <a:rPr sz="1800" spc="-10" dirty="0">
                          <a:solidFill>
                            <a:srgbClr val="232200"/>
                          </a:solidFill>
                          <a:latin typeface="Arial"/>
                          <a:cs typeface="Arial"/>
                        </a:rPr>
                        <a:t>unless </a:t>
                      </a:r>
                      <a:r>
                        <a:rPr sz="1800" spc="-490" dirty="0">
                          <a:solidFill>
                            <a:srgbClr val="232200"/>
                          </a:solidFill>
                          <a:latin typeface="Arial"/>
                          <a:cs typeface="Arial"/>
                        </a:rPr>
                        <a:t> </a:t>
                      </a:r>
                      <a:r>
                        <a:rPr sz="1800" spc="-5" dirty="0">
                          <a:solidFill>
                            <a:srgbClr val="232200"/>
                          </a:solidFill>
                          <a:latin typeface="Arial"/>
                          <a:cs typeface="Arial"/>
                        </a:rPr>
                        <a:t>there</a:t>
                      </a:r>
                      <a:r>
                        <a:rPr sz="1800" spc="-10" dirty="0">
                          <a:solidFill>
                            <a:srgbClr val="232200"/>
                          </a:solidFill>
                          <a:latin typeface="Arial"/>
                          <a:cs typeface="Arial"/>
                        </a:rPr>
                        <a:t> </a:t>
                      </a:r>
                      <a:r>
                        <a:rPr sz="1800" spc="-5" dirty="0">
                          <a:solidFill>
                            <a:srgbClr val="232200"/>
                          </a:solidFill>
                          <a:latin typeface="Arial"/>
                          <a:cs typeface="Arial"/>
                        </a:rPr>
                        <a:t>is</a:t>
                      </a:r>
                      <a:r>
                        <a:rPr sz="1800" dirty="0">
                          <a:solidFill>
                            <a:srgbClr val="232200"/>
                          </a:solidFill>
                          <a:latin typeface="Arial"/>
                          <a:cs typeface="Arial"/>
                        </a:rPr>
                        <a:t> </a:t>
                      </a:r>
                      <a:r>
                        <a:rPr sz="1800" spc="-10" dirty="0">
                          <a:solidFill>
                            <a:srgbClr val="232200"/>
                          </a:solidFill>
                          <a:latin typeface="Arial"/>
                          <a:cs typeface="Arial"/>
                        </a:rPr>
                        <a:t>another</a:t>
                      </a:r>
                      <a:r>
                        <a:rPr sz="1800" spc="15" dirty="0">
                          <a:solidFill>
                            <a:srgbClr val="232200"/>
                          </a:solidFill>
                          <a:latin typeface="Arial"/>
                          <a:cs typeface="Arial"/>
                        </a:rPr>
                        <a:t> </a:t>
                      </a:r>
                      <a:r>
                        <a:rPr sz="1800" spc="-10" dirty="0">
                          <a:solidFill>
                            <a:srgbClr val="232200"/>
                          </a:solidFill>
                          <a:latin typeface="Arial"/>
                          <a:cs typeface="Arial"/>
                        </a:rPr>
                        <a:t>change</a:t>
                      </a:r>
                      <a:r>
                        <a:rPr sz="1800" spc="15" dirty="0">
                          <a:solidFill>
                            <a:srgbClr val="232200"/>
                          </a:solidFill>
                          <a:latin typeface="Arial"/>
                          <a:cs typeface="Arial"/>
                        </a:rPr>
                        <a:t> </a:t>
                      </a:r>
                      <a:r>
                        <a:rPr sz="1800" spc="-5" dirty="0">
                          <a:solidFill>
                            <a:srgbClr val="232200"/>
                          </a:solidFill>
                          <a:latin typeface="Arial"/>
                          <a:cs typeface="Arial"/>
                        </a:rPr>
                        <a:t>that </a:t>
                      </a:r>
                      <a:r>
                        <a:rPr sz="1800" spc="-15" dirty="0">
                          <a:solidFill>
                            <a:srgbClr val="232200"/>
                          </a:solidFill>
                          <a:latin typeface="Arial"/>
                          <a:cs typeface="Arial"/>
                        </a:rPr>
                        <a:t>would</a:t>
                      </a:r>
                      <a:r>
                        <a:rPr sz="1800" spc="55" dirty="0">
                          <a:solidFill>
                            <a:srgbClr val="232200"/>
                          </a:solidFill>
                          <a:latin typeface="Arial"/>
                          <a:cs typeface="Arial"/>
                        </a:rPr>
                        <a:t> </a:t>
                      </a:r>
                      <a:r>
                        <a:rPr sz="1800" spc="-5" dirty="0">
                          <a:solidFill>
                            <a:srgbClr val="232200"/>
                          </a:solidFill>
                          <a:latin typeface="Arial"/>
                          <a:cs typeface="Arial"/>
                        </a:rPr>
                        <a:t>require</a:t>
                      </a:r>
                      <a:r>
                        <a:rPr sz="1800" spc="5" dirty="0">
                          <a:solidFill>
                            <a:srgbClr val="232200"/>
                          </a:solidFill>
                          <a:latin typeface="Arial"/>
                          <a:cs typeface="Arial"/>
                        </a:rPr>
                        <a:t> </a:t>
                      </a:r>
                      <a:r>
                        <a:rPr sz="1800" dirty="0">
                          <a:solidFill>
                            <a:srgbClr val="232200"/>
                          </a:solidFill>
                          <a:latin typeface="Arial"/>
                          <a:cs typeface="Arial"/>
                        </a:rPr>
                        <a:t>a</a:t>
                      </a:r>
                      <a:r>
                        <a:rPr sz="1800" spc="-5" dirty="0">
                          <a:solidFill>
                            <a:srgbClr val="232200"/>
                          </a:solidFill>
                          <a:latin typeface="Arial"/>
                          <a:cs typeface="Arial"/>
                        </a:rPr>
                        <a:t> </a:t>
                      </a:r>
                      <a:r>
                        <a:rPr sz="1800" spc="-10" dirty="0">
                          <a:solidFill>
                            <a:srgbClr val="232200"/>
                          </a:solidFill>
                          <a:latin typeface="Arial"/>
                          <a:cs typeface="Arial"/>
                        </a:rPr>
                        <a:t>new</a:t>
                      </a:r>
                      <a:r>
                        <a:rPr sz="1800" spc="10" dirty="0">
                          <a:solidFill>
                            <a:srgbClr val="232200"/>
                          </a:solidFill>
                          <a:latin typeface="Arial"/>
                          <a:cs typeface="Arial"/>
                        </a:rPr>
                        <a:t> </a:t>
                      </a:r>
                      <a:r>
                        <a:rPr sz="1800" spc="-5" dirty="0">
                          <a:solidFill>
                            <a:srgbClr val="232200"/>
                          </a:solidFill>
                          <a:latin typeface="Arial"/>
                          <a:cs typeface="Arial"/>
                        </a:rPr>
                        <a:t>card</a:t>
                      </a:r>
                      <a:r>
                        <a:rPr sz="1800" spc="-10" dirty="0">
                          <a:solidFill>
                            <a:srgbClr val="232200"/>
                          </a:solidFill>
                          <a:latin typeface="Arial"/>
                          <a:cs typeface="Arial"/>
                        </a:rPr>
                        <a:t> </a:t>
                      </a:r>
                      <a:r>
                        <a:rPr sz="1800" spc="-5" dirty="0">
                          <a:solidFill>
                            <a:srgbClr val="232200"/>
                          </a:solidFill>
                          <a:latin typeface="Arial"/>
                          <a:cs typeface="Arial"/>
                        </a:rPr>
                        <a:t>(for </a:t>
                      </a:r>
                      <a:r>
                        <a:rPr sz="1800" dirty="0">
                          <a:solidFill>
                            <a:srgbClr val="232200"/>
                          </a:solidFill>
                          <a:latin typeface="Arial"/>
                          <a:cs typeface="Arial"/>
                        </a:rPr>
                        <a:t> </a:t>
                      </a:r>
                      <a:r>
                        <a:rPr sz="1800" spc="-10" dirty="0">
                          <a:solidFill>
                            <a:srgbClr val="232200"/>
                          </a:solidFill>
                          <a:latin typeface="Arial"/>
                          <a:cs typeface="Arial"/>
                        </a:rPr>
                        <a:t>example,</a:t>
                      </a:r>
                      <a:r>
                        <a:rPr sz="1800" spc="30" dirty="0">
                          <a:solidFill>
                            <a:srgbClr val="232200"/>
                          </a:solidFill>
                          <a:latin typeface="Arial"/>
                          <a:cs typeface="Arial"/>
                        </a:rPr>
                        <a:t> </a:t>
                      </a:r>
                      <a:r>
                        <a:rPr sz="1800" dirty="0">
                          <a:solidFill>
                            <a:srgbClr val="232200"/>
                          </a:solidFill>
                          <a:latin typeface="Arial"/>
                          <a:cs typeface="Arial"/>
                        </a:rPr>
                        <a:t>a</a:t>
                      </a:r>
                      <a:r>
                        <a:rPr sz="1800" spc="-5" dirty="0">
                          <a:solidFill>
                            <a:srgbClr val="232200"/>
                          </a:solidFill>
                          <a:latin typeface="Arial"/>
                          <a:cs typeface="Arial"/>
                        </a:rPr>
                        <a:t> </a:t>
                      </a:r>
                      <a:r>
                        <a:rPr sz="1800" spc="-10" dirty="0">
                          <a:solidFill>
                            <a:srgbClr val="232200"/>
                          </a:solidFill>
                          <a:latin typeface="Arial"/>
                          <a:cs typeface="Arial"/>
                        </a:rPr>
                        <a:t>benefit,</a:t>
                      </a:r>
                      <a:r>
                        <a:rPr sz="1800" spc="10" dirty="0">
                          <a:solidFill>
                            <a:srgbClr val="232200"/>
                          </a:solidFill>
                          <a:latin typeface="Arial"/>
                          <a:cs typeface="Arial"/>
                        </a:rPr>
                        <a:t> </a:t>
                      </a:r>
                      <a:r>
                        <a:rPr sz="1800" spc="-10" dirty="0">
                          <a:solidFill>
                            <a:srgbClr val="232200"/>
                          </a:solidFill>
                          <a:latin typeface="Arial"/>
                          <a:cs typeface="Arial"/>
                        </a:rPr>
                        <a:t>program</a:t>
                      </a:r>
                      <a:r>
                        <a:rPr sz="1800" spc="15" dirty="0">
                          <a:solidFill>
                            <a:srgbClr val="232200"/>
                          </a:solidFill>
                          <a:latin typeface="Arial"/>
                          <a:cs typeface="Arial"/>
                        </a:rPr>
                        <a:t> </a:t>
                      </a:r>
                      <a:r>
                        <a:rPr sz="1800" spc="-5" dirty="0">
                          <a:solidFill>
                            <a:srgbClr val="232200"/>
                          </a:solidFill>
                          <a:latin typeface="Arial"/>
                          <a:cs typeface="Arial"/>
                        </a:rPr>
                        <a:t>or</a:t>
                      </a:r>
                      <a:r>
                        <a:rPr sz="1800" dirty="0">
                          <a:solidFill>
                            <a:srgbClr val="232200"/>
                          </a:solidFill>
                          <a:latin typeface="Arial"/>
                          <a:cs typeface="Arial"/>
                        </a:rPr>
                        <a:t> </a:t>
                      </a:r>
                      <a:r>
                        <a:rPr sz="1800" spc="-10" dirty="0">
                          <a:solidFill>
                            <a:srgbClr val="232200"/>
                          </a:solidFill>
                          <a:latin typeface="Arial"/>
                          <a:cs typeface="Arial"/>
                        </a:rPr>
                        <a:t>alpha</a:t>
                      </a:r>
                      <a:r>
                        <a:rPr sz="1800" spc="25" dirty="0">
                          <a:solidFill>
                            <a:srgbClr val="232200"/>
                          </a:solidFill>
                          <a:latin typeface="Arial"/>
                          <a:cs typeface="Arial"/>
                        </a:rPr>
                        <a:t> </a:t>
                      </a:r>
                      <a:r>
                        <a:rPr sz="1800" spc="-5" dirty="0">
                          <a:solidFill>
                            <a:srgbClr val="232200"/>
                          </a:solidFill>
                          <a:latin typeface="Arial"/>
                          <a:cs typeface="Arial"/>
                        </a:rPr>
                        <a:t>prefix</a:t>
                      </a:r>
                      <a:r>
                        <a:rPr sz="1800" dirty="0">
                          <a:solidFill>
                            <a:srgbClr val="232200"/>
                          </a:solidFill>
                          <a:latin typeface="Arial"/>
                          <a:cs typeface="Arial"/>
                        </a:rPr>
                        <a:t> </a:t>
                      </a:r>
                      <a:r>
                        <a:rPr sz="1800" spc="-10" dirty="0">
                          <a:solidFill>
                            <a:srgbClr val="232200"/>
                          </a:solidFill>
                          <a:latin typeface="Arial"/>
                          <a:cs typeface="Arial"/>
                        </a:rPr>
                        <a:t>change).</a:t>
                      </a:r>
                      <a:endParaRPr sz="1800" dirty="0">
                        <a:latin typeface="Arial"/>
                        <a:cs typeface="Arial"/>
                      </a:endParaRPr>
                    </a:p>
                    <a:p>
                      <a:pPr>
                        <a:lnSpc>
                          <a:spcPct val="100000"/>
                        </a:lnSpc>
                        <a:spcBef>
                          <a:spcPts val="30"/>
                        </a:spcBef>
                      </a:pPr>
                      <a:endParaRPr sz="1850" dirty="0">
                        <a:latin typeface="Times New Roman"/>
                        <a:cs typeface="Times New Roman"/>
                      </a:endParaRPr>
                    </a:p>
                    <a:p>
                      <a:pPr marL="90805" marR="111125">
                        <a:lnSpc>
                          <a:spcPct val="100000"/>
                        </a:lnSpc>
                        <a:spcBef>
                          <a:spcPts val="5"/>
                        </a:spcBef>
                      </a:pPr>
                      <a:r>
                        <a:rPr sz="1800" spc="-5" dirty="0">
                          <a:solidFill>
                            <a:srgbClr val="232200"/>
                          </a:solidFill>
                          <a:latin typeface="Arial"/>
                          <a:cs typeface="Arial"/>
                        </a:rPr>
                        <a:t>Any member</a:t>
                      </a:r>
                      <a:r>
                        <a:rPr sz="1800" spc="10" dirty="0">
                          <a:solidFill>
                            <a:srgbClr val="232200"/>
                          </a:solidFill>
                          <a:latin typeface="Arial"/>
                          <a:cs typeface="Arial"/>
                        </a:rPr>
                        <a:t> </a:t>
                      </a:r>
                      <a:r>
                        <a:rPr sz="1800" spc="-20" dirty="0">
                          <a:solidFill>
                            <a:srgbClr val="232200"/>
                          </a:solidFill>
                          <a:latin typeface="Arial"/>
                          <a:cs typeface="Arial"/>
                        </a:rPr>
                        <a:t>who</a:t>
                      </a:r>
                      <a:r>
                        <a:rPr sz="1800" spc="30" dirty="0">
                          <a:solidFill>
                            <a:srgbClr val="232200"/>
                          </a:solidFill>
                          <a:latin typeface="Arial"/>
                          <a:cs typeface="Arial"/>
                        </a:rPr>
                        <a:t> </a:t>
                      </a:r>
                      <a:r>
                        <a:rPr sz="1800" spc="-15" dirty="0">
                          <a:solidFill>
                            <a:srgbClr val="232200"/>
                          </a:solidFill>
                          <a:latin typeface="Arial"/>
                          <a:cs typeface="Arial"/>
                        </a:rPr>
                        <a:t>would</a:t>
                      </a:r>
                      <a:r>
                        <a:rPr sz="1800" spc="50" dirty="0">
                          <a:solidFill>
                            <a:srgbClr val="232200"/>
                          </a:solidFill>
                          <a:latin typeface="Arial"/>
                          <a:cs typeface="Arial"/>
                        </a:rPr>
                        <a:t> </a:t>
                      </a:r>
                      <a:r>
                        <a:rPr sz="1800" spc="-5" dirty="0">
                          <a:solidFill>
                            <a:srgbClr val="232200"/>
                          </a:solidFill>
                          <a:latin typeface="Arial"/>
                          <a:cs typeface="Arial"/>
                        </a:rPr>
                        <a:t>normally</a:t>
                      </a:r>
                      <a:r>
                        <a:rPr sz="1800" spc="10" dirty="0">
                          <a:solidFill>
                            <a:srgbClr val="232200"/>
                          </a:solidFill>
                          <a:latin typeface="Arial"/>
                          <a:cs typeface="Arial"/>
                        </a:rPr>
                        <a:t> </a:t>
                      </a:r>
                      <a:r>
                        <a:rPr sz="1800" spc="-5" dirty="0">
                          <a:solidFill>
                            <a:srgbClr val="232200"/>
                          </a:solidFill>
                          <a:latin typeface="Arial"/>
                          <a:cs typeface="Arial"/>
                        </a:rPr>
                        <a:t>receive</a:t>
                      </a:r>
                      <a:r>
                        <a:rPr sz="1800" spc="10" dirty="0">
                          <a:solidFill>
                            <a:srgbClr val="232200"/>
                          </a:solidFill>
                          <a:latin typeface="Arial"/>
                          <a:cs typeface="Arial"/>
                        </a:rPr>
                        <a:t> </a:t>
                      </a:r>
                      <a:r>
                        <a:rPr sz="1800" dirty="0">
                          <a:solidFill>
                            <a:srgbClr val="232200"/>
                          </a:solidFill>
                          <a:latin typeface="Arial"/>
                          <a:cs typeface="Arial"/>
                        </a:rPr>
                        <a:t>a</a:t>
                      </a:r>
                      <a:r>
                        <a:rPr sz="1800" spc="-10" dirty="0">
                          <a:solidFill>
                            <a:srgbClr val="232200"/>
                          </a:solidFill>
                          <a:latin typeface="Arial"/>
                          <a:cs typeface="Arial"/>
                        </a:rPr>
                        <a:t> new</a:t>
                      </a:r>
                      <a:r>
                        <a:rPr sz="1800" spc="5" dirty="0">
                          <a:solidFill>
                            <a:srgbClr val="232200"/>
                          </a:solidFill>
                          <a:latin typeface="Arial"/>
                          <a:cs typeface="Arial"/>
                        </a:rPr>
                        <a:t> </a:t>
                      </a:r>
                      <a:r>
                        <a:rPr sz="1800" dirty="0">
                          <a:solidFill>
                            <a:srgbClr val="232200"/>
                          </a:solidFill>
                          <a:latin typeface="Arial"/>
                          <a:cs typeface="Arial"/>
                        </a:rPr>
                        <a:t>ID</a:t>
                      </a:r>
                      <a:r>
                        <a:rPr sz="1800" spc="-15" dirty="0">
                          <a:solidFill>
                            <a:srgbClr val="232200"/>
                          </a:solidFill>
                          <a:latin typeface="Arial"/>
                          <a:cs typeface="Arial"/>
                        </a:rPr>
                        <a:t> </a:t>
                      </a:r>
                      <a:r>
                        <a:rPr sz="1800" spc="-5" dirty="0">
                          <a:solidFill>
                            <a:srgbClr val="232200"/>
                          </a:solidFill>
                          <a:latin typeface="Arial"/>
                          <a:cs typeface="Arial"/>
                        </a:rPr>
                        <a:t>card</a:t>
                      </a:r>
                      <a:r>
                        <a:rPr sz="1800" spc="5" dirty="0">
                          <a:solidFill>
                            <a:srgbClr val="232200"/>
                          </a:solidFill>
                          <a:latin typeface="Arial"/>
                          <a:cs typeface="Arial"/>
                        </a:rPr>
                        <a:t> </a:t>
                      </a:r>
                      <a:r>
                        <a:rPr sz="1800" spc="-5" dirty="0">
                          <a:solidFill>
                            <a:srgbClr val="232200"/>
                          </a:solidFill>
                          <a:latin typeface="Arial"/>
                          <a:cs typeface="Arial"/>
                        </a:rPr>
                        <a:t>(for </a:t>
                      </a:r>
                      <a:r>
                        <a:rPr sz="1800" dirty="0">
                          <a:solidFill>
                            <a:srgbClr val="232200"/>
                          </a:solidFill>
                          <a:latin typeface="Arial"/>
                          <a:cs typeface="Arial"/>
                        </a:rPr>
                        <a:t> </a:t>
                      </a:r>
                      <a:r>
                        <a:rPr sz="1800" spc="-10" dirty="0">
                          <a:solidFill>
                            <a:srgbClr val="232200"/>
                          </a:solidFill>
                          <a:latin typeface="Arial"/>
                          <a:cs typeface="Arial"/>
                        </a:rPr>
                        <a:t>example,</a:t>
                      </a:r>
                      <a:r>
                        <a:rPr sz="1800" spc="35" dirty="0">
                          <a:solidFill>
                            <a:srgbClr val="232200"/>
                          </a:solidFill>
                          <a:latin typeface="Arial"/>
                          <a:cs typeface="Arial"/>
                        </a:rPr>
                        <a:t> </a:t>
                      </a:r>
                      <a:r>
                        <a:rPr sz="1800" spc="-5" dirty="0">
                          <a:solidFill>
                            <a:srgbClr val="232200"/>
                          </a:solidFill>
                          <a:latin typeface="Arial"/>
                          <a:cs typeface="Arial"/>
                        </a:rPr>
                        <a:t>an</a:t>
                      </a:r>
                      <a:r>
                        <a:rPr sz="1800" dirty="0">
                          <a:solidFill>
                            <a:srgbClr val="232200"/>
                          </a:solidFill>
                          <a:latin typeface="Arial"/>
                          <a:cs typeface="Arial"/>
                        </a:rPr>
                        <a:t> </a:t>
                      </a:r>
                      <a:r>
                        <a:rPr sz="1800" spc="-10" dirty="0">
                          <a:solidFill>
                            <a:srgbClr val="232200"/>
                          </a:solidFill>
                          <a:latin typeface="Arial"/>
                          <a:cs typeface="Arial"/>
                        </a:rPr>
                        <a:t>open</a:t>
                      </a:r>
                      <a:r>
                        <a:rPr sz="1800" spc="20" dirty="0">
                          <a:solidFill>
                            <a:srgbClr val="232200"/>
                          </a:solidFill>
                          <a:latin typeface="Arial"/>
                          <a:cs typeface="Arial"/>
                        </a:rPr>
                        <a:t> </a:t>
                      </a:r>
                      <a:r>
                        <a:rPr sz="1800" spc="-10" dirty="0">
                          <a:solidFill>
                            <a:srgbClr val="232200"/>
                          </a:solidFill>
                          <a:latin typeface="Arial"/>
                          <a:cs typeface="Arial"/>
                        </a:rPr>
                        <a:t>enrollment</a:t>
                      </a:r>
                      <a:r>
                        <a:rPr sz="1800" spc="35" dirty="0">
                          <a:solidFill>
                            <a:srgbClr val="232200"/>
                          </a:solidFill>
                          <a:latin typeface="Arial"/>
                          <a:cs typeface="Arial"/>
                        </a:rPr>
                        <a:t> </a:t>
                      </a:r>
                      <a:r>
                        <a:rPr sz="1800" spc="-10" dirty="0">
                          <a:solidFill>
                            <a:srgbClr val="232200"/>
                          </a:solidFill>
                          <a:latin typeface="Arial"/>
                          <a:cs typeface="Arial"/>
                        </a:rPr>
                        <a:t>change,</a:t>
                      </a:r>
                      <a:r>
                        <a:rPr sz="1800" spc="25" dirty="0">
                          <a:solidFill>
                            <a:srgbClr val="232200"/>
                          </a:solidFill>
                          <a:latin typeface="Arial"/>
                          <a:cs typeface="Arial"/>
                        </a:rPr>
                        <a:t> </a:t>
                      </a:r>
                      <a:r>
                        <a:rPr sz="1800" spc="-10" dirty="0">
                          <a:solidFill>
                            <a:srgbClr val="232200"/>
                          </a:solidFill>
                          <a:latin typeface="Arial"/>
                          <a:cs typeface="Arial"/>
                        </a:rPr>
                        <a:t>ordering</a:t>
                      </a:r>
                      <a:r>
                        <a:rPr sz="1800" spc="25" dirty="0">
                          <a:solidFill>
                            <a:srgbClr val="232200"/>
                          </a:solidFill>
                          <a:latin typeface="Arial"/>
                          <a:cs typeface="Arial"/>
                        </a:rPr>
                        <a:t> </a:t>
                      </a:r>
                      <a:r>
                        <a:rPr sz="1800" spc="-10" dirty="0">
                          <a:solidFill>
                            <a:srgbClr val="232200"/>
                          </a:solidFill>
                          <a:latin typeface="Arial"/>
                          <a:cs typeface="Arial"/>
                        </a:rPr>
                        <a:t>additional</a:t>
                      </a:r>
                      <a:r>
                        <a:rPr sz="1800" spc="30" dirty="0">
                          <a:solidFill>
                            <a:srgbClr val="232200"/>
                          </a:solidFill>
                          <a:latin typeface="Arial"/>
                          <a:cs typeface="Arial"/>
                        </a:rPr>
                        <a:t> </a:t>
                      </a:r>
                      <a:r>
                        <a:rPr sz="1800" spc="-5" dirty="0">
                          <a:solidFill>
                            <a:srgbClr val="232200"/>
                          </a:solidFill>
                          <a:latin typeface="Arial"/>
                          <a:cs typeface="Arial"/>
                        </a:rPr>
                        <a:t>cards, </a:t>
                      </a:r>
                      <a:r>
                        <a:rPr sz="1800" dirty="0">
                          <a:solidFill>
                            <a:srgbClr val="232200"/>
                          </a:solidFill>
                          <a:latin typeface="Arial"/>
                          <a:cs typeface="Arial"/>
                        </a:rPr>
                        <a:t> </a:t>
                      </a:r>
                      <a:r>
                        <a:rPr sz="1800" spc="-5" dirty="0">
                          <a:solidFill>
                            <a:srgbClr val="232200"/>
                          </a:solidFill>
                          <a:latin typeface="Arial"/>
                          <a:cs typeface="Arial"/>
                        </a:rPr>
                        <a:t>etc.) on or after </a:t>
                      </a:r>
                      <a:r>
                        <a:rPr sz="1800" spc="-15" dirty="0">
                          <a:solidFill>
                            <a:srgbClr val="232200"/>
                          </a:solidFill>
                          <a:latin typeface="Arial"/>
                          <a:cs typeface="Arial"/>
                        </a:rPr>
                        <a:t>renewal will </a:t>
                      </a:r>
                      <a:r>
                        <a:rPr sz="1800" spc="-5" dirty="0">
                          <a:solidFill>
                            <a:srgbClr val="232200"/>
                          </a:solidFill>
                          <a:latin typeface="Arial"/>
                          <a:cs typeface="Arial"/>
                        </a:rPr>
                        <a:t>receive the </a:t>
                      </a:r>
                      <a:r>
                        <a:rPr sz="1800" spc="-10" dirty="0">
                          <a:solidFill>
                            <a:srgbClr val="232200"/>
                          </a:solidFill>
                          <a:latin typeface="Arial"/>
                          <a:cs typeface="Arial"/>
                        </a:rPr>
                        <a:t>updated </a:t>
                      </a:r>
                      <a:r>
                        <a:rPr sz="1800" spc="-5" dirty="0">
                          <a:solidFill>
                            <a:srgbClr val="232200"/>
                          </a:solidFill>
                          <a:latin typeface="Arial"/>
                          <a:cs typeface="Arial"/>
                        </a:rPr>
                        <a:t>card.</a:t>
                      </a:r>
                      <a:r>
                        <a:rPr sz="1800" dirty="0">
                          <a:solidFill>
                            <a:srgbClr val="232200"/>
                          </a:solidFill>
                          <a:latin typeface="Arial"/>
                          <a:cs typeface="Arial"/>
                        </a:rPr>
                        <a:t> </a:t>
                      </a:r>
                      <a:r>
                        <a:rPr sz="1800" spc="-5" dirty="0">
                          <a:solidFill>
                            <a:srgbClr val="232200"/>
                          </a:solidFill>
                          <a:latin typeface="Arial"/>
                          <a:cs typeface="Arial"/>
                        </a:rPr>
                        <a:t>All </a:t>
                      </a:r>
                      <a:r>
                        <a:rPr sz="1800" dirty="0">
                          <a:solidFill>
                            <a:srgbClr val="232200"/>
                          </a:solidFill>
                          <a:latin typeface="Arial"/>
                          <a:cs typeface="Arial"/>
                        </a:rPr>
                        <a:t> </a:t>
                      </a:r>
                      <a:r>
                        <a:rPr sz="1800" spc="-5" dirty="0">
                          <a:solidFill>
                            <a:srgbClr val="232200"/>
                          </a:solidFill>
                          <a:latin typeface="Arial"/>
                          <a:cs typeface="Arial"/>
                        </a:rPr>
                        <a:t>members</a:t>
                      </a:r>
                      <a:r>
                        <a:rPr sz="1800" spc="10" dirty="0">
                          <a:solidFill>
                            <a:srgbClr val="232200"/>
                          </a:solidFill>
                          <a:latin typeface="Arial"/>
                          <a:cs typeface="Arial"/>
                        </a:rPr>
                        <a:t> </a:t>
                      </a:r>
                      <a:r>
                        <a:rPr sz="1800" spc="-15" dirty="0">
                          <a:solidFill>
                            <a:srgbClr val="232200"/>
                          </a:solidFill>
                          <a:latin typeface="Arial"/>
                          <a:cs typeface="Arial"/>
                        </a:rPr>
                        <a:t>will</a:t>
                      </a:r>
                      <a:r>
                        <a:rPr sz="1800" spc="45" dirty="0">
                          <a:solidFill>
                            <a:srgbClr val="232200"/>
                          </a:solidFill>
                          <a:latin typeface="Arial"/>
                          <a:cs typeface="Arial"/>
                        </a:rPr>
                        <a:t> </a:t>
                      </a:r>
                      <a:r>
                        <a:rPr sz="1800" spc="-5" dirty="0">
                          <a:solidFill>
                            <a:srgbClr val="232200"/>
                          </a:solidFill>
                          <a:latin typeface="Arial"/>
                          <a:cs typeface="Arial"/>
                        </a:rPr>
                        <a:t>be </a:t>
                      </a:r>
                      <a:r>
                        <a:rPr sz="1800" spc="-10" dirty="0">
                          <a:solidFill>
                            <a:srgbClr val="232200"/>
                          </a:solidFill>
                          <a:latin typeface="Arial"/>
                          <a:cs typeface="Arial"/>
                        </a:rPr>
                        <a:t>able</a:t>
                      </a:r>
                      <a:r>
                        <a:rPr sz="1800" spc="10" dirty="0">
                          <a:solidFill>
                            <a:srgbClr val="232200"/>
                          </a:solidFill>
                          <a:latin typeface="Arial"/>
                          <a:cs typeface="Arial"/>
                        </a:rPr>
                        <a:t> </a:t>
                      </a:r>
                      <a:r>
                        <a:rPr sz="1800" dirty="0">
                          <a:solidFill>
                            <a:srgbClr val="232200"/>
                          </a:solidFill>
                          <a:latin typeface="Arial"/>
                          <a:cs typeface="Arial"/>
                        </a:rPr>
                        <a:t>to</a:t>
                      </a:r>
                      <a:r>
                        <a:rPr sz="1800" spc="-5" dirty="0">
                          <a:solidFill>
                            <a:srgbClr val="232200"/>
                          </a:solidFill>
                          <a:latin typeface="Arial"/>
                          <a:cs typeface="Arial"/>
                        </a:rPr>
                        <a:t> access</a:t>
                      </a:r>
                      <a:r>
                        <a:rPr sz="1800" dirty="0">
                          <a:solidFill>
                            <a:srgbClr val="232200"/>
                          </a:solidFill>
                          <a:latin typeface="Arial"/>
                          <a:cs typeface="Arial"/>
                        </a:rPr>
                        <a:t> </a:t>
                      </a:r>
                      <a:r>
                        <a:rPr sz="1800" spc="-5" dirty="0">
                          <a:solidFill>
                            <a:srgbClr val="232200"/>
                          </a:solidFill>
                          <a:latin typeface="Arial"/>
                          <a:cs typeface="Arial"/>
                        </a:rPr>
                        <a:t>their</a:t>
                      </a:r>
                      <a:r>
                        <a:rPr sz="1800" dirty="0">
                          <a:solidFill>
                            <a:srgbClr val="232200"/>
                          </a:solidFill>
                          <a:latin typeface="Arial"/>
                          <a:cs typeface="Arial"/>
                        </a:rPr>
                        <a:t> </a:t>
                      </a:r>
                      <a:r>
                        <a:rPr sz="1800" spc="-10" dirty="0">
                          <a:solidFill>
                            <a:srgbClr val="232200"/>
                          </a:solidFill>
                          <a:latin typeface="Arial"/>
                          <a:cs typeface="Arial"/>
                        </a:rPr>
                        <a:t>updated</a:t>
                      </a:r>
                      <a:r>
                        <a:rPr sz="1800" spc="20" dirty="0">
                          <a:solidFill>
                            <a:srgbClr val="232200"/>
                          </a:solidFill>
                          <a:latin typeface="Arial"/>
                          <a:cs typeface="Arial"/>
                        </a:rPr>
                        <a:t> </a:t>
                      </a:r>
                      <a:r>
                        <a:rPr sz="1800" spc="-10" dirty="0">
                          <a:solidFill>
                            <a:srgbClr val="232200"/>
                          </a:solidFill>
                          <a:latin typeface="Arial"/>
                          <a:cs typeface="Arial"/>
                        </a:rPr>
                        <a:t>digital</a:t>
                      </a:r>
                      <a:r>
                        <a:rPr sz="1800" spc="10" dirty="0">
                          <a:solidFill>
                            <a:srgbClr val="232200"/>
                          </a:solidFill>
                          <a:latin typeface="Arial"/>
                          <a:cs typeface="Arial"/>
                        </a:rPr>
                        <a:t> </a:t>
                      </a:r>
                      <a:r>
                        <a:rPr sz="1800" dirty="0">
                          <a:solidFill>
                            <a:srgbClr val="232200"/>
                          </a:solidFill>
                          <a:latin typeface="Arial"/>
                          <a:cs typeface="Arial"/>
                        </a:rPr>
                        <a:t>ID </a:t>
                      </a:r>
                      <a:r>
                        <a:rPr sz="1800" spc="-5" dirty="0">
                          <a:solidFill>
                            <a:srgbClr val="232200"/>
                          </a:solidFill>
                          <a:latin typeface="Arial"/>
                          <a:cs typeface="Arial"/>
                        </a:rPr>
                        <a:t>cards</a:t>
                      </a:r>
                      <a:r>
                        <a:rPr sz="1800" dirty="0">
                          <a:solidFill>
                            <a:srgbClr val="232200"/>
                          </a:solidFill>
                          <a:latin typeface="Arial"/>
                          <a:cs typeface="Arial"/>
                        </a:rPr>
                        <a:t> </a:t>
                      </a:r>
                      <a:r>
                        <a:rPr sz="1800" spc="-5" dirty="0">
                          <a:solidFill>
                            <a:srgbClr val="232200"/>
                          </a:solidFill>
                          <a:latin typeface="Arial"/>
                          <a:cs typeface="Arial"/>
                        </a:rPr>
                        <a:t>via </a:t>
                      </a:r>
                      <a:r>
                        <a:rPr sz="1800" spc="-484" dirty="0">
                          <a:solidFill>
                            <a:srgbClr val="232200"/>
                          </a:solidFill>
                          <a:latin typeface="Arial"/>
                          <a:cs typeface="Arial"/>
                        </a:rPr>
                        <a:t> </a:t>
                      </a:r>
                      <a:r>
                        <a:rPr sz="1800" dirty="0">
                          <a:solidFill>
                            <a:srgbClr val="232200"/>
                          </a:solidFill>
                          <a:latin typeface="Arial"/>
                          <a:cs typeface="Arial"/>
                        </a:rPr>
                        <a:t>My</a:t>
                      </a:r>
                      <a:r>
                        <a:rPr sz="1800" spc="-5" dirty="0">
                          <a:solidFill>
                            <a:srgbClr val="232200"/>
                          </a:solidFill>
                          <a:latin typeface="Arial"/>
                          <a:cs typeface="Arial"/>
                        </a:rPr>
                        <a:t> </a:t>
                      </a:r>
                      <a:r>
                        <a:rPr lang="en-US" sz="1800" spc="-5" dirty="0" smtClean="0">
                          <a:solidFill>
                            <a:srgbClr val="232200"/>
                          </a:solidFill>
                          <a:latin typeface="Arial"/>
                          <a:cs typeface="Arial"/>
                        </a:rPr>
                        <a:t>PAI benefit</a:t>
                      </a:r>
                      <a:r>
                        <a:rPr lang="en-US" sz="1800" spc="-5" baseline="0" dirty="0" smtClean="0">
                          <a:solidFill>
                            <a:srgbClr val="232200"/>
                          </a:solidFill>
                          <a:latin typeface="Arial"/>
                          <a:cs typeface="Arial"/>
                        </a:rPr>
                        <a:t> portal </a:t>
                      </a:r>
                      <a:r>
                        <a:rPr sz="1800" spc="-10" dirty="0" smtClean="0">
                          <a:solidFill>
                            <a:srgbClr val="232200"/>
                          </a:solidFill>
                          <a:latin typeface="Arial"/>
                          <a:cs typeface="Arial"/>
                        </a:rPr>
                        <a:t>1/1/2022</a:t>
                      </a:r>
                      <a:r>
                        <a:rPr sz="1800" spc="-10" dirty="0">
                          <a:solidFill>
                            <a:srgbClr val="232200"/>
                          </a:solidFill>
                          <a:latin typeface="Arial"/>
                          <a:cs typeface="Arial"/>
                        </a:rPr>
                        <a:t>.</a:t>
                      </a:r>
                      <a:endParaRPr sz="1800" dirty="0">
                        <a:latin typeface="Arial"/>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F3E8"/>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9" y="537878"/>
            <a:ext cx="1218565" cy="574040"/>
          </a:xfrm>
          <a:prstGeom prst="rect">
            <a:avLst/>
          </a:prstGeom>
        </p:spPr>
        <p:txBody>
          <a:bodyPr vert="horz" wrap="square" lIns="0" tIns="12700" rIns="0" bIns="0" rtlCol="0">
            <a:spAutoFit/>
          </a:bodyPr>
          <a:lstStyle/>
          <a:p>
            <a:pPr marL="12700">
              <a:lnSpc>
                <a:spcPct val="100000"/>
              </a:lnSpc>
              <a:spcBef>
                <a:spcPts val="100"/>
              </a:spcBef>
            </a:pPr>
            <a:r>
              <a:rPr sz="3600" spc="-210" dirty="0">
                <a:solidFill>
                  <a:srgbClr val="002C6C"/>
                </a:solidFill>
              </a:rPr>
              <a:t>F</a:t>
            </a:r>
            <a:r>
              <a:rPr sz="3600" dirty="0">
                <a:solidFill>
                  <a:srgbClr val="002C6C"/>
                </a:solidFill>
              </a:rPr>
              <a:t>A</a:t>
            </a:r>
            <a:r>
              <a:rPr sz="3600" spc="-5" dirty="0">
                <a:solidFill>
                  <a:srgbClr val="002C6C"/>
                </a:solidFill>
              </a:rPr>
              <a:t>Q</a:t>
            </a:r>
            <a:r>
              <a:rPr sz="3600" dirty="0">
                <a:solidFill>
                  <a:srgbClr val="002C6C"/>
                </a:solidFill>
              </a:rPr>
              <a:t>s</a:t>
            </a:r>
            <a:endParaRPr sz="3600" dirty="0"/>
          </a:p>
        </p:txBody>
      </p:sp>
      <p:graphicFrame>
        <p:nvGraphicFramePr>
          <p:cNvPr id="3" name="object 3"/>
          <p:cNvGraphicFramePr>
            <a:graphicFrameLocks noGrp="1"/>
          </p:cNvGraphicFramePr>
          <p:nvPr>
            <p:extLst>
              <p:ext uri="{D42A27DB-BD31-4B8C-83A1-F6EECF244321}">
                <p14:modId xmlns:p14="http://schemas.microsoft.com/office/powerpoint/2010/main" val="3317572746"/>
              </p:ext>
            </p:extLst>
          </p:nvPr>
        </p:nvGraphicFramePr>
        <p:xfrm>
          <a:off x="725168" y="1566171"/>
          <a:ext cx="10516234" cy="1462405"/>
        </p:xfrm>
        <a:graphic>
          <a:graphicData uri="http://schemas.openxmlformats.org/drawingml/2006/table">
            <a:tbl>
              <a:tblPr firstRow="1" bandRow="1">
                <a:tableStyleId>{2D5ABB26-0587-4C30-8999-92F81FD0307C}</a:tableStyleId>
              </a:tblPr>
              <a:tblGrid>
                <a:gridCol w="3805554">
                  <a:extLst>
                    <a:ext uri="{9D8B030D-6E8A-4147-A177-3AD203B41FA5}">
                      <a16:colId xmlns:a16="http://schemas.microsoft.com/office/drawing/2014/main" val="20000"/>
                    </a:ext>
                  </a:extLst>
                </a:gridCol>
                <a:gridCol w="6710680">
                  <a:extLst>
                    <a:ext uri="{9D8B030D-6E8A-4147-A177-3AD203B41FA5}">
                      <a16:colId xmlns:a16="http://schemas.microsoft.com/office/drawing/2014/main" val="20001"/>
                    </a:ext>
                  </a:extLst>
                </a:gridCol>
              </a:tblGrid>
              <a:tr h="730885">
                <a:tc>
                  <a:txBody>
                    <a:bodyPr/>
                    <a:lstStyle/>
                    <a:p>
                      <a:pPr marL="90805" marR="300355">
                        <a:lnSpc>
                          <a:spcPct val="100000"/>
                        </a:lnSpc>
                        <a:spcBef>
                          <a:spcPts val="315"/>
                        </a:spcBef>
                      </a:pPr>
                      <a:r>
                        <a:rPr sz="1400" spc="15" dirty="0">
                          <a:solidFill>
                            <a:srgbClr val="232200"/>
                          </a:solidFill>
                          <a:latin typeface="Arial"/>
                          <a:cs typeface="Arial"/>
                        </a:rPr>
                        <a:t>W</a:t>
                      </a:r>
                      <a:r>
                        <a:rPr sz="1400" dirty="0">
                          <a:solidFill>
                            <a:srgbClr val="232200"/>
                          </a:solidFill>
                          <a:latin typeface="Arial"/>
                          <a:cs typeface="Arial"/>
                        </a:rPr>
                        <a:t>ill</a:t>
                      </a:r>
                      <a:r>
                        <a:rPr sz="1400" spc="-20" dirty="0">
                          <a:solidFill>
                            <a:srgbClr val="232200"/>
                          </a:solidFill>
                          <a:latin typeface="Arial"/>
                          <a:cs typeface="Arial"/>
                        </a:rPr>
                        <a:t> </a:t>
                      </a:r>
                      <a:r>
                        <a:rPr lang="en-US" sz="1400" spc="-10" dirty="0" smtClean="0">
                          <a:solidFill>
                            <a:srgbClr val="232200"/>
                          </a:solidFill>
                          <a:latin typeface="Arial"/>
                          <a:cs typeface="Arial"/>
                        </a:rPr>
                        <a:t>you </a:t>
                      </a:r>
                      <a:r>
                        <a:rPr sz="1400" spc="-5" dirty="0" smtClean="0">
                          <a:solidFill>
                            <a:srgbClr val="232200"/>
                          </a:solidFill>
                          <a:latin typeface="Arial"/>
                          <a:cs typeface="Arial"/>
                        </a:rPr>
                        <a:t>p</a:t>
                      </a:r>
                      <a:r>
                        <a:rPr sz="1400" dirty="0" smtClean="0">
                          <a:solidFill>
                            <a:srgbClr val="232200"/>
                          </a:solidFill>
                          <a:latin typeface="Arial"/>
                          <a:cs typeface="Arial"/>
                        </a:rPr>
                        <a:t>r</a:t>
                      </a:r>
                      <a:r>
                        <a:rPr sz="1400" spc="-5" dirty="0" smtClean="0">
                          <a:solidFill>
                            <a:srgbClr val="232200"/>
                          </a:solidFill>
                          <a:latin typeface="Arial"/>
                          <a:cs typeface="Arial"/>
                        </a:rPr>
                        <a:t>o</a:t>
                      </a:r>
                      <a:r>
                        <a:rPr sz="1400" spc="-20" dirty="0" smtClean="0">
                          <a:solidFill>
                            <a:srgbClr val="232200"/>
                          </a:solidFill>
                          <a:latin typeface="Arial"/>
                          <a:cs typeface="Arial"/>
                        </a:rPr>
                        <a:t>v</a:t>
                      </a:r>
                      <a:r>
                        <a:rPr sz="1400" dirty="0" smtClean="0">
                          <a:solidFill>
                            <a:srgbClr val="232200"/>
                          </a:solidFill>
                          <a:latin typeface="Arial"/>
                          <a:cs typeface="Arial"/>
                        </a:rPr>
                        <a:t>i</a:t>
                      </a:r>
                      <a:r>
                        <a:rPr sz="1400" spc="-5" dirty="0" smtClean="0">
                          <a:solidFill>
                            <a:srgbClr val="232200"/>
                          </a:solidFill>
                          <a:latin typeface="Arial"/>
                          <a:cs typeface="Arial"/>
                        </a:rPr>
                        <a:t>d</a:t>
                      </a:r>
                      <a:r>
                        <a:rPr sz="1400" dirty="0" smtClean="0">
                          <a:solidFill>
                            <a:srgbClr val="232200"/>
                          </a:solidFill>
                          <a:latin typeface="Arial"/>
                          <a:cs typeface="Arial"/>
                        </a:rPr>
                        <a:t>e</a:t>
                      </a:r>
                      <a:r>
                        <a:rPr sz="1400" spc="-10" dirty="0" smtClean="0">
                          <a:solidFill>
                            <a:srgbClr val="232200"/>
                          </a:solidFill>
                          <a:latin typeface="Arial"/>
                          <a:cs typeface="Arial"/>
                        </a:rPr>
                        <a:t> </a:t>
                      </a:r>
                      <a:r>
                        <a:rPr sz="1400" spc="-10" dirty="0">
                          <a:solidFill>
                            <a:srgbClr val="232200"/>
                          </a:solidFill>
                          <a:latin typeface="Arial"/>
                          <a:cs typeface="Arial"/>
                        </a:rPr>
                        <a:t>N</a:t>
                      </a:r>
                      <a:r>
                        <a:rPr sz="1400" dirty="0">
                          <a:solidFill>
                            <a:srgbClr val="232200"/>
                          </a:solidFill>
                          <a:latin typeface="Arial"/>
                          <a:cs typeface="Arial"/>
                        </a:rPr>
                        <a:t>Q</a:t>
                      </a:r>
                      <a:r>
                        <a:rPr sz="1400" spc="-10" dirty="0">
                          <a:solidFill>
                            <a:srgbClr val="232200"/>
                          </a:solidFill>
                          <a:latin typeface="Arial"/>
                          <a:cs typeface="Arial"/>
                        </a:rPr>
                        <a:t>T</a:t>
                      </a:r>
                      <a:r>
                        <a:rPr sz="1400" dirty="0">
                          <a:solidFill>
                            <a:srgbClr val="232200"/>
                          </a:solidFill>
                          <a:latin typeface="Arial"/>
                          <a:cs typeface="Arial"/>
                        </a:rPr>
                        <a:t>L</a:t>
                      </a:r>
                      <a:r>
                        <a:rPr sz="1400" spc="-90" dirty="0">
                          <a:solidFill>
                            <a:srgbClr val="232200"/>
                          </a:solidFill>
                          <a:latin typeface="Arial"/>
                          <a:cs typeface="Arial"/>
                        </a:rPr>
                        <a:t> </a:t>
                      </a:r>
                      <a:r>
                        <a:rPr sz="1400" spc="-165" dirty="0">
                          <a:solidFill>
                            <a:srgbClr val="232200"/>
                          </a:solidFill>
                          <a:latin typeface="Arial"/>
                          <a:cs typeface="Arial"/>
                        </a:rPr>
                        <a:t>T</a:t>
                      </a:r>
                      <a:r>
                        <a:rPr sz="1400" spc="-5" dirty="0">
                          <a:solidFill>
                            <a:srgbClr val="232200"/>
                          </a:solidFill>
                          <a:latin typeface="Arial"/>
                          <a:cs typeface="Arial"/>
                        </a:rPr>
                        <a:t>e</a:t>
                      </a:r>
                      <a:r>
                        <a:rPr sz="1400" spc="5" dirty="0">
                          <a:solidFill>
                            <a:srgbClr val="232200"/>
                          </a:solidFill>
                          <a:latin typeface="Arial"/>
                          <a:cs typeface="Arial"/>
                        </a:rPr>
                        <a:t>st</a:t>
                      </a:r>
                      <a:r>
                        <a:rPr sz="1400" dirty="0">
                          <a:solidFill>
                            <a:srgbClr val="232200"/>
                          </a:solidFill>
                          <a:latin typeface="Arial"/>
                          <a:cs typeface="Arial"/>
                        </a:rPr>
                        <a:t>i</a:t>
                      </a:r>
                      <a:r>
                        <a:rPr sz="1400" spc="-5" dirty="0">
                          <a:solidFill>
                            <a:srgbClr val="232200"/>
                          </a:solidFill>
                          <a:latin typeface="Arial"/>
                          <a:cs typeface="Arial"/>
                        </a:rPr>
                        <a:t>ng  </a:t>
                      </a:r>
                      <a:r>
                        <a:rPr sz="1400" dirty="0">
                          <a:solidFill>
                            <a:srgbClr val="232200"/>
                          </a:solidFill>
                          <a:latin typeface="Arial"/>
                          <a:cs typeface="Arial"/>
                        </a:rPr>
                        <a:t>for</a:t>
                      </a:r>
                      <a:r>
                        <a:rPr sz="1400" spc="-25" dirty="0">
                          <a:solidFill>
                            <a:srgbClr val="232200"/>
                          </a:solidFill>
                          <a:latin typeface="Arial"/>
                          <a:cs typeface="Arial"/>
                        </a:rPr>
                        <a:t> </a:t>
                      </a:r>
                      <a:r>
                        <a:rPr sz="1400" spc="-5" dirty="0">
                          <a:solidFill>
                            <a:srgbClr val="232200"/>
                          </a:solidFill>
                          <a:latin typeface="Arial"/>
                          <a:cs typeface="Arial"/>
                        </a:rPr>
                        <a:t>Mental</a:t>
                      </a:r>
                      <a:r>
                        <a:rPr sz="1400" spc="-30" dirty="0">
                          <a:solidFill>
                            <a:srgbClr val="232200"/>
                          </a:solidFill>
                          <a:latin typeface="Arial"/>
                          <a:cs typeface="Arial"/>
                        </a:rPr>
                        <a:t> </a:t>
                      </a:r>
                      <a:r>
                        <a:rPr sz="1400" spc="-5" dirty="0">
                          <a:solidFill>
                            <a:srgbClr val="232200"/>
                          </a:solidFill>
                          <a:latin typeface="Arial"/>
                          <a:cs typeface="Arial"/>
                        </a:rPr>
                        <a:t>Health</a:t>
                      </a:r>
                      <a:r>
                        <a:rPr sz="1400" spc="-20" dirty="0">
                          <a:solidFill>
                            <a:srgbClr val="232200"/>
                          </a:solidFill>
                          <a:latin typeface="Arial"/>
                          <a:cs typeface="Arial"/>
                        </a:rPr>
                        <a:t> </a:t>
                      </a:r>
                      <a:r>
                        <a:rPr sz="1400" spc="-5" dirty="0">
                          <a:solidFill>
                            <a:srgbClr val="232200"/>
                          </a:solidFill>
                          <a:latin typeface="Arial"/>
                          <a:cs typeface="Arial"/>
                        </a:rPr>
                        <a:t>Parity?</a:t>
                      </a:r>
                      <a:endParaRPr sz="14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E6CD"/>
                    </a:solidFill>
                  </a:tcPr>
                </a:tc>
                <a:tc>
                  <a:txBody>
                    <a:bodyPr/>
                    <a:lstStyle/>
                    <a:p>
                      <a:pPr marL="90805" marR="451484">
                        <a:lnSpc>
                          <a:spcPct val="100000"/>
                        </a:lnSpc>
                        <a:spcBef>
                          <a:spcPts val="315"/>
                        </a:spcBef>
                      </a:pPr>
                      <a:r>
                        <a:rPr sz="1400" spc="-25" dirty="0">
                          <a:solidFill>
                            <a:srgbClr val="232200"/>
                          </a:solidFill>
                          <a:latin typeface="Arial"/>
                          <a:cs typeface="Arial"/>
                        </a:rPr>
                        <a:t>Testing </a:t>
                      </a:r>
                      <a:r>
                        <a:rPr sz="1400" dirty="0">
                          <a:solidFill>
                            <a:srgbClr val="232200"/>
                          </a:solidFill>
                          <a:latin typeface="Arial"/>
                          <a:cs typeface="Arial"/>
                        </a:rPr>
                        <a:t>is</a:t>
                      </a:r>
                      <a:r>
                        <a:rPr sz="1400" spc="-10" dirty="0">
                          <a:solidFill>
                            <a:srgbClr val="232200"/>
                          </a:solidFill>
                          <a:latin typeface="Arial"/>
                          <a:cs typeface="Arial"/>
                        </a:rPr>
                        <a:t> </a:t>
                      </a:r>
                      <a:r>
                        <a:rPr sz="1400" dirty="0">
                          <a:solidFill>
                            <a:srgbClr val="232200"/>
                          </a:solidFill>
                          <a:latin typeface="Arial"/>
                          <a:cs typeface="Arial"/>
                        </a:rPr>
                        <a:t>a</a:t>
                      </a:r>
                      <a:r>
                        <a:rPr sz="1400" spc="-5" dirty="0">
                          <a:solidFill>
                            <a:srgbClr val="232200"/>
                          </a:solidFill>
                          <a:latin typeface="Arial"/>
                          <a:cs typeface="Arial"/>
                        </a:rPr>
                        <a:t> plan</a:t>
                      </a:r>
                      <a:r>
                        <a:rPr sz="1400" spc="-10" dirty="0">
                          <a:solidFill>
                            <a:srgbClr val="232200"/>
                          </a:solidFill>
                          <a:latin typeface="Arial"/>
                          <a:cs typeface="Arial"/>
                        </a:rPr>
                        <a:t> </a:t>
                      </a:r>
                      <a:r>
                        <a:rPr sz="1400" dirty="0">
                          <a:solidFill>
                            <a:srgbClr val="232200"/>
                          </a:solidFill>
                          <a:latin typeface="Arial"/>
                          <a:cs typeface="Arial"/>
                        </a:rPr>
                        <a:t>sponsor</a:t>
                      </a:r>
                      <a:r>
                        <a:rPr sz="1400" spc="-40" dirty="0">
                          <a:solidFill>
                            <a:srgbClr val="232200"/>
                          </a:solidFill>
                          <a:latin typeface="Arial"/>
                          <a:cs typeface="Arial"/>
                        </a:rPr>
                        <a:t> </a:t>
                      </a:r>
                      <a:r>
                        <a:rPr sz="1400" spc="-5" dirty="0">
                          <a:solidFill>
                            <a:srgbClr val="232200"/>
                          </a:solidFill>
                          <a:latin typeface="Arial"/>
                          <a:cs typeface="Arial"/>
                        </a:rPr>
                        <a:t>responsibility;</a:t>
                      </a:r>
                      <a:r>
                        <a:rPr sz="1400" spc="-20" dirty="0">
                          <a:solidFill>
                            <a:srgbClr val="232200"/>
                          </a:solidFill>
                          <a:latin typeface="Arial"/>
                          <a:cs typeface="Arial"/>
                        </a:rPr>
                        <a:t> </a:t>
                      </a:r>
                      <a:r>
                        <a:rPr sz="1400" spc="-15" dirty="0">
                          <a:solidFill>
                            <a:srgbClr val="232200"/>
                          </a:solidFill>
                          <a:latin typeface="Arial"/>
                          <a:cs typeface="Arial"/>
                        </a:rPr>
                        <a:t>however,</a:t>
                      </a:r>
                      <a:r>
                        <a:rPr sz="1400" spc="-10" dirty="0">
                          <a:solidFill>
                            <a:srgbClr val="232200"/>
                          </a:solidFill>
                          <a:latin typeface="Arial"/>
                          <a:cs typeface="Arial"/>
                        </a:rPr>
                        <a:t> </a:t>
                      </a:r>
                      <a:r>
                        <a:rPr lang="en-US" sz="1400" spc="-5" dirty="0" smtClean="0">
                          <a:solidFill>
                            <a:srgbClr val="232200"/>
                          </a:solidFill>
                          <a:latin typeface="Arial"/>
                          <a:cs typeface="Arial"/>
                        </a:rPr>
                        <a:t>PAI </a:t>
                      </a:r>
                      <a:r>
                        <a:rPr sz="1400" dirty="0" smtClean="0">
                          <a:solidFill>
                            <a:srgbClr val="232200"/>
                          </a:solidFill>
                          <a:latin typeface="Arial"/>
                          <a:cs typeface="Arial"/>
                        </a:rPr>
                        <a:t>can</a:t>
                      </a:r>
                      <a:r>
                        <a:rPr sz="1400" spc="-10" dirty="0" smtClean="0">
                          <a:solidFill>
                            <a:srgbClr val="232200"/>
                          </a:solidFill>
                          <a:latin typeface="Arial"/>
                          <a:cs typeface="Arial"/>
                        </a:rPr>
                        <a:t> </a:t>
                      </a:r>
                      <a:r>
                        <a:rPr sz="1400" spc="-5" dirty="0">
                          <a:solidFill>
                            <a:srgbClr val="232200"/>
                          </a:solidFill>
                          <a:latin typeface="Arial"/>
                          <a:cs typeface="Arial"/>
                        </a:rPr>
                        <a:t>provide </a:t>
                      </a:r>
                      <a:r>
                        <a:rPr sz="1400" spc="-375" dirty="0">
                          <a:solidFill>
                            <a:srgbClr val="232200"/>
                          </a:solidFill>
                          <a:latin typeface="Arial"/>
                          <a:cs typeface="Arial"/>
                        </a:rPr>
                        <a:t> </a:t>
                      </a:r>
                      <a:r>
                        <a:rPr sz="1400" dirty="0">
                          <a:solidFill>
                            <a:srgbClr val="232200"/>
                          </a:solidFill>
                          <a:latin typeface="Arial"/>
                          <a:cs typeface="Arial"/>
                        </a:rPr>
                        <a:t>necessary</a:t>
                      </a:r>
                      <a:r>
                        <a:rPr sz="1400" spc="-50" dirty="0">
                          <a:solidFill>
                            <a:srgbClr val="232200"/>
                          </a:solidFill>
                          <a:latin typeface="Arial"/>
                          <a:cs typeface="Arial"/>
                        </a:rPr>
                        <a:t> </a:t>
                      </a:r>
                      <a:r>
                        <a:rPr sz="1400" dirty="0">
                          <a:solidFill>
                            <a:srgbClr val="232200"/>
                          </a:solidFill>
                          <a:latin typeface="Arial"/>
                          <a:cs typeface="Arial"/>
                        </a:rPr>
                        <a:t>data</a:t>
                      </a:r>
                      <a:r>
                        <a:rPr sz="1400" spc="-20" dirty="0">
                          <a:solidFill>
                            <a:srgbClr val="232200"/>
                          </a:solidFill>
                          <a:latin typeface="Arial"/>
                          <a:cs typeface="Arial"/>
                        </a:rPr>
                        <a:t> </a:t>
                      </a:r>
                      <a:r>
                        <a:rPr sz="1400" dirty="0">
                          <a:solidFill>
                            <a:srgbClr val="232200"/>
                          </a:solidFill>
                          <a:latin typeface="Arial"/>
                          <a:cs typeface="Arial"/>
                        </a:rPr>
                        <a:t>to</a:t>
                      </a:r>
                      <a:r>
                        <a:rPr sz="1400" spc="-20" dirty="0">
                          <a:solidFill>
                            <a:srgbClr val="232200"/>
                          </a:solidFill>
                          <a:latin typeface="Arial"/>
                          <a:cs typeface="Arial"/>
                        </a:rPr>
                        <a:t> </a:t>
                      </a:r>
                      <a:r>
                        <a:rPr sz="1400" dirty="0">
                          <a:solidFill>
                            <a:srgbClr val="232200"/>
                          </a:solidFill>
                          <a:latin typeface="Arial"/>
                          <a:cs typeface="Arial"/>
                        </a:rPr>
                        <a:t>the</a:t>
                      </a:r>
                      <a:r>
                        <a:rPr sz="1400" spc="-20" dirty="0">
                          <a:solidFill>
                            <a:srgbClr val="232200"/>
                          </a:solidFill>
                          <a:latin typeface="Arial"/>
                          <a:cs typeface="Arial"/>
                        </a:rPr>
                        <a:t> </a:t>
                      </a:r>
                      <a:r>
                        <a:rPr sz="1400" spc="-5" dirty="0">
                          <a:solidFill>
                            <a:srgbClr val="232200"/>
                          </a:solidFill>
                          <a:latin typeface="Arial"/>
                          <a:cs typeface="Arial"/>
                        </a:rPr>
                        <a:t>plan</a:t>
                      </a:r>
                      <a:r>
                        <a:rPr sz="1400" spc="-20" dirty="0">
                          <a:solidFill>
                            <a:srgbClr val="232200"/>
                          </a:solidFill>
                          <a:latin typeface="Arial"/>
                          <a:cs typeface="Arial"/>
                        </a:rPr>
                        <a:t> </a:t>
                      </a:r>
                      <a:r>
                        <a:rPr sz="1400" spc="-5" dirty="0">
                          <a:solidFill>
                            <a:srgbClr val="232200"/>
                          </a:solidFill>
                          <a:latin typeface="Arial"/>
                          <a:cs typeface="Arial"/>
                        </a:rPr>
                        <a:t>or</a:t>
                      </a:r>
                      <a:r>
                        <a:rPr sz="1400" spc="-15" dirty="0">
                          <a:solidFill>
                            <a:srgbClr val="232200"/>
                          </a:solidFill>
                          <a:latin typeface="Arial"/>
                          <a:cs typeface="Arial"/>
                        </a:rPr>
                        <a:t> </a:t>
                      </a:r>
                      <a:r>
                        <a:rPr sz="1400" dirty="0">
                          <a:solidFill>
                            <a:srgbClr val="232200"/>
                          </a:solidFill>
                          <a:latin typeface="Arial"/>
                          <a:cs typeface="Arial"/>
                        </a:rPr>
                        <a:t>its</a:t>
                      </a:r>
                      <a:r>
                        <a:rPr sz="1400" spc="-15" dirty="0">
                          <a:solidFill>
                            <a:srgbClr val="232200"/>
                          </a:solidFill>
                          <a:latin typeface="Arial"/>
                          <a:cs typeface="Arial"/>
                        </a:rPr>
                        <a:t> </a:t>
                      </a:r>
                      <a:r>
                        <a:rPr sz="1400" spc="-5" dirty="0">
                          <a:solidFill>
                            <a:srgbClr val="232200"/>
                          </a:solidFill>
                          <a:latin typeface="Arial"/>
                          <a:cs typeface="Arial"/>
                        </a:rPr>
                        <a:t>contracted</a:t>
                      </a:r>
                      <a:r>
                        <a:rPr sz="1400" spc="-45" dirty="0">
                          <a:solidFill>
                            <a:srgbClr val="232200"/>
                          </a:solidFill>
                          <a:latin typeface="Arial"/>
                          <a:cs typeface="Arial"/>
                        </a:rPr>
                        <a:t> </a:t>
                      </a:r>
                      <a:r>
                        <a:rPr sz="1400" spc="-5" dirty="0">
                          <a:solidFill>
                            <a:srgbClr val="232200"/>
                          </a:solidFill>
                          <a:latin typeface="Arial"/>
                          <a:cs typeface="Arial"/>
                        </a:rPr>
                        <a:t>consultant.</a:t>
                      </a:r>
                      <a:endParaRPr sz="14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1E6CD"/>
                    </a:solidFill>
                  </a:tcPr>
                </a:tc>
                <a:extLst>
                  <a:ext uri="{0D108BD9-81ED-4DB2-BD59-A6C34878D82A}">
                    <a16:rowId xmlns:a16="http://schemas.microsoft.com/office/drawing/2014/main" val="10000"/>
                  </a:ext>
                </a:extLst>
              </a:tr>
              <a:tr h="731520">
                <a:tc>
                  <a:txBody>
                    <a:bodyPr/>
                    <a:lstStyle/>
                    <a:p>
                      <a:pPr marL="90805" marR="513715">
                        <a:lnSpc>
                          <a:spcPct val="100000"/>
                        </a:lnSpc>
                        <a:spcBef>
                          <a:spcPts val="315"/>
                        </a:spcBef>
                      </a:pPr>
                      <a:r>
                        <a:rPr sz="1400" spc="5" dirty="0">
                          <a:solidFill>
                            <a:srgbClr val="232200"/>
                          </a:solidFill>
                          <a:latin typeface="Arial"/>
                          <a:cs typeface="Arial"/>
                        </a:rPr>
                        <a:t>Will</a:t>
                      </a:r>
                      <a:r>
                        <a:rPr sz="1400" spc="-25" dirty="0">
                          <a:solidFill>
                            <a:srgbClr val="232200"/>
                          </a:solidFill>
                          <a:latin typeface="Arial"/>
                          <a:cs typeface="Arial"/>
                        </a:rPr>
                        <a:t> </a:t>
                      </a:r>
                      <a:r>
                        <a:rPr sz="1400" spc="-5" dirty="0">
                          <a:solidFill>
                            <a:srgbClr val="232200"/>
                          </a:solidFill>
                          <a:latin typeface="Arial"/>
                          <a:cs typeface="Arial"/>
                        </a:rPr>
                        <a:t>any</a:t>
                      </a:r>
                      <a:r>
                        <a:rPr sz="1400" spc="-20" dirty="0">
                          <a:solidFill>
                            <a:srgbClr val="232200"/>
                          </a:solidFill>
                          <a:latin typeface="Arial"/>
                          <a:cs typeface="Arial"/>
                        </a:rPr>
                        <a:t> </a:t>
                      </a:r>
                      <a:r>
                        <a:rPr sz="1400" spc="-5" dirty="0">
                          <a:solidFill>
                            <a:srgbClr val="232200"/>
                          </a:solidFill>
                          <a:latin typeface="Arial"/>
                          <a:cs typeface="Arial"/>
                        </a:rPr>
                        <a:t>amendments</a:t>
                      </a:r>
                      <a:r>
                        <a:rPr sz="1400" spc="-40" dirty="0">
                          <a:solidFill>
                            <a:srgbClr val="232200"/>
                          </a:solidFill>
                          <a:latin typeface="Arial"/>
                          <a:cs typeface="Arial"/>
                        </a:rPr>
                        <a:t> </a:t>
                      </a:r>
                      <a:r>
                        <a:rPr sz="1400" spc="-5" dirty="0">
                          <a:solidFill>
                            <a:srgbClr val="232200"/>
                          </a:solidFill>
                          <a:latin typeface="Arial"/>
                          <a:cs typeface="Arial"/>
                        </a:rPr>
                        <a:t>be</a:t>
                      </a:r>
                      <a:r>
                        <a:rPr sz="1400" spc="-25" dirty="0">
                          <a:solidFill>
                            <a:srgbClr val="232200"/>
                          </a:solidFill>
                          <a:latin typeface="Arial"/>
                          <a:cs typeface="Arial"/>
                        </a:rPr>
                        <a:t> </a:t>
                      </a:r>
                      <a:r>
                        <a:rPr sz="1400" spc="-5" dirty="0">
                          <a:solidFill>
                            <a:srgbClr val="232200"/>
                          </a:solidFill>
                          <a:latin typeface="Arial"/>
                          <a:cs typeface="Arial"/>
                        </a:rPr>
                        <a:t>required</a:t>
                      </a:r>
                      <a:r>
                        <a:rPr sz="1400" spc="-30" dirty="0">
                          <a:solidFill>
                            <a:srgbClr val="232200"/>
                          </a:solidFill>
                          <a:latin typeface="Arial"/>
                          <a:cs typeface="Arial"/>
                        </a:rPr>
                        <a:t> </a:t>
                      </a:r>
                      <a:r>
                        <a:rPr sz="1400" dirty="0">
                          <a:solidFill>
                            <a:srgbClr val="232200"/>
                          </a:solidFill>
                          <a:latin typeface="Arial"/>
                          <a:cs typeface="Arial"/>
                        </a:rPr>
                        <a:t>for</a:t>
                      </a:r>
                      <a:r>
                        <a:rPr sz="1400" spc="-35" dirty="0">
                          <a:solidFill>
                            <a:srgbClr val="232200"/>
                          </a:solidFill>
                          <a:latin typeface="Arial"/>
                          <a:cs typeface="Arial"/>
                        </a:rPr>
                        <a:t> </a:t>
                      </a:r>
                      <a:r>
                        <a:rPr sz="1400" dirty="0">
                          <a:solidFill>
                            <a:srgbClr val="232200"/>
                          </a:solidFill>
                          <a:latin typeface="Arial"/>
                          <a:cs typeface="Arial"/>
                        </a:rPr>
                        <a:t>the </a:t>
                      </a:r>
                      <a:r>
                        <a:rPr sz="1400" spc="-375" dirty="0">
                          <a:solidFill>
                            <a:srgbClr val="232200"/>
                          </a:solidFill>
                          <a:latin typeface="Arial"/>
                          <a:cs typeface="Arial"/>
                        </a:rPr>
                        <a:t> </a:t>
                      </a:r>
                      <a:r>
                        <a:rPr sz="1400" spc="-5" dirty="0">
                          <a:solidFill>
                            <a:srgbClr val="232200"/>
                          </a:solidFill>
                          <a:latin typeface="Arial"/>
                          <a:cs typeface="Arial"/>
                        </a:rPr>
                        <a:t>202</a:t>
                      </a:r>
                      <a:r>
                        <a:rPr sz="1400" dirty="0">
                          <a:solidFill>
                            <a:srgbClr val="232200"/>
                          </a:solidFill>
                          <a:latin typeface="Arial"/>
                          <a:cs typeface="Arial"/>
                        </a:rPr>
                        <a:t>2</a:t>
                      </a:r>
                      <a:r>
                        <a:rPr sz="1400" spc="-105" dirty="0">
                          <a:solidFill>
                            <a:srgbClr val="232200"/>
                          </a:solidFill>
                          <a:latin typeface="Arial"/>
                          <a:cs typeface="Arial"/>
                        </a:rPr>
                        <a:t> </a:t>
                      </a:r>
                      <a:r>
                        <a:rPr sz="1400" spc="-5" dirty="0">
                          <a:solidFill>
                            <a:srgbClr val="232200"/>
                          </a:solidFill>
                          <a:latin typeface="Arial"/>
                          <a:cs typeface="Arial"/>
                        </a:rPr>
                        <a:t>ASA</a:t>
                      </a:r>
                      <a:r>
                        <a:rPr sz="1400" dirty="0">
                          <a:solidFill>
                            <a:srgbClr val="232200"/>
                          </a:solidFill>
                          <a:latin typeface="Arial"/>
                          <a:cs typeface="Arial"/>
                        </a:rPr>
                        <a:t>?</a:t>
                      </a:r>
                      <a:endParaRPr sz="14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F3E8"/>
                    </a:solidFill>
                  </a:tcPr>
                </a:tc>
                <a:tc>
                  <a:txBody>
                    <a:bodyPr/>
                    <a:lstStyle/>
                    <a:p>
                      <a:pPr marL="90805" marR="194945">
                        <a:lnSpc>
                          <a:spcPct val="100000"/>
                        </a:lnSpc>
                        <a:spcBef>
                          <a:spcPts val="315"/>
                        </a:spcBef>
                      </a:pPr>
                      <a:r>
                        <a:rPr sz="1400" dirty="0">
                          <a:solidFill>
                            <a:srgbClr val="232200"/>
                          </a:solidFill>
                          <a:latin typeface="Arial"/>
                          <a:cs typeface="Arial"/>
                        </a:rPr>
                        <a:t>In</a:t>
                      </a:r>
                      <a:r>
                        <a:rPr sz="1400" spc="-15" dirty="0">
                          <a:solidFill>
                            <a:srgbClr val="232200"/>
                          </a:solidFill>
                          <a:latin typeface="Arial"/>
                          <a:cs typeface="Arial"/>
                        </a:rPr>
                        <a:t> </a:t>
                      </a:r>
                      <a:r>
                        <a:rPr sz="1400" spc="-5" dirty="0">
                          <a:solidFill>
                            <a:srgbClr val="232200"/>
                          </a:solidFill>
                          <a:latin typeface="Arial"/>
                          <a:cs typeface="Arial"/>
                        </a:rPr>
                        <a:t>most</a:t>
                      </a:r>
                      <a:r>
                        <a:rPr sz="1400" spc="-10" dirty="0">
                          <a:solidFill>
                            <a:srgbClr val="232200"/>
                          </a:solidFill>
                          <a:latin typeface="Arial"/>
                          <a:cs typeface="Arial"/>
                        </a:rPr>
                        <a:t> </a:t>
                      </a:r>
                      <a:r>
                        <a:rPr sz="1400" dirty="0">
                          <a:solidFill>
                            <a:srgbClr val="232200"/>
                          </a:solidFill>
                          <a:latin typeface="Arial"/>
                          <a:cs typeface="Arial"/>
                        </a:rPr>
                        <a:t>cases,</a:t>
                      </a:r>
                      <a:r>
                        <a:rPr sz="1400" spc="-40" dirty="0">
                          <a:solidFill>
                            <a:srgbClr val="232200"/>
                          </a:solidFill>
                          <a:latin typeface="Arial"/>
                          <a:cs typeface="Arial"/>
                        </a:rPr>
                        <a:t> </a:t>
                      </a:r>
                      <a:r>
                        <a:rPr sz="1400" dirty="0">
                          <a:solidFill>
                            <a:srgbClr val="232200"/>
                          </a:solidFill>
                          <a:latin typeface="Arial"/>
                          <a:cs typeface="Arial"/>
                        </a:rPr>
                        <a:t>compliance</a:t>
                      </a:r>
                      <a:r>
                        <a:rPr sz="1400" spc="-40" dirty="0">
                          <a:solidFill>
                            <a:srgbClr val="232200"/>
                          </a:solidFill>
                          <a:latin typeface="Arial"/>
                          <a:cs typeface="Arial"/>
                        </a:rPr>
                        <a:t> </a:t>
                      </a:r>
                      <a:r>
                        <a:rPr sz="1400" spc="-5" dirty="0">
                          <a:solidFill>
                            <a:srgbClr val="232200"/>
                          </a:solidFill>
                          <a:latin typeface="Arial"/>
                          <a:cs typeface="Arial"/>
                        </a:rPr>
                        <a:t>with</a:t>
                      </a:r>
                      <a:r>
                        <a:rPr sz="1400" spc="15" dirty="0">
                          <a:solidFill>
                            <a:srgbClr val="232200"/>
                          </a:solidFill>
                          <a:latin typeface="Arial"/>
                          <a:cs typeface="Arial"/>
                        </a:rPr>
                        <a:t> </a:t>
                      </a:r>
                      <a:r>
                        <a:rPr sz="1400" spc="-5" dirty="0">
                          <a:solidFill>
                            <a:srgbClr val="232200"/>
                          </a:solidFill>
                          <a:latin typeface="Arial"/>
                          <a:cs typeface="Arial"/>
                        </a:rPr>
                        <a:t>federal</a:t>
                      </a:r>
                      <a:r>
                        <a:rPr sz="1400" spc="-40" dirty="0">
                          <a:solidFill>
                            <a:srgbClr val="232200"/>
                          </a:solidFill>
                          <a:latin typeface="Arial"/>
                          <a:cs typeface="Arial"/>
                        </a:rPr>
                        <a:t> </a:t>
                      </a:r>
                      <a:r>
                        <a:rPr sz="1400" spc="-5" dirty="0">
                          <a:solidFill>
                            <a:srgbClr val="232200"/>
                          </a:solidFill>
                          <a:latin typeface="Arial"/>
                          <a:cs typeface="Arial"/>
                        </a:rPr>
                        <a:t>requirements</a:t>
                      </a:r>
                      <a:r>
                        <a:rPr sz="1400" spc="-30" dirty="0">
                          <a:solidFill>
                            <a:srgbClr val="232200"/>
                          </a:solidFill>
                          <a:latin typeface="Arial"/>
                          <a:cs typeface="Arial"/>
                        </a:rPr>
                        <a:t> </a:t>
                      </a:r>
                      <a:r>
                        <a:rPr sz="1400" dirty="0">
                          <a:solidFill>
                            <a:srgbClr val="232200"/>
                          </a:solidFill>
                          <a:latin typeface="Arial"/>
                          <a:cs typeface="Arial"/>
                        </a:rPr>
                        <a:t>is</a:t>
                      </a:r>
                      <a:r>
                        <a:rPr sz="1400" spc="-5" dirty="0">
                          <a:solidFill>
                            <a:srgbClr val="232200"/>
                          </a:solidFill>
                          <a:latin typeface="Arial"/>
                          <a:cs typeface="Arial"/>
                        </a:rPr>
                        <a:t> addressed</a:t>
                      </a:r>
                      <a:r>
                        <a:rPr sz="1400" spc="-40" dirty="0">
                          <a:solidFill>
                            <a:srgbClr val="232200"/>
                          </a:solidFill>
                          <a:latin typeface="Arial"/>
                          <a:cs typeface="Arial"/>
                        </a:rPr>
                        <a:t> </a:t>
                      </a:r>
                      <a:r>
                        <a:rPr sz="1400" dirty="0">
                          <a:solidFill>
                            <a:srgbClr val="232200"/>
                          </a:solidFill>
                          <a:latin typeface="Arial"/>
                          <a:cs typeface="Arial"/>
                        </a:rPr>
                        <a:t>in </a:t>
                      </a:r>
                      <a:r>
                        <a:rPr sz="1400" spc="-5" dirty="0">
                          <a:solidFill>
                            <a:srgbClr val="232200"/>
                          </a:solidFill>
                          <a:latin typeface="Arial"/>
                          <a:cs typeface="Arial"/>
                        </a:rPr>
                        <a:t>our</a:t>
                      </a:r>
                      <a:r>
                        <a:rPr sz="1400" spc="-15" dirty="0">
                          <a:solidFill>
                            <a:srgbClr val="232200"/>
                          </a:solidFill>
                          <a:latin typeface="Arial"/>
                          <a:cs typeface="Arial"/>
                        </a:rPr>
                        <a:t> </a:t>
                      </a:r>
                      <a:r>
                        <a:rPr sz="1400" dirty="0">
                          <a:solidFill>
                            <a:srgbClr val="232200"/>
                          </a:solidFill>
                          <a:latin typeface="Arial"/>
                          <a:cs typeface="Arial"/>
                        </a:rPr>
                        <a:t>standard </a:t>
                      </a:r>
                      <a:r>
                        <a:rPr sz="1400" spc="-375" dirty="0">
                          <a:solidFill>
                            <a:srgbClr val="232200"/>
                          </a:solidFill>
                          <a:latin typeface="Arial"/>
                          <a:cs typeface="Arial"/>
                        </a:rPr>
                        <a:t> </a:t>
                      </a:r>
                      <a:r>
                        <a:rPr sz="1400" dirty="0">
                          <a:solidFill>
                            <a:srgbClr val="232200"/>
                          </a:solidFill>
                          <a:latin typeface="Arial"/>
                          <a:cs typeface="Arial"/>
                        </a:rPr>
                        <a:t>ASA</a:t>
                      </a:r>
                      <a:r>
                        <a:rPr sz="1400" spc="-75" dirty="0">
                          <a:solidFill>
                            <a:srgbClr val="232200"/>
                          </a:solidFill>
                          <a:latin typeface="Arial"/>
                          <a:cs typeface="Arial"/>
                        </a:rPr>
                        <a:t> </a:t>
                      </a:r>
                      <a:r>
                        <a:rPr sz="1400" dirty="0">
                          <a:solidFill>
                            <a:srgbClr val="232200"/>
                          </a:solidFill>
                          <a:latin typeface="Arial"/>
                          <a:cs typeface="Arial"/>
                        </a:rPr>
                        <a:t>contract.</a:t>
                      </a:r>
                      <a:r>
                        <a:rPr sz="1400" spc="-45" dirty="0">
                          <a:solidFill>
                            <a:srgbClr val="232200"/>
                          </a:solidFill>
                          <a:latin typeface="Arial"/>
                          <a:cs typeface="Arial"/>
                        </a:rPr>
                        <a:t> </a:t>
                      </a:r>
                      <a:r>
                        <a:rPr sz="1400" spc="-5" dirty="0">
                          <a:solidFill>
                            <a:srgbClr val="232200"/>
                          </a:solidFill>
                          <a:latin typeface="Arial"/>
                          <a:cs typeface="Arial"/>
                        </a:rPr>
                        <a:t>We</a:t>
                      </a:r>
                      <a:r>
                        <a:rPr sz="1400" spc="-15" dirty="0">
                          <a:solidFill>
                            <a:srgbClr val="232200"/>
                          </a:solidFill>
                          <a:latin typeface="Arial"/>
                          <a:cs typeface="Arial"/>
                        </a:rPr>
                        <a:t> </a:t>
                      </a:r>
                      <a:r>
                        <a:rPr sz="1400" spc="-10" dirty="0">
                          <a:solidFill>
                            <a:srgbClr val="232200"/>
                          </a:solidFill>
                          <a:latin typeface="Arial"/>
                          <a:cs typeface="Arial"/>
                        </a:rPr>
                        <a:t>will</a:t>
                      </a:r>
                      <a:r>
                        <a:rPr sz="1400" spc="15" dirty="0">
                          <a:solidFill>
                            <a:srgbClr val="232200"/>
                          </a:solidFill>
                          <a:latin typeface="Arial"/>
                          <a:cs typeface="Arial"/>
                        </a:rPr>
                        <a:t> </a:t>
                      </a:r>
                      <a:r>
                        <a:rPr sz="1400" spc="-5" dirty="0">
                          <a:solidFill>
                            <a:srgbClr val="232200"/>
                          </a:solidFill>
                          <a:latin typeface="Arial"/>
                          <a:cs typeface="Arial"/>
                        </a:rPr>
                        <a:t>re-evaluate</a:t>
                      </a:r>
                      <a:r>
                        <a:rPr sz="1400" spc="-25" dirty="0">
                          <a:solidFill>
                            <a:srgbClr val="232200"/>
                          </a:solidFill>
                          <a:latin typeface="Arial"/>
                          <a:cs typeface="Arial"/>
                        </a:rPr>
                        <a:t> </a:t>
                      </a:r>
                      <a:r>
                        <a:rPr sz="1400" dirty="0">
                          <a:solidFill>
                            <a:srgbClr val="232200"/>
                          </a:solidFill>
                          <a:latin typeface="Arial"/>
                          <a:cs typeface="Arial"/>
                        </a:rPr>
                        <a:t>based</a:t>
                      </a:r>
                      <a:r>
                        <a:rPr sz="1400" spc="-20" dirty="0">
                          <a:solidFill>
                            <a:srgbClr val="232200"/>
                          </a:solidFill>
                          <a:latin typeface="Arial"/>
                          <a:cs typeface="Arial"/>
                        </a:rPr>
                        <a:t> </a:t>
                      </a:r>
                      <a:r>
                        <a:rPr sz="1400" spc="-5" dirty="0">
                          <a:solidFill>
                            <a:srgbClr val="232200"/>
                          </a:solidFill>
                          <a:latin typeface="Arial"/>
                          <a:cs typeface="Arial"/>
                        </a:rPr>
                        <a:t>on</a:t>
                      </a:r>
                      <a:r>
                        <a:rPr sz="1400" spc="-15" dirty="0">
                          <a:solidFill>
                            <a:srgbClr val="232200"/>
                          </a:solidFill>
                          <a:latin typeface="Arial"/>
                          <a:cs typeface="Arial"/>
                        </a:rPr>
                        <a:t> </a:t>
                      </a:r>
                      <a:r>
                        <a:rPr sz="1400" spc="-5" dirty="0">
                          <a:solidFill>
                            <a:srgbClr val="232200"/>
                          </a:solidFill>
                          <a:latin typeface="Arial"/>
                          <a:cs typeface="Arial"/>
                        </a:rPr>
                        <a:t>additional</a:t>
                      </a:r>
                      <a:r>
                        <a:rPr sz="1400" spc="-25" dirty="0">
                          <a:solidFill>
                            <a:srgbClr val="232200"/>
                          </a:solidFill>
                          <a:latin typeface="Arial"/>
                          <a:cs typeface="Arial"/>
                        </a:rPr>
                        <a:t> </a:t>
                      </a:r>
                      <a:r>
                        <a:rPr sz="1400" spc="-5" dirty="0">
                          <a:solidFill>
                            <a:srgbClr val="232200"/>
                          </a:solidFill>
                          <a:latin typeface="Arial"/>
                          <a:cs typeface="Arial"/>
                        </a:rPr>
                        <a:t>guidance</a:t>
                      </a:r>
                      <a:r>
                        <a:rPr sz="1400" spc="-35" dirty="0">
                          <a:solidFill>
                            <a:srgbClr val="232200"/>
                          </a:solidFill>
                          <a:latin typeface="Arial"/>
                          <a:cs typeface="Arial"/>
                        </a:rPr>
                        <a:t> </a:t>
                      </a:r>
                      <a:r>
                        <a:rPr sz="1400" spc="-5" dirty="0">
                          <a:solidFill>
                            <a:srgbClr val="232200"/>
                          </a:solidFill>
                          <a:latin typeface="Arial"/>
                          <a:cs typeface="Arial"/>
                        </a:rPr>
                        <a:t>as</a:t>
                      </a:r>
                      <a:r>
                        <a:rPr sz="1400" spc="-10" dirty="0">
                          <a:solidFill>
                            <a:srgbClr val="232200"/>
                          </a:solidFill>
                          <a:latin typeface="Arial"/>
                          <a:cs typeface="Arial"/>
                        </a:rPr>
                        <a:t> </a:t>
                      </a:r>
                      <a:r>
                        <a:rPr sz="1400" dirty="0">
                          <a:solidFill>
                            <a:srgbClr val="232200"/>
                          </a:solidFill>
                          <a:latin typeface="Arial"/>
                          <a:cs typeface="Arial"/>
                        </a:rPr>
                        <a:t>it</a:t>
                      </a:r>
                      <a:r>
                        <a:rPr sz="1400" spc="10" dirty="0">
                          <a:solidFill>
                            <a:srgbClr val="232200"/>
                          </a:solidFill>
                          <a:latin typeface="Arial"/>
                          <a:cs typeface="Arial"/>
                        </a:rPr>
                        <a:t> </a:t>
                      </a:r>
                      <a:r>
                        <a:rPr sz="1400" dirty="0">
                          <a:solidFill>
                            <a:srgbClr val="232200"/>
                          </a:solidFill>
                          <a:latin typeface="Arial"/>
                          <a:cs typeface="Arial"/>
                        </a:rPr>
                        <a:t>is</a:t>
                      </a:r>
                      <a:r>
                        <a:rPr sz="1400" spc="-10" dirty="0">
                          <a:solidFill>
                            <a:srgbClr val="232200"/>
                          </a:solidFill>
                          <a:latin typeface="Arial"/>
                          <a:cs typeface="Arial"/>
                        </a:rPr>
                        <a:t> </a:t>
                      </a:r>
                      <a:r>
                        <a:rPr sz="1400" spc="-5" dirty="0">
                          <a:solidFill>
                            <a:srgbClr val="232200"/>
                          </a:solidFill>
                          <a:latin typeface="Arial"/>
                          <a:cs typeface="Arial"/>
                        </a:rPr>
                        <a:t>received.</a:t>
                      </a:r>
                      <a:endParaRPr sz="14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F3E8"/>
                    </a:solidFill>
                  </a:tcPr>
                </a:tc>
                <a:extLst>
                  <a:ext uri="{0D108BD9-81ED-4DB2-BD59-A6C34878D82A}">
                    <a16:rowId xmlns:a16="http://schemas.microsoft.com/office/drawing/2014/main" val="10001"/>
                  </a:ext>
                </a:extLst>
              </a:tr>
            </a:tbl>
          </a:graphicData>
        </a:graphic>
      </p:graphicFrame>
      <p:sp>
        <p:nvSpPr>
          <p:cNvPr id="5" name="Flowchart: Decision 4"/>
          <p:cNvSpPr/>
          <p:nvPr/>
        </p:nvSpPr>
        <p:spPr>
          <a:xfrm rot="5400000">
            <a:off x="10498615" y="5427186"/>
            <a:ext cx="646619" cy="612648"/>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914400" y="381000"/>
            <a:ext cx="0" cy="601980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746980" y="2634347"/>
            <a:ext cx="8915400" cy="2913618"/>
          </a:xfrm>
          <a:prstGeom prst="rect">
            <a:avLst/>
          </a:prstGeom>
          <a:noFill/>
        </p:spPr>
        <p:txBody>
          <a:bodyPr wrap="square" rtlCol="0">
            <a:spAutoFit/>
          </a:bodyPr>
          <a:lstStyle/>
          <a:p>
            <a:pPr marL="45720" marR="5080" algn="ctr">
              <a:spcBef>
                <a:spcPts val="100"/>
              </a:spcBef>
            </a:pPr>
            <a:r>
              <a:rPr lang="en-US" sz="3600" spc="-5" dirty="0">
                <a:solidFill>
                  <a:srgbClr val="002C6C"/>
                </a:solidFill>
                <a:latin typeface="Arial"/>
                <a:cs typeface="Arial"/>
              </a:rPr>
              <a:t>We appreciate your partnership</a:t>
            </a:r>
          </a:p>
          <a:p>
            <a:pPr marL="45720" marR="5080" algn="ctr">
              <a:spcBef>
                <a:spcPts val="100"/>
              </a:spcBef>
            </a:pPr>
            <a:endParaRPr lang="en-US" sz="3600" spc="-5" dirty="0" smtClean="0">
              <a:solidFill>
                <a:srgbClr val="002C6C"/>
              </a:solidFill>
              <a:latin typeface="Arial"/>
              <a:cs typeface="Arial"/>
            </a:endParaRPr>
          </a:p>
          <a:p>
            <a:pPr marL="45720" marR="5080" algn="ctr">
              <a:spcBef>
                <a:spcPts val="100"/>
              </a:spcBef>
            </a:pPr>
            <a:r>
              <a:rPr lang="en-US" sz="3600" spc="-5" dirty="0" smtClean="0">
                <a:solidFill>
                  <a:srgbClr val="002C6C"/>
                </a:solidFill>
                <a:latin typeface="Arial"/>
                <a:cs typeface="Arial"/>
              </a:rPr>
              <a:t>Please </a:t>
            </a:r>
            <a:r>
              <a:rPr lang="en-US" sz="3600" spc="-5" dirty="0">
                <a:solidFill>
                  <a:srgbClr val="002C6C"/>
                </a:solidFill>
                <a:latin typeface="Arial"/>
                <a:cs typeface="Arial"/>
              </a:rPr>
              <a:t>contact your </a:t>
            </a:r>
          </a:p>
          <a:p>
            <a:pPr marL="45720" marR="5080" algn="ctr">
              <a:spcBef>
                <a:spcPts val="100"/>
              </a:spcBef>
            </a:pPr>
            <a:r>
              <a:rPr lang="en-US" sz="3600" spc="-5" smtClean="0">
                <a:solidFill>
                  <a:srgbClr val="002C6C"/>
                </a:solidFill>
                <a:latin typeface="Arial"/>
                <a:cs typeface="Arial"/>
              </a:rPr>
              <a:t>PAI Account </a:t>
            </a:r>
            <a:r>
              <a:rPr lang="en-US" sz="3600" spc="-5" dirty="0">
                <a:solidFill>
                  <a:srgbClr val="002C6C"/>
                </a:solidFill>
                <a:latin typeface="Arial"/>
                <a:cs typeface="Arial"/>
              </a:rPr>
              <a:t>Executive </a:t>
            </a:r>
          </a:p>
          <a:p>
            <a:pPr marL="45720" marR="5080" algn="ctr">
              <a:spcBef>
                <a:spcPts val="100"/>
              </a:spcBef>
            </a:pPr>
            <a:r>
              <a:rPr lang="en-US" sz="3600" spc="-5" dirty="0">
                <a:solidFill>
                  <a:srgbClr val="002C6C"/>
                </a:solidFill>
                <a:latin typeface="Arial"/>
                <a:cs typeface="Arial"/>
              </a:rPr>
              <a:t>w</a:t>
            </a:r>
            <a:r>
              <a:rPr lang="en-US" sz="3600" spc="-5" dirty="0" smtClean="0">
                <a:solidFill>
                  <a:srgbClr val="002C6C"/>
                </a:solidFill>
                <a:latin typeface="Arial"/>
                <a:cs typeface="Arial"/>
              </a:rPr>
              <a:t>ith additional questions</a:t>
            </a:r>
            <a:endParaRPr lang="en-US" sz="3600" spc="-5" dirty="0">
              <a:solidFill>
                <a:srgbClr val="002C6C"/>
              </a:solidFill>
              <a:latin typeface="Arial"/>
              <a:cs typeface="Aria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9578" y="381000"/>
            <a:ext cx="3297621" cy="1447800"/>
          </a:xfrm>
          <a:prstGeom prst="rect">
            <a:avLst/>
          </a:prstGeom>
        </p:spPr>
      </p:pic>
      <p:sp>
        <p:nvSpPr>
          <p:cNvPr id="9" name="Flowchart: Decision 8"/>
          <p:cNvSpPr/>
          <p:nvPr/>
        </p:nvSpPr>
        <p:spPr>
          <a:xfrm rot="5400000">
            <a:off x="10498615" y="5427186"/>
            <a:ext cx="646619" cy="612648"/>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lowchart: Decision 9"/>
          <p:cNvSpPr/>
          <p:nvPr/>
        </p:nvSpPr>
        <p:spPr>
          <a:xfrm rot="5400000">
            <a:off x="591090" y="1845785"/>
            <a:ext cx="646619" cy="612648"/>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71592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76574" y="373490"/>
            <a:ext cx="4427855" cy="574040"/>
          </a:xfrm>
          <a:prstGeom prst="rect">
            <a:avLst/>
          </a:prstGeom>
        </p:spPr>
        <p:txBody>
          <a:bodyPr vert="horz" wrap="square" lIns="0" tIns="12700" rIns="0" bIns="0" rtlCol="0">
            <a:spAutoFit/>
          </a:bodyPr>
          <a:lstStyle/>
          <a:p>
            <a:pPr marL="12700">
              <a:lnSpc>
                <a:spcPct val="100000"/>
              </a:lnSpc>
              <a:spcBef>
                <a:spcPts val="100"/>
              </a:spcBef>
            </a:pPr>
            <a:r>
              <a:rPr sz="3600" dirty="0">
                <a:solidFill>
                  <a:srgbClr val="002C6C"/>
                </a:solidFill>
              </a:rPr>
              <a:t>CAA</a:t>
            </a:r>
            <a:r>
              <a:rPr sz="3600" spc="-190" dirty="0">
                <a:solidFill>
                  <a:srgbClr val="002C6C"/>
                </a:solidFill>
              </a:rPr>
              <a:t> </a:t>
            </a:r>
            <a:r>
              <a:rPr sz="3600" dirty="0">
                <a:solidFill>
                  <a:srgbClr val="002C6C"/>
                </a:solidFill>
              </a:rPr>
              <a:t>Key</a:t>
            </a:r>
            <a:r>
              <a:rPr sz="3600" spc="-50" dirty="0">
                <a:solidFill>
                  <a:srgbClr val="002C6C"/>
                </a:solidFill>
              </a:rPr>
              <a:t> </a:t>
            </a:r>
            <a:r>
              <a:rPr sz="3600" spc="-5" dirty="0">
                <a:solidFill>
                  <a:srgbClr val="002C6C"/>
                </a:solidFill>
              </a:rPr>
              <a:t>Provisions</a:t>
            </a:r>
            <a:endParaRPr sz="3600" dirty="0"/>
          </a:p>
        </p:txBody>
      </p:sp>
      <p:sp>
        <p:nvSpPr>
          <p:cNvPr id="3" name="object 3"/>
          <p:cNvSpPr txBox="1"/>
          <p:nvPr/>
        </p:nvSpPr>
        <p:spPr>
          <a:xfrm>
            <a:off x="1176574" y="1352604"/>
            <a:ext cx="7434026" cy="4931478"/>
          </a:xfrm>
          <a:prstGeom prst="rect">
            <a:avLst/>
          </a:prstGeom>
        </p:spPr>
        <p:txBody>
          <a:bodyPr vert="horz" wrap="square" lIns="0" tIns="108585" rIns="0" bIns="0" rtlCol="0">
            <a:spAutoFit/>
          </a:bodyPr>
          <a:lstStyle/>
          <a:p>
            <a:pPr marL="354965" indent="-342900">
              <a:lnSpc>
                <a:spcPct val="100000"/>
              </a:lnSpc>
              <a:spcBef>
                <a:spcPts val="855"/>
              </a:spcBef>
              <a:buClr>
                <a:srgbClr val="44C6F5"/>
              </a:buClr>
              <a:buFont typeface="Wingdings" panose="05000000000000000000" pitchFamily="2" charset="2"/>
              <a:buChar char="§"/>
              <a:tabLst>
                <a:tab pos="241300" algn="l"/>
              </a:tabLst>
            </a:pPr>
            <a:r>
              <a:rPr sz="2000" dirty="0">
                <a:solidFill>
                  <a:srgbClr val="002C6C"/>
                </a:solidFill>
                <a:latin typeface="Arial"/>
                <a:cs typeface="Arial"/>
              </a:rPr>
              <a:t>Advance</a:t>
            </a:r>
            <a:r>
              <a:rPr sz="2000" spc="-10" dirty="0">
                <a:solidFill>
                  <a:srgbClr val="002C6C"/>
                </a:solidFill>
                <a:latin typeface="Arial"/>
                <a:cs typeface="Arial"/>
              </a:rPr>
              <a:t> </a:t>
            </a:r>
            <a:r>
              <a:rPr sz="2000" dirty="0">
                <a:solidFill>
                  <a:srgbClr val="002C6C"/>
                </a:solidFill>
                <a:latin typeface="Arial"/>
                <a:cs typeface="Arial"/>
              </a:rPr>
              <a:t>Cost</a:t>
            </a:r>
            <a:r>
              <a:rPr sz="2000" spc="-30" dirty="0">
                <a:solidFill>
                  <a:srgbClr val="002C6C"/>
                </a:solidFill>
                <a:latin typeface="Arial"/>
                <a:cs typeface="Arial"/>
              </a:rPr>
              <a:t> </a:t>
            </a:r>
            <a:r>
              <a:rPr sz="2000" spc="-5" dirty="0">
                <a:solidFill>
                  <a:srgbClr val="002C6C"/>
                </a:solidFill>
                <a:latin typeface="Arial"/>
                <a:cs typeface="Arial"/>
              </a:rPr>
              <a:t>Estimates</a:t>
            </a:r>
            <a:r>
              <a:rPr sz="2000" spc="-20" dirty="0">
                <a:solidFill>
                  <a:srgbClr val="002C6C"/>
                </a:solidFill>
                <a:latin typeface="Arial"/>
                <a:cs typeface="Arial"/>
              </a:rPr>
              <a:t> </a:t>
            </a:r>
            <a:r>
              <a:rPr sz="2000" dirty="0">
                <a:solidFill>
                  <a:srgbClr val="002C6C"/>
                </a:solidFill>
                <a:latin typeface="Arial"/>
                <a:cs typeface="Arial"/>
              </a:rPr>
              <a:t>and</a:t>
            </a:r>
            <a:r>
              <a:rPr sz="2000" spc="-10" dirty="0">
                <a:solidFill>
                  <a:srgbClr val="002C6C"/>
                </a:solidFill>
                <a:latin typeface="Arial"/>
                <a:cs typeface="Arial"/>
              </a:rPr>
              <a:t> </a:t>
            </a:r>
            <a:r>
              <a:rPr sz="2000" spc="-5" dirty="0">
                <a:solidFill>
                  <a:srgbClr val="002C6C"/>
                </a:solidFill>
                <a:latin typeface="Arial"/>
                <a:cs typeface="Arial"/>
              </a:rPr>
              <a:t>Explanation</a:t>
            </a:r>
            <a:r>
              <a:rPr sz="2000" dirty="0">
                <a:solidFill>
                  <a:srgbClr val="002C6C"/>
                </a:solidFill>
                <a:latin typeface="Arial"/>
                <a:cs typeface="Arial"/>
              </a:rPr>
              <a:t> of</a:t>
            </a:r>
            <a:r>
              <a:rPr sz="2000" spc="-20" dirty="0">
                <a:solidFill>
                  <a:srgbClr val="002C6C"/>
                </a:solidFill>
                <a:latin typeface="Arial"/>
                <a:cs typeface="Arial"/>
              </a:rPr>
              <a:t> </a:t>
            </a:r>
            <a:r>
              <a:rPr sz="2000" spc="-5" dirty="0">
                <a:solidFill>
                  <a:srgbClr val="002C6C"/>
                </a:solidFill>
                <a:latin typeface="Arial"/>
                <a:cs typeface="Arial"/>
              </a:rPr>
              <a:t>Benefits</a:t>
            </a:r>
            <a:endParaRPr sz="2000" dirty="0">
              <a:latin typeface="Arial"/>
              <a:cs typeface="Arial"/>
            </a:endParaRPr>
          </a:p>
          <a:p>
            <a:pPr marL="354965" indent="-342900">
              <a:lnSpc>
                <a:spcPct val="100000"/>
              </a:lnSpc>
              <a:spcBef>
                <a:spcPts val="755"/>
              </a:spcBef>
              <a:buClr>
                <a:srgbClr val="44C6F5"/>
              </a:buClr>
              <a:buFont typeface="Wingdings" panose="05000000000000000000" pitchFamily="2" charset="2"/>
              <a:buChar char="§"/>
              <a:tabLst>
                <a:tab pos="241300" algn="l"/>
              </a:tabLst>
            </a:pPr>
            <a:r>
              <a:rPr sz="2000" dirty="0">
                <a:solidFill>
                  <a:srgbClr val="002C6C"/>
                </a:solidFill>
                <a:latin typeface="Arial"/>
                <a:cs typeface="Arial"/>
              </a:rPr>
              <a:t>Broker</a:t>
            </a:r>
            <a:r>
              <a:rPr sz="2000" spc="-50" dirty="0">
                <a:solidFill>
                  <a:srgbClr val="002C6C"/>
                </a:solidFill>
                <a:latin typeface="Arial"/>
                <a:cs typeface="Arial"/>
              </a:rPr>
              <a:t> </a:t>
            </a:r>
            <a:r>
              <a:rPr sz="2000" dirty="0">
                <a:solidFill>
                  <a:srgbClr val="002C6C"/>
                </a:solidFill>
                <a:latin typeface="Arial"/>
                <a:cs typeface="Arial"/>
              </a:rPr>
              <a:t>and</a:t>
            </a:r>
            <a:r>
              <a:rPr sz="2000" spc="-20" dirty="0">
                <a:solidFill>
                  <a:srgbClr val="002C6C"/>
                </a:solidFill>
                <a:latin typeface="Arial"/>
                <a:cs typeface="Arial"/>
              </a:rPr>
              <a:t> </a:t>
            </a:r>
            <a:r>
              <a:rPr sz="2000" dirty="0">
                <a:solidFill>
                  <a:srgbClr val="002C6C"/>
                </a:solidFill>
                <a:latin typeface="Arial"/>
                <a:cs typeface="Arial"/>
              </a:rPr>
              <a:t>Consultant</a:t>
            </a:r>
            <a:r>
              <a:rPr sz="2000" spc="-40" dirty="0">
                <a:solidFill>
                  <a:srgbClr val="002C6C"/>
                </a:solidFill>
                <a:latin typeface="Arial"/>
                <a:cs typeface="Arial"/>
              </a:rPr>
              <a:t> </a:t>
            </a:r>
            <a:r>
              <a:rPr sz="2000" dirty="0">
                <a:solidFill>
                  <a:srgbClr val="002C6C"/>
                </a:solidFill>
                <a:latin typeface="Arial"/>
                <a:cs typeface="Arial"/>
              </a:rPr>
              <a:t>Compensation</a:t>
            </a:r>
            <a:r>
              <a:rPr sz="2000" spc="-45" dirty="0">
                <a:solidFill>
                  <a:srgbClr val="002C6C"/>
                </a:solidFill>
                <a:latin typeface="Arial"/>
                <a:cs typeface="Arial"/>
              </a:rPr>
              <a:t> </a:t>
            </a:r>
            <a:r>
              <a:rPr sz="2000" dirty="0">
                <a:solidFill>
                  <a:srgbClr val="002C6C"/>
                </a:solidFill>
                <a:latin typeface="Arial"/>
                <a:cs typeface="Arial"/>
              </a:rPr>
              <a:t>Disclosure</a:t>
            </a:r>
            <a:endParaRPr sz="2000" dirty="0">
              <a:latin typeface="Arial"/>
              <a:cs typeface="Arial"/>
            </a:endParaRPr>
          </a:p>
          <a:p>
            <a:pPr marL="354965" indent="-342900">
              <a:lnSpc>
                <a:spcPct val="100000"/>
              </a:lnSpc>
              <a:spcBef>
                <a:spcPts val="770"/>
              </a:spcBef>
              <a:buClr>
                <a:srgbClr val="44C6F5"/>
              </a:buClr>
              <a:buFont typeface="Wingdings" panose="05000000000000000000" pitchFamily="2" charset="2"/>
              <a:buChar char="§"/>
              <a:tabLst>
                <a:tab pos="241300" algn="l"/>
              </a:tabLst>
            </a:pPr>
            <a:r>
              <a:rPr sz="2000" spc="-5" dirty="0">
                <a:solidFill>
                  <a:srgbClr val="002C6C"/>
                </a:solidFill>
                <a:latin typeface="Arial"/>
                <a:cs typeface="Arial"/>
              </a:rPr>
              <a:t>Continuity</a:t>
            </a:r>
            <a:r>
              <a:rPr sz="2000" spc="-40" dirty="0">
                <a:solidFill>
                  <a:srgbClr val="002C6C"/>
                </a:solidFill>
                <a:latin typeface="Arial"/>
                <a:cs typeface="Arial"/>
              </a:rPr>
              <a:t> </a:t>
            </a:r>
            <a:r>
              <a:rPr sz="2000" dirty="0">
                <a:solidFill>
                  <a:srgbClr val="002C6C"/>
                </a:solidFill>
                <a:latin typeface="Arial"/>
                <a:cs typeface="Arial"/>
              </a:rPr>
              <a:t>of</a:t>
            </a:r>
            <a:r>
              <a:rPr sz="2000" spc="-25" dirty="0">
                <a:solidFill>
                  <a:srgbClr val="002C6C"/>
                </a:solidFill>
                <a:latin typeface="Arial"/>
                <a:cs typeface="Arial"/>
              </a:rPr>
              <a:t> </a:t>
            </a:r>
            <a:r>
              <a:rPr sz="2000" dirty="0">
                <a:solidFill>
                  <a:srgbClr val="002C6C"/>
                </a:solidFill>
                <a:latin typeface="Arial"/>
                <a:cs typeface="Arial"/>
              </a:rPr>
              <a:t>Care</a:t>
            </a:r>
            <a:endParaRPr sz="2000" dirty="0">
              <a:latin typeface="Arial"/>
              <a:cs typeface="Arial"/>
            </a:endParaRPr>
          </a:p>
          <a:p>
            <a:pPr marL="354965" indent="-342900">
              <a:lnSpc>
                <a:spcPct val="100000"/>
              </a:lnSpc>
              <a:spcBef>
                <a:spcPts val="755"/>
              </a:spcBef>
              <a:buClr>
                <a:srgbClr val="44C6F5"/>
              </a:buClr>
              <a:buFont typeface="Wingdings" panose="05000000000000000000" pitchFamily="2" charset="2"/>
              <a:buChar char="§"/>
              <a:tabLst>
                <a:tab pos="241300" algn="l"/>
              </a:tabLst>
            </a:pPr>
            <a:r>
              <a:rPr sz="2000" spc="-5" dirty="0">
                <a:solidFill>
                  <a:srgbClr val="002C6C"/>
                </a:solidFill>
                <a:latin typeface="Arial"/>
                <a:cs typeface="Arial"/>
              </a:rPr>
              <a:t>Fl</a:t>
            </a:r>
            <a:r>
              <a:rPr sz="2000" dirty="0">
                <a:solidFill>
                  <a:srgbClr val="002C6C"/>
                </a:solidFill>
                <a:latin typeface="Arial"/>
                <a:cs typeface="Arial"/>
              </a:rPr>
              <a:t>e</a:t>
            </a:r>
            <a:r>
              <a:rPr sz="2000" spc="-10" dirty="0">
                <a:solidFill>
                  <a:srgbClr val="002C6C"/>
                </a:solidFill>
                <a:latin typeface="Arial"/>
                <a:cs typeface="Arial"/>
              </a:rPr>
              <a:t>x</a:t>
            </a:r>
            <a:r>
              <a:rPr sz="2000" spc="-5" dirty="0">
                <a:solidFill>
                  <a:srgbClr val="002C6C"/>
                </a:solidFill>
                <a:latin typeface="Arial"/>
                <a:cs typeface="Arial"/>
              </a:rPr>
              <a:t>i</a:t>
            </a:r>
            <a:r>
              <a:rPr sz="2000" dirty="0">
                <a:solidFill>
                  <a:srgbClr val="002C6C"/>
                </a:solidFill>
                <a:latin typeface="Arial"/>
                <a:cs typeface="Arial"/>
              </a:rPr>
              <a:t>b</a:t>
            </a:r>
            <a:r>
              <a:rPr sz="2000" spc="-5" dirty="0">
                <a:solidFill>
                  <a:srgbClr val="002C6C"/>
                </a:solidFill>
                <a:latin typeface="Arial"/>
                <a:cs typeface="Arial"/>
              </a:rPr>
              <a:t>l</a:t>
            </a:r>
            <a:r>
              <a:rPr sz="2000" dirty="0">
                <a:solidFill>
                  <a:srgbClr val="002C6C"/>
                </a:solidFill>
                <a:latin typeface="Arial"/>
                <a:cs typeface="Arial"/>
              </a:rPr>
              <a:t>e</a:t>
            </a:r>
            <a:r>
              <a:rPr sz="2000" spc="5" dirty="0">
                <a:solidFill>
                  <a:srgbClr val="002C6C"/>
                </a:solidFill>
                <a:latin typeface="Arial"/>
                <a:cs typeface="Arial"/>
              </a:rPr>
              <a:t> </a:t>
            </a:r>
            <a:r>
              <a:rPr sz="2000" spc="-5" dirty="0">
                <a:solidFill>
                  <a:srgbClr val="002C6C"/>
                </a:solidFill>
                <a:latin typeface="Arial"/>
                <a:cs typeface="Arial"/>
              </a:rPr>
              <a:t>S</a:t>
            </a:r>
            <a:r>
              <a:rPr sz="2000" dirty="0">
                <a:solidFill>
                  <a:srgbClr val="002C6C"/>
                </a:solidFill>
                <a:latin typeface="Arial"/>
                <a:cs typeface="Arial"/>
              </a:rPr>
              <a:t>pend</a:t>
            </a:r>
            <a:r>
              <a:rPr sz="2000" spc="-5" dirty="0">
                <a:solidFill>
                  <a:srgbClr val="002C6C"/>
                </a:solidFill>
                <a:latin typeface="Arial"/>
                <a:cs typeface="Arial"/>
              </a:rPr>
              <a:t>i</a:t>
            </a:r>
            <a:r>
              <a:rPr sz="2000" dirty="0">
                <a:solidFill>
                  <a:srgbClr val="002C6C"/>
                </a:solidFill>
                <a:latin typeface="Arial"/>
                <a:cs typeface="Arial"/>
              </a:rPr>
              <a:t>ng</a:t>
            </a:r>
            <a:r>
              <a:rPr sz="2000" spc="-125" dirty="0">
                <a:solidFill>
                  <a:srgbClr val="002C6C"/>
                </a:solidFill>
                <a:latin typeface="Arial"/>
                <a:cs typeface="Arial"/>
              </a:rPr>
              <a:t> </a:t>
            </a:r>
            <a:r>
              <a:rPr sz="2000" spc="-5" dirty="0">
                <a:solidFill>
                  <a:srgbClr val="002C6C"/>
                </a:solidFill>
                <a:latin typeface="Arial"/>
                <a:cs typeface="Arial"/>
              </a:rPr>
              <a:t>A</a:t>
            </a:r>
            <a:r>
              <a:rPr sz="2000" spc="5" dirty="0">
                <a:solidFill>
                  <a:srgbClr val="002C6C"/>
                </a:solidFill>
                <a:latin typeface="Arial"/>
                <a:cs typeface="Arial"/>
              </a:rPr>
              <a:t>cc</a:t>
            </a:r>
            <a:r>
              <a:rPr sz="2000" dirty="0">
                <a:solidFill>
                  <a:srgbClr val="002C6C"/>
                </a:solidFill>
                <a:latin typeface="Arial"/>
                <a:cs typeface="Arial"/>
              </a:rPr>
              <a:t>oun</a:t>
            </a:r>
            <a:r>
              <a:rPr sz="2000" spc="-10" dirty="0">
                <a:solidFill>
                  <a:srgbClr val="002C6C"/>
                </a:solidFill>
                <a:latin typeface="Arial"/>
                <a:cs typeface="Arial"/>
              </a:rPr>
              <a:t>t</a:t>
            </a:r>
            <a:r>
              <a:rPr sz="2000" dirty="0">
                <a:solidFill>
                  <a:srgbClr val="002C6C"/>
                </a:solidFill>
                <a:latin typeface="Arial"/>
                <a:cs typeface="Arial"/>
              </a:rPr>
              <a:t>s</a:t>
            </a:r>
            <a:endParaRPr sz="2000" dirty="0">
              <a:latin typeface="Arial"/>
              <a:cs typeface="Arial"/>
            </a:endParaRPr>
          </a:p>
          <a:p>
            <a:pPr marL="354965" indent="-342900">
              <a:lnSpc>
                <a:spcPct val="100000"/>
              </a:lnSpc>
              <a:spcBef>
                <a:spcPts val="755"/>
              </a:spcBef>
              <a:buClr>
                <a:srgbClr val="44C6F5"/>
              </a:buClr>
              <a:buFont typeface="Wingdings" panose="05000000000000000000" pitchFamily="2" charset="2"/>
              <a:buChar char="§"/>
              <a:tabLst>
                <a:tab pos="241300" algn="l"/>
              </a:tabLst>
            </a:pPr>
            <a:r>
              <a:rPr lang="en-US" sz="2000" dirty="0" smtClean="0">
                <a:solidFill>
                  <a:srgbClr val="002C6C"/>
                </a:solidFill>
                <a:latin typeface="Arial"/>
                <a:cs typeface="Arial"/>
              </a:rPr>
              <a:t>No </a:t>
            </a:r>
            <a:r>
              <a:rPr sz="2000" dirty="0" smtClean="0">
                <a:solidFill>
                  <a:srgbClr val="002C6C"/>
                </a:solidFill>
                <a:latin typeface="Arial"/>
                <a:cs typeface="Arial"/>
              </a:rPr>
              <a:t>Gag</a:t>
            </a:r>
            <a:r>
              <a:rPr sz="2000" spc="-65" dirty="0" smtClean="0">
                <a:solidFill>
                  <a:srgbClr val="002C6C"/>
                </a:solidFill>
                <a:latin typeface="Arial"/>
                <a:cs typeface="Arial"/>
              </a:rPr>
              <a:t> </a:t>
            </a:r>
            <a:r>
              <a:rPr sz="2000" dirty="0">
                <a:solidFill>
                  <a:srgbClr val="002C6C"/>
                </a:solidFill>
                <a:latin typeface="Arial"/>
                <a:cs typeface="Arial"/>
              </a:rPr>
              <a:t>Clauses</a:t>
            </a:r>
            <a:endParaRPr sz="2000" dirty="0">
              <a:latin typeface="Arial"/>
              <a:cs typeface="Arial"/>
            </a:endParaRPr>
          </a:p>
          <a:p>
            <a:pPr marL="354965" indent="-342900">
              <a:lnSpc>
                <a:spcPct val="100000"/>
              </a:lnSpc>
              <a:spcBef>
                <a:spcPts val="770"/>
              </a:spcBef>
              <a:buClr>
                <a:srgbClr val="44C6F5"/>
              </a:buClr>
              <a:buFont typeface="Wingdings" panose="05000000000000000000" pitchFamily="2" charset="2"/>
              <a:buChar char="§"/>
              <a:tabLst>
                <a:tab pos="241300" algn="l"/>
              </a:tabLst>
            </a:pPr>
            <a:r>
              <a:rPr sz="2000" dirty="0">
                <a:solidFill>
                  <a:srgbClr val="002C6C"/>
                </a:solidFill>
                <a:latin typeface="Arial"/>
                <a:cs typeface="Arial"/>
              </a:rPr>
              <a:t>Insurance</a:t>
            </a:r>
            <a:r>
              <a:rPr sz="2000" spc="-75" dirty="0">
                <a:solidFill>
                  <a:srgbClr val="002C6C"/>
                </a:solidFill>
                <a:latin typeface="Arial"/>
                <a:cs typeface="Arial"/>
              </a:rPr>
              <a:t> </a:t>
            </a:r>
            <a:r>
              <a:rPr sz="2000" spc="-5" dirty="0">
                <a:solidFill>
                  <a:srgbClr val="002C6C"/>
                </a:solidFill>
                <a:latin typeface="Arial"/>
                <a:cs typeface="Arial"/>
              </a:rPr>
              <a:t>ID</a:t>
            </a:r>
            <a:r>
              <a:rPr sz="2000" spc="-20" dirty="0">
                <a:solidFill>
                  <a:srgbClr val="002C6C"/>
                </a:solidFill>
                <a:latin typeface="Arial"/>
                <a:cs typeface="Arial"/>
              </a:rPr>
              <a:t> </a:t>
            </a:r>
            <a:r>
              <a:rPr sz="2000" dirty="0">
                <a:solidFill>
                  <a:srgbClr val="002C6C"/>
                </a:solidFill>
                <a:latin typeface="Arial"/>
                <a:cs typeface="Arial"/>
              </a:rPr>
              <a:t>Cards</a:t>
            </a:r>
            <a:endParaRPr sz="2000" dirty="0">
              <a:latin typeface="Arial"/>
              <a:cs typeface="Arial"/>
            </a:endParaRPr>
          </a:p>
          <a:p>
            <a:pPr marL="354965" indent="-342900">
              <a:lnSpc>
                <a:spcPct val="100000"/>
              </a:lnSpc>
              <a:spcBef>
                <a:spcPts val="755"/>
              </a:spcBef>
              <a:buClr>
                <a:srgbClr val="44C6F5"/>
              </a:buClr>
              <a:buFont typeface="Wingdings" panose="05000000000000000000" pitchFamily="2" charset="2"/>
              <a:buChar char="§"/>
              <a:tabLst>
                <a:tab pos="241300" algn="l"/>
              </a:tabLst>
            </a:pPr>
            <a:r>
              <a:rPr sz="2000" spc="-5" dirty="0">
                <a:solidFill>
                  <a:srgbClr val="002C6C"/>
                </a:solidFill>
                <a:latin typeface="Arial"/>
                <a:cs typeface="Arial"/>
              </a:rPr>
              <a:t>Mental</a:t>
            </a:r>
            <a:r>
              <a:rPr sz="2000" spc="-35" dirty="0">
                <a:solidFill>
                  <a:srgbClr val="002C6C"/>
                </a:solidFill>
                <a:latin typeface="Arial"/>
                <a:cs typeface="Arial"/>
              </a:rPr>
              <a:t> </a:t>
            </a:r>
            <a:r>
              <a:rPr sz="2000" dirty="0">
                <a:solidFill>
                  <a:srgbClr val="002C6C"/>
                </a:solidFill>
                <a:latin typeface="Arial"/>
                <a:cs typeface="Arial"/>
              </a:rPr>
              <a:t>Health</a:t>
            </a:r>
            <a:r>
              <a:rPr sz="2000" spc="-30" dirty="0">
                <a:solidFill>
                  <a:srgbClr val="002C6C"/>
                </a:solidFill>
                <a:latin typeface="Arial"/>
                <a:cs typeface="Arial"/>
              </a:rPr>
              <a:t> </a:t>
            </a:r>
            <a:r>
              <a:rPr sz="2000" spc="-5" dirty="0">
                <a:solidFill>
                  <a:srgbClr val="002C6C"/>
                </a:solidFill>
                <a:latin typeface="Arial"/>
                <a:cs typeface="Arial"/>
              </a:rPr>
              <a:t>Parity</a:t>
            </a:r>
            <a:endParaRPr sz="2000" dirty="0">
              <a:latin typeface="Arial"/>
              <a:cs typeface="Arial"/>
            </a:endParaRPr>
          </a:p>
          <a:p>
            <a:pPr marL="354965" indent="-342900">
              <a:lnSpc>
                <a:spcPct val="100000"/>
              </a:lnSpc>
              <a:spcBef>
                <a:spcPts val="755"/>
              </a:spcBef>
              <a:buClr>
                <a:srgbClr val="44C6F5"/>
              </a:buClr>
              <a:buFont typeface="Wingdings" panose="05000000000000000000" pitchFamily="2" charset="2"/>
              <a:buChar char="§"/>
              <a:tabLst>
                <a:tab pos="241300" algn="l"/>
              </a:tabLst>
            </a:pPr>
            <a:r>
              <a:rPr sz="2000" dirty="0">
                <a:solidFill>
                  <a:srgbClr val="002C6C"/>
                </a:solidFill>
                <a:latin typeface="Arial"/>
                <a:cs typeface="Arial"/>
              </a:rPr>
              <a:t>Pharmacy</a:t>
            </a:r>
            <a:r>
              <a:rPr sz="2000" spc="-40" dirty="0">
                <a:solidFill>
                  <a:srgbClr val="002C6C"/>
                </a:solidFill>
                <a:latin typeface="Arial"/>
                <a:cs typeface="Arial"/>
              </a:rPr>
              <a:t> </a:t>
            </a:r>
            <a:r>
              <a:rPr sz="2000" spc="-5" dirty="0">
                <a:solidFill>
                  <a:srgbClr val="002C6C"/>
                </a:solidFill>
                <a:latin typeface="Arial"/>
                <a:cs typeface="Arial"/>
              </a:rPr>
              <a:t>Benefits</a:t>
            </a:r>
            <a:r>
              <a:rPr sz="2000" spc="-15" dirty="0">
                <a:solidFill>
                  <a:srgbClr val="002C6C"/>
                </a:solidFill>
                <a:latin typeface="Arial"/>
                <a:cs typeface="Arial"/>
              </a:rPr>
              <a:t> </a:t>
            </a:r>
            <a:r>
              <a:rPr sz="2000" dirty="0">
                <a:solidFill>
                  <a:srgbClr val="002C6C"/>
                </a:solidFill>
                <a:latin typeface="Arial"/>
                <a:cs typeface="Arial"/>
              </a:rPr>
              <a:t>and</a:t>
            </a:r>
            <a:r>
              <a:rPr sz="2000" spc="-20" dirty="0">
                <a:solidFill>
                  <a:srgbClr val="002C6C"/>
                </a:solidFill>
                <a:latin typeface="Arial"/>
                <a:cs typeface="Arial"/>
              </a:rPr>
              <a:t> </a:t>
            </a:r>
            <a:r>
              <a:rPr sz="2000" dirty="0">
                <a:solidFill>
                  <a:srgbClr val="002C6C"/>
                </a:solidFill>
                <a:latin typeface="Arial"/>
                <a:cs typeface="Arial"/>
              </a:rPr>
              <a:t>Drug</a:t>
            </a:r>
            <a:r>
              <a:rPr sz="2000" spc="-35" dirty="0">
                <a:solidFill>
                  <a:srgbClr val="002C6C"/>
                </a:solidFill>
                <a:latin typeface="Arial"/>
                <a:cs typeface="Arial"/>
              </a:rPr>
              <a:t> </a:t>
            </a:r>
            <a:r>
              <a:rPr sz="2000" dirty="0">
                <a:solidFill>
                  <a:srgbClr val="002C6C"/>
                </a:solidFill>
                <a:latin typeface="Arial"/>
                <a:cs typeface="Arial"/>
              </a:rPr>
              <a:t>Costs</a:t>
            </a:r>
            <a:r>
              <a:rPr sz="2000" spc="-25" dirty="0">
                <a:solidFill>
                  <a:srgbClr val="002C6C"/>
                </a:solidFill>
                <a:latin typeface="Arial"/>
                <a:cs typeface="Arial"/>
              </a:rPr>
              <a:t> </a:t>
            </a:r>
            <a:r>
              <a:rPr sz="2000" dirty="0">
                <a:solidFill>
                  <a:srgbClr val="002C6C"/>
                </a:solidFill>
                <a:latin typeface="Arial"/>
                <a:cs typeface="Arial"/>
              </a:rPr>
              <a:t>Reporting</a:t>
            </a:r>
            <a:endParaRPr sz="2000" dirty="0">
              <a:latin typeface="Arial"/>
              <a:cs typeface="Arial"/>
            </a:endParaRPr>
          </a:p>
          <a:p>
            <a:pPr marL="354965" indent="-342900">
              <a:lnSpc>
                <a:spcPct val="100000"/>
              </a:lnSpc>
              <a:spcBef>
                <a:spcPts val="770"/>
              </a:spcBef>
              <a:buClr>
                <a:srgbClr val="44C6F5"/>
              </a:buClr>
              <a:buFont typeface="Wingdings" panose="05000000000000000000" pitchFamily="2" charset="2"/>
              <a:buChar char="§"/>
              <a:tabLst>
                <a:tab pos="241300" algn="l"/>
              </a:tabLst>
            </a:pPr>
            <a:r>
              <a:rPr sz="2000" dirty="0">
                <a:solidFill>
                  <a:srgbClr val="002C6C"/>
                </a:solidFill>
                <a:latin typeface="Arial"/>
                <a:cs typeface="Arial"/>
              </a:rPr>
              <a:t>Price</a:t>
            </a:r>
            <a:r>
              <a:rPr sz="2000" spc="-40" dirty="0">
                <a:solidFill>
                  <a:srgbClr val="002C6C"/>
                </a:solidFill>
                <a:latin typeface="Arial"/>
                <a:cs typeface="Arial"/>
              </a:rPr>
              <a:t> </a:t>
            </a:r>
            <a:r>
              <a:rPr sz="2000" dirty="0">
                <a:solidFill>
                  <a:srgbClr val="002C6C"/>
                </a:solidFill>
                <a:latin typeface="Arial"/>
                <a:cs typeface="Arial"/>
              </a:rPr>
              <a:t>Comparison</a:t>
            </a:r>
            <a:r>
              <a:rPr sz="2000" spc="-95" dirty="0">
                <a:solidFill>
                  <a:srgbClr val="002C6C"/>
                </a:solidFill>
                <a:latin typeface="Arial"/>
                <a:cs typeface="Arial"/>
              </a:rPr>
              <a:t> </a:t>
            </a:r>
            <a:r>
              <a:rPr sz="2000" spc="-45" dirty="0">
                <a:solidFill>
                  <a:srgbClr val="002C6C"/>
                </a:solidFill>
                <a:latin typeface="Arial"/>
                <a:cs typeface="Arial"/>
              </a:rPr>
              <a:t>Tools</a:t>
            </a:r>
            <a:endParaRPr sz="2000" dirty="0">
              <a:latin typeface="Arial"/>
              <a:cs typeface="Arial"/>
            </a:endParaRPr>
          </a:p>
          <a:p>
            <a:pPr marL="354965" indent="-342900">
              <a:lnSpc>
                <a:spcPct val="100000"/>
              </a:lnSpc>
              <a:spcBef>
                <a:spcPts val="755"/>
              </a:spcBef>
              <a:buClr>
                <a:srgbClr val="44C6F5"/>
              </a:buClr>
              <a:buFont typeface="Wingdings" panose="05000000000000000000" pitchFamily="2" charset="2"/>
              <a:buChar char="§"/>
              <a:tabLst>
                <a:tab pos="241300" algn="l"/>
              </a:tabLst>
            </a:pPr>
            <a:r>
              <a:rPr lang="en-US" sz="2000" spc="-5" dirty="0" smtClean="0">
                <a:solidFill>
                  <a:srgbClr val="002C6C"/>
                </a:solidFill>
                <a:latin typeface="Arial"/>
                <a:cs typeface="Arial"/>
              </a:rPr>
              <a:t>No </a:t>
            </a:r>
            <a:r>
              <a:rPr sz="2000" spc="-5" dirty="0" smtClean="0">
                <a:solidFill>
                  <a:srgbClr val="002C6C"/>
                </a:solidFill>
                <a:latin typeface="Arial"/>
                <a:cs typeface="Arial"/>
              </a:rPr>
              <a:t>Prior</a:t>
            </a:r>
            <a:r>
              <a:rPr sz="2000" spc="-125" dirty="0" smtClean="0">
                <a:solidFill>
                  <a:srgbClr val="002C6C"/>
                </a:solidFill>
                <a:latin typeface="Arial"/>
                <a:cs typeface="Arial"/>
              </a:rPr>
              <a:t> </a:t>
            </a:r>
            <a:r>
              <a:rPr sz="2000" spc="-5" dirty="0">
                <a:solidFill>
                  <a:srgbClr val="002C6C"/>
                </a:solidFill>
                <a:latin typeface="Arial"/>
                <a:cs typeface="Arial"/>
              </a:rPr>
              <a:t>Authorization</a:t>
            </a:r>
            <a:r>
              <a:rPr sz="2000" spc="-40" dirty="0">
                <a:solidFill>
                  <a:srgbClr val="002C6C"/>
                </a:solidFill>
                <a:latin typeface="Arial"/>
                <a:cs typeface="Arial"/>
              </a:rPr>
              <a:t> </a:t>
            </a:r>
            <a:r>
              <a:rPr sz="2000" dirty="0">
                <a:solidFill>
                  <a:srgbClr val="002C6C"/>
                </a:solidFill>
                <a:latin typeface="Arial"/>
                <a:cs typeface="Arial"/>
              </a:rPr>
              <a:t>of</a:t>
            </a:r>
            <a:r>
              <a:rPr sz="2000" spc="-15" dirty="0">
                <a:solidFill>
                  <a:srgbClr val="002C6C"/>
                </a:solidFill>
                <a:latin typeface="Arial"/>
                <a:cs typeface="Arial"/>
              </a:rPr>
              <a:t> </a:t>
            </a:r>
            <a:r>
              <a:rPr sz="2000" dirty="0">
                <a:solidFill>
                  <a:srgbClr val="002C6C"/>
                </a:solidFill>
                <a:latin typeface="Arial"/>
                <a:cs typeface="Arial"/>
              </a:rPr>
              <a:t>OB/GYN</a:t>
            </a:r>
            <a:r>
              <a:rPr sz="2000" spc="-20" dirty="0">
                <a:solidFill>
                  <a:srgbClr val="002C6C"/>
                </a:solidFill>
                <a:latin typeface="Arial"/>
                <a:cs typeface="Arial"/>
              </a:rPr>
              <a:t> </a:t>
            </a:r>
            <a:r>
              <a:rPr sz="2000" dirty="0">
                <a:solidFill>
                  <a:srgbClr val="002C6C"/>
                </a:solidFill>
                <a:latin typeface="Arial"/>
                <a:cs typeface="Arial"/>
              </a:rPr>
              <a:t>Services</a:t>
            </a:r>
            <a:endParaRPr sz="2000" dirty="0">
              <a:latin typeface="Arial"/>
              <a:cs typeface="Arial"/>
            </a:endParaRPr>
          </a:p>
          <a:p>
            <a:pPr marL="354965" indent="-342900">
              <a:lnSpc>
                <a:spcPct val="100000"/>
              </a:lnSpc>
              <a:spcBef>
                <a:spcPts val="760"/>
              </a:spcBef>
              <a:buClr>
                <a:srgbClr val="44C6F5"/>
              </a:buClr>
              <a:buFont typeface="Wingdings" panose="05000000000000000000" pitchFamily="2" charset="2"/>
              <a:buChar char="§"/>
              <a:tabLst>
                <a:tab pos="241300" algn="l"/>
              </a:tabLst>
            </a:pPr>
            <a:r>
              <a:rPr sz="2000" spc="-5" dirty="0">
                <a:solidFill>
                  <a:srgbClr val="002C6C"/>
                </a:solidFill>
                <a:latin typeface="Arial"/>
                <a:cs typeface="Arial"/>
              </a:rPr>
              <a:t>Provider</a:t>
            </a:r>
            <a:r>
              <a:rPr sz="2000" spc="-45" dirty="0">
                <a:solidFill>
                  <a:srgbClr val="002C6C"/>
                </a:solidFill>
                <a:latin typeface="Arial"/>
                <a:cs typeface="Arial"/>
              </a:rPr>
              <a:t> </a:t>
            </a:r>
            <a:r>
              <a:rPr sz="2000" dirty="0">
                <a:solidFill>
                  <a:srgbClr val="002C6C"/>
                </a:solidFill>
                <a:latin typeface="Arial"/>
                <a:cs typeface="Arial"/>
              </a:rPr>
              <a:t>Directories</a:t>
            </a:r>
            <a:endParaRPr sz="2000" dirty="0">
              <a:latin typeface="Arial"/>
              <a:cs typeface="Arial"/>
            </a:endParaRPr>
          </a:p>
          <a:p>
            <a:pPr marL="354965" indent="-342900">
              <a:lnSpc>
                <a:spcPct val="100000"/>
              </a:lnSpc>
              <a:spcBef>
                <a:spcPts val="765"/>
              </a:spcBef>
              <a:buClr>
                <a:srgbClr val="44C6F5"/>
              </a:buClr>
              <a:buFont typeface="Wingdings" panose="05000000000000000000" pitchFamily="2" charset="2"/>
              <a:buChar char="§"/>
              <a:tabLst>
                <a:tab pos="241300" algn="l"/>
              </a:tabLst>
            </a:pPr>
            <a:r>
              <a:rPr lang="en-US" sz="2000" dirty="0" smtClean="0">
                <a:solidFill>
                  <a:srgbClr val="002C6C"/>
                </a:solidFill>
                <a:latin typeface="Arial"/>
                <a:cs typeface="Arial"/>
              </a:rPr>
              <a:t>No </a:t>
            </a:r>
            <a:r>
              <a:rPr sz="2000" dirty="0" smtClean="0">
                <a:solidFill>
                  <a:srgbClr val="002C6C"/>
                </a:solidFill>
                <a:latin typeface="Arial"/>
                <a:cs typeface="Arial"/>
              </a:rPr>
              <a:t>Surprise</a:t>
            </a:r>
            <a:r>
              <a:rPr sz="2000" spc="-65" dirty="0" smtClean="0">
                <a:solidFill>
                  <a:srgbClr val="002C6C"/>
                </a:solidFill>
                <a:latin typeface="Arial"/>
                <a:cs typeface="Arial"/>
              </a:rPr>
              <a:t> </a:t>
            </a:r>
            <a:r>
              <a:rPr sz="2000" spc="-5" dirty="0">
                <a:solidFill>
                  <a:srgbClr val="002C6C"/>
                </a:solidFill>
                <a:latin typeface="Arial"/>
                <a:cs typeface="Arial"/>
              </a:rPr>
              <a:t>Billing</a:t>
            </a:r>
            <a:endParaRPr sz="2000" dirty="0">
              <a:latin typeface="Arial"/>
              <a:cs typeface="Arial"/>
            </a:endParaRPr>
          </a:p>
        </p:txBody>
      </p:sp>
      <p:sp>
        <p:nvSpPr>
          <p:cNvPr id="4" name="object 4"/>
          <p:cNvSpPr/>
          <p:nvPr/>
        </p:nvSpPr>
        <p:spPr>
          <a:xfrm>
            <a:off x="9144000" y="4572000"/>
            <a:ext cx="584835" cy="753110"/>
          </a:xfrm>
          <a:custGeom>
            <a:avLst/>
            <a:gdLst/>
            <a:ahLst/>
            <a:cxnLst/>
            <a:rect l="l" t="t" r="r" b="b"/>
            <a:pathLst>
              <a:path w="584834" h="753110">
                <a:moveTo>
                  <a:pt x="197967" y="564807"/>
                </a:moveTo>
                <a:lnTo>
                  <a:pt x="122555" y="564807"/>
                </a:lnTo>
                <a:lnTo>
                  <a:pt x="122555" y="640130"/>
                </a:lnTo>
                <a:lnTo>
                  <a:pt x="197967" y="640130"/>
                </a:lnTo>
                <a:lnTo>
                  <a:pt x="197967" y="564807"/>
                </a:lnTo>
                <a:close/>
              </a:path>
              <a:path w="584834" h="753110">
                <a:moveTo>
                  <a:pt x="197967" y="414172"/>
                </a:moveTo>
                <a:lnTo>
                  <a:pt x="122555" y="414172"/>
                </a:lnTo>
                <a:lnTo>
                  <a:pt x="122555" y="489496"/>
                </a:lnTo>
                <a:lnTo>
                  <a:pt x="197967" y="489496"/>
                </a:lnTo>
                <a:lnTo>
                  <a:pt x="197967" y="414172"/>
                </a:lnTo>
                <a:close/>
              </a:path>
              <a:path w="584834" h="753110">
                <a:moveTo>
                  <a:pt x="197967" y="263525"/>
                </a:moveTo>
                <a:lnTo>
                  <a:pt x="122555" y="263525"/>
                </a:lnTo>
                <a:lnTo>
                  <a:pt x="122555" y="338848"/>
                </a:lnTo>
                <a:lnTo>
                  <a:pt x="197967" y="338848"/>
                </a:lnTo>
                <a:lnTo>
                  <a:pt x="197967" y="263525"/>
                </a:lnTo>
                <a:close/>
              </a:path>
              <a:path w="584834" h="753110">
                <a:moveTo>
                  <a:pt x="197967" y="112877"/>
                </a:moveTo>
                <a:lnTo>
                  <a:pt x="122555" y="112877"/>
                </a:lnTo>
                <a:lnTo>
                  <a:pt x="122555" y="188201"/>
                </a:lnTo>
                <a:lnTo>
                  <a:pt x="197967" y="188201"/>
                </a:lnTo>
                <a:lnTo>
                  <a:pt x="197967" y="112877"/>
                </a:lnTo>
                <a:close/>
              </a:path>
              <a:path w="584834" h="753110">
                <a:moveTo>
                  <a:pt x="461911" y="583641"/>
                </a:moveTo>
                <a:lnTo>
                  <a:pt x="273380" y="583641"/>
                </a:lnTo>
                <a:lnTo>
                  <a:pt x="273380" y="621309"/>
                </a:lnTo>
                <a:lnTo>
                  <a:pt x="461911" y="621309"/>
                </a:lnTo>
                <a:lnTo>
                  <a:pt x="461911" y="583641"/>
                </a:lnTo>
                <a:close/>
              </a:path>
              <a:path w="584834" h="753110">
                <a:moveTo>
                  <a:pt x="461911" y="433006"/>
                </a:moveTo>
                <a:lnTo>
                  <a:pt x="273380" y="433006"/>
                </a:lnTo>
                <a:lnTo>
                  <a:pt x="273380" y="470662"/>
                </a:lnTo>
                <a:lnTo>
                  <a:pt x="461911" y="470662"/>
                </a:lnTo>
                <a:lnTo>
                  <a:pt x="461911" y="433006"/>
                </a:lnTo>
                <a:close/>
              </a:path>
              <a:path w="584834" h="753110">
                <a:moveTo>
                  <a:pt x="461911" y="282346"/>
                </a:moveTo>
                <a:lnTo>
                  <a:pt x="273380" y="282346"/>
                </a:lnTo>
                <a:lnTo>
                  <a:pt x="273380" y="320014"/>
                </a:lnTo>
                <a:lnTo>
                  <a:pt x="461911" y="320014"/>
                </a:lnTo>
                <a:lnTo>
                  <a:pt x="461911" y="282346"/>
                </a:lnTo>
                <a:close/>
              </a:path>
              <a:path w="584834" h="753110">
                <a:moveTo>
                  <a:pt x="461911" y="131699"/>
                </a:moveTo>
                <a:lnTo>
                  <a:pt x="273380" y="131699"/>
                </a:lnTo>
                <a:lnTo>
                  <a:pt x="273380" y="169367"/>
                </a:lnTo>
                <a:lnTo>
                  <a:pt x="461911" y="169367"/>
                </a:lnTo>
                <a:lnTo>
                  <a:pt x="461911" y="131699"/>
                </a:lnTo>
                <a:close/>
              </a:path>
              <a:path w="584834" h="753110">
                <a:moveTo>
                  <a:pt x="584466" y="56388"/>
                </a:moveTo>
                <a:lnTo>
                  <a:pt x="527913" y="56388"/>
                </a:lnTo>
                <a:lnTo>
                  <a:pt x="527913" y="696633"/>
                </a:lnTo>
                <a:lnTo>
                  <a:pt x="584466" y="696633"/>
                </a:lnTo>
                <a:lnTo>
                  <a:pt x="584466" y="56388"/>
                </a:lnTo>
                <a:close/>
              </a:path>
              <a:path w="584834" h="753110">
                <a:moveTo>
                  <a:pt x="584466" y="0"/>
                </a:moveTo>
                <a:lnTo>
                  <a:pt x="0" y="0"/>
                </a:lnTo>
                <a:lnTo>
                  <a:pt x="0" y="55854"/>
                </a:lnTo>
                <a:lnTo>
                  <a:pt x="0" y="696810"/>
                </a:lnTo>
                <a:lnTo>
                  <a:pt x="0" y="752652"/>
                </a:lnTo>
                <a:lnTo>
                  <a:pt x="584466" y="752652"/>
                </a:lnTo>
                <a:lnTo>
                  <a:pt x="584466" y="696810"/>
                </a:lnTo>
                <a:lnTo>
                  <a:pt x="56565" y="696810"/>
                </a:lnTo>
                <a:lnTo>
                  <a:pt x="56565" y="55854"/>
                </a:lnTo>
                <a:lnTo>
                  <a:pt x="584466" y="55854"/>
                </a:lnTo>
                <a:lnTo>
                  <a:pt x="584466" y="0"/>
                </a:lnTo>
                <a:close/>
              </a:path>
            </a:pathLst>
          </a:custGeom>
          <a:solidFill>
            <a:srgbClr val="58B82F"/>
          </a:solidFill>
        </p:spPr>
        <p:txBody>
          <a:bodyPr wrap="square" lIns="0" tIns="0" rIns="0" bIns="0" rtlCol="0"/>
          <a:lstStyle/>
          <a:p>
            <a:endParaRPr dirty="0"/>
          </a:p>
        </p:txBody>
      </p:sp>
      <p:sp>
        <p:nvSpPr>
          <p:cNvPr id="5" name="object 5"/>
          <p:cNvSpPr txBox="1"/>
          <p:nvPr/>
        </p:nvSpPr>
        <p:spPr>
          <a:xfrm>
            <a:off x="9829800" y="4572000"/>
            <a:ext cx="1941830" cy="1122680"/>
          </a:xfrm>
          <a:prstGeom prst="rect">
            <a:avLst/>
          </a:prstGeom>
        </p:spPr>
        <p:txBody>
          <a:bodyPr vert="horz" wrap="square" lIns="0" tIns="12700" rIns="0" bIns="0" rtlCol="0">
            <a:spAutoFit/>
          </a:bodyPr>
          <a:lstStyle/>
          <a:p>
            <a:pPr marL="12700" marR="5080">
              <a:lnSpc>
                <a:spcPct val="100000"/>
              </a:lnSpc>
              <a:spcBef>
                <a:spcPts val="100"/>
              </a:spcBef>
            </a:pPr>
            <a:r>
              <a:rPr sz="1800" i="1" spc="-5" dirty="0">
                <a:solidFill>
                  <a:srgbClr val="232200"/>
                </a:solidFill>
                <a:latin typeface="Arial"/>
                <a:cs typeface="Arial"/>
              </a:rPr>
              <a:t>Details </a:t>
            </a:r>
            <a:r>
              <a:rPr sz="1800" i="1" spc="-10" dirty="0">
                <a:solidFill>
                  <a:srgbClr val="232200"/>
                </a:solidFill>
                <a:latin typeface="Arial"/>
                <a:cs typeface="Arial"/>
              </a:rPr>
              <a:t>regarding </a:t>
            </a:r>
            <a:r>
              <a:rPr sz="1800" i="1" spc="-5" dirty="0">
                <a:solidFill>
                  <a:srgbClr val="232200"/>
                </a:solidFill>
                <a:latin typeface="Arial"/>
                <a:cs typeface="Arial"/>
              </a:rPr>
              <a:t> these </a:t>
            </a:r>
            <a:r>
              <a:rPr sz="1800" i="1" spc="-10" dirty="0">
                <a:solidFill>
                  <a:srgbClr val="232200"/>
                </a:solidFill>
                <a:latin typeface="Arial"/>
                <a:cs typeface="Arial"/>
              </a:rPr>
              <a:t>provisions </a:t>
            </a:r>
            <a:r>
              <a:rPr sz="1800" i="1" spc="-5" dirty="0">
                <a:solidFill>
                  <a:srgbClr val="232200"/>
                </a:solidFill>
                <a:latin typeface="Arial"/>
                <a:cs typeface="Arial"/>
              </a:rPr>
              <a:t> </a:t>
            </a:r>
            <a:r>
              <a:rPr sz="1800" i="1" spc="-5" dirty="0">
                <a:solidFill>
                  <a:srgbClr val="232200"/>
                </a:solidFill>
                <a:latin typeface="Arial"/>
                <a:cs typeface="Arial"/>
                <a:hlinkClick r:id="rId2" action="ppaction://hlinksldjump"/>
              </a:rPr>
              <a:t>are discussed </a:t>
            </a:r>
            <a:r>
              <a:rPr sz="1800" i="1" u="sng" spc="-10" dirty="0">
                <a:solidFill>
                  <a:srgbClr val="0562C1"/>
                </a:solidFill>
                <a:uFill>
                  <a:solidFill>
                    <a:srgbClr val="0562C1"/>
                  </a:solidFill>
                </a:uFill>
                <a:latin typeface="Arial"/>
                <a:cs typeface="Arial"/>
                <a:hlinkClick r:id="rId2" action="ppaction://hlinksldjump"/>
              </a:rPr>
              <a:t>later </a:t>
            </a:r>
            <a:r>
              <a:rPr sz="1800" i="1" spc="-495" dirty="0">
                <a:solidFill>
                  <a:srgbClr val="0562C1"/>
                </a:solidFill>
                <a:latin typeface="Arial"/>
                <a:cs typeface="Arial"/>
                <a:hlinkClick r:id="rId2" action="ppaction://hlinksldjump"/>
              </a:rPr>
              <a:t> </a:t>
            </a:r>
            <a:r>
              <a:rPr sz="1800" i="1" u="sng" spc="-5" dirty="0">
                <a:solidFill>
                  <a:srgbClr val="0562C1"/>
                </a:solidFill>
                <a:uFill>
                  <a:solidFill>
                    <a:srgbClr val="0562C1"/>
                  </a:solidFill>
                </a:uFill>
                <a:latin typeface="Arial"/>
                <a:cs typeface="Arial"/>
                <a:hlinkClick r:id="rId2" action="ppaction://hlinksldjump"/>
              </a:rPr>
              <a:t>in</a:t>
            </a:r>
            <a:r>
              <a:rPr sz="1800" i="1" u="sng" spc="-20" dirty="0">
                <a:solidFill>
                  <a:srgbClr val="0562C1"/>
                </a:solidFill>
                <a:uFill>
                  <a:solidFill>
                    <a:srgbClr val="0562C1"/>
                  </a:solidFill>
                </a:uFill>
                <a:latin typeface="Arial"/>
                <a:cs typeface="Arial"/>
                <a:hlinkClick r:id="rId2" action="ppaction://hlinksldjump"/>
              </a:rPr>
              <a:t> </a:t>
            </a:r>
            <a:r>
              <a:rPr sz="1800" i="1" u="sng" spc="-5" dirty="0">
                <a:solidFill>
                  <a:srgbClr val="0562C1"/>
                </a:solidFill>
                <a:uFill>
                  <a:solidFill>
                    <a:srgbClr val="0562C1"/>
                  </a:solidFill>
                </a:uFill>
                <a:latin typeface="Arial"/>
                <a:cs typeface="Arial"/>
                <a:hlinkClick r:id="rId2" action="ppaction://hlinksldjump"/>
              </a:rPr>
              <a:t>this</a:t>
            </a:r>
            <a:r>
              <a:rPr sz="1800" i="1" u="sng" spc="-15" dirty="0">
                <a:solidFill>
                  <a:srgbClr val="0562C1"/>
                </a:solidFill>
                <a:uFill>
                  <a:solidFill>
                    <a:srgbClr val="0562C1"/>
                  </a:solidFill>
                </a:uFill>
                <a:latin typeface="Arial"/>
                <a:cs typeface="Arial"/>
                <a:hlinkClick r:id="rId2" action="ppaction://hlinksldjump"/>
              </a:rPr>
              <a:t> </a:t>
            </a:r>
            <a:r>
              <a:rPr sz="1800" i="1" u="sng" spc="-10" dirty="0">
                <a:solidFill>
                  <a:srgbClr val="0562C1"/>
                </a:solidFill>
                <a:uFill>
                  <a:solidFill>
                    <a:srgbClr val="0562C1"/>
                  </a:solidFill>
                </a:uFill>
                <a:latin typeface="Arial"/>
                <a:cs typeface="Arial"/>
                <a:hlinkClick r:id="rId2" action="ppaction://hlinksldjump"/>
              </a:rPr>
              <a:t>document</a:t>
            </a:r>
            <a:endParaRPr sz="1800" dirty="0">
              <a:latin typeface="Arial"/>
              <a:cs typeface="Arial"/>
            </a:endParaRPr>
          </a:p>
        </p:txBody>
      </p:sp>
      <p:cxnSp>
        <p:nvCxnSpPr>
          <p:cNvPr id="7" name="Straight Connector 6"/>
          <p:cNvCxnSpPr/>
          <p:nvPr/>
        </p:nvCxnSpPr>
        <p:spPr>
          <a:xfrm flipV="1">
            <a:off x="832147" y="1256219"/>
            <a:ext cx="11201400" cy="3810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Flowchart: Decision 8"/>
          <p:cNvSpPr/>
          <p:nvPr/>
        </p:nvSpPr>
        <p:spPr>
          <a:xfrm rot="5400000">
            <a:off x="287814" y="987994"/>
            <a:ext cx="646619" cy="612648"/>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3000" y="548559"/>
            <a:ext cx="8273415" cy="574040"/>
          </a:xfrm>
          <a:prstGeom prst="rect">
            <a:avLst/>
          </a:prstGeom>
        </p:spPr>
        <p:txBody>
          <a:bodyPr vert="horz" wrap="square" lIns="0" tIns="12700" rIns="0" bIns="0" rtlCol="0">
            <a:spAutoFit/>
          </a:bodyPr>
          <a:lstStyle/>
          <a:p>
            <a:pPr marL="12700">
              <a:lnSpc>
                <a:spcPct val="100000"/>
              </a:lnSpc>
              <a:spcBef>
                <a:spcPts val="100"/>
              </a:spcBef>
            </a:pPr>
            <a:r>
              <a:rPr sz="3600" spc="-20" dirty="0">
                <a:solidFill>
                  <a:srgbClr val="002C6C"/>
                </a:solidFill>
              </a:rPr>
              <a:t>Transparency</a:t>
            </a:r>
            <a:r>
              <a:rPr sz="3600" spc="-25" dirty="0">
                <a:solidFill>
                  <a:srgbClr val="002C6C"/>
                </a:solidFill>
              </a:rPr>
              <a:t> </a:t>
            </a:r>
            <a:r>
              <a:rPr sz="3600" spc="-5" dirty="0">
                <a:solidFill>
                  <a:srgbClr val="002C6C"/>
                </a:solidFill>
              </a:rPr>
              <a:t>in</a:t>
            </a:r>
            <a:r>
              <a:rPr sz="3600" spc="-10" dirty="0">
                <a:solidFill>
                  <a:srgbClr val="002C6C"/>
                </a:solidFill>
              </a:rPr>
              <a:t> </a:t>
            </a:r>
            <a:r>
              <a:rPr sz="3600" spc="-5" dirty="0">
                <a:solidFill>
                  <a:srgbClr val="002C6C"/>
                </a:solidFill>
              </a:rPr>
              <a:t>Coverage</a:t>
            </a:r>
            <a:r>
              <a:rPr sz="3600" spc="-25" dirty="0">
                <a:solidFill>
                  <a:srgbClr val="002C6C"/>
                </a:solidFill>
              </a:rPr>
              <a:t> </a:t>
            </a:r>
            <a:r>
              <a:rPr sz="3600" spc="-15" dirty="0">
                <a:solidFill>
                  <a:srgbClr val="002C6C"/>
                </a:solidFill>
              </a:rPr>
              <a:t>(TiC)</a:t>
            </a:r>
            <a:r>
              <a:rPr sz="3600" dirty="0">
                <a:solidFill>
                  <a:srgbClr val="002C6C"/>
                </a:solidFill>
              </a:rPr>
              <a:t> </a:t>
            </a:r>
            <a:r>
              <a:rPr sz="3600" spc="-5" dirty="0">
                <a:solidFill>
                  <a:srgbClr val="002C6C"/>
                </a:solidFill>
              </a:rPr>
              <a:t>Rules</a:t>
            </a:r>
            <a:endParaRPr sz="3600" dirty="0"/>
          </a:p>
        </p:txBody>
      </p:sp>
      <p:sp>
        <p:nvSpPr>
          <p:cNvPr id="3" name="object 3"/>
          <p:cNvSpPr txBox="1"/>
          <p:nvPr/>
        </p:nvSpPr>
        <p:spPr>
          <a:xfrm>
            <a:off x="1143000" y="1561560"/>
            <a:ext cx="10408285" cy="3086358"/>
          </a:xfrm>
          <a:prstGeom prst="rect">
            <a:avLst/>
          </a:prstGeom>
        </p:spPr>
        <p:txBody>
          <a:bodyPr vert="horz" wrap="square" lIns="0" tIns="12065" rIns="0" bIns="0" rtlCol="0">
            <a:spAutoFit/>
          </a:bodyPr>
          <a:lstStyle/>
          <a:p>
            <a:pPr marL="12700" marR="5080">
              <a:lnSpc>
                <a:spcPct val="116599"/>
              </a:lnSpc>
              <a:spcBef>
                <a:spcPts val="95"/>
              </a:spcBef>
              <a:tabLst>
                <a:tab pos="2159635" algn="l"/>
              </a:tabLst>
            </a:pPr>
            <a:r>
              <a:rPr sz="2000" dirty="0">
                <a:solidFill>
                  <a:srgbClr val="002C6C"/>
                </a:solidFill>
                <a:latin typeface="Arial"/>
                <a:cs typeface="Arial"/>
              </a:rPr>
              <a:t>Published November 12, 2020, the </a:t>
            </a:r>
            <a:r>
              <a:rPr sz="2000" spc="-5" dirty="0">
                <a:solidFill>
                  <a:srgbClr val="002C6C"/>
                </a:solidFill>
                <a:latin typeface="Arial"/>
                <a:cs typeface="Arial"/>
              </a:rPr>
              <a:t>Transparency in </a:t>
            </a:r>
            <a:r>
              <a:rPr sz="2000" dirty="0">
                <a:solidFill>
                  <a:srgbClr val="002C6C"/>
                </a:solidFill>
                <a:latin typeface="Arial"/>
                <a:cs typeface="Arial"/>
              </a:rPr>
              <a:t>Coverage </a:t>
            </a:r>
            <a:r>
              <a:rPr sz="2000" spc="-15" dirty="0">
                <a:solidFill>
                  <a:srgbClr val="002C6C"/>
                </a:solidFill>
                <a:latin typeface="Arial"/>
                <a:cs typeface="Arial"/>
              </a:rPr>
              <a:t>(TiC) </a:t>
            </a:r>
            <a:r>
              <a:rPr sz="2000" spc="-5" dirty="0">
                <a:solidFill>
                  <a:srgbClr val="002C6C"/>
                </a:solidFill>
                <a:latin typeface="Arial"/>
                <a:cs typeface="Arial"/>
              </a:rPr>
              <a:t>final </a:t>
            </a:r>
            <a:r>
              <a:rPr sz="2000" dirty="0">
                <a:solidFill>
                  <a:srgbClr val="002C6C"/>
                </a:solidFill>
                <a:latin typeface="Arial"/>
                <a:cs typeface="Arial"/>
              </a:rPr>
              <a:t>rules were </a:t>
            </a:r>
            <a:r>
              <a:rPr sz="2000" spc="-10" dirty="0">
                <a:solidFill>
                  <a:srgbClr val="002C6C"/>
                </a:solidFill>
                <a:latin typeface="Arial"/>
                <a:cs typeface="Arial"/>
              </a:rPr>
              <a:t>effective </a:t>
            </a:r>
            <a:r>
              <a:rPr sz="2000" spc="-545" dirty="0">
                <a:solidFill>
                  <a:srgbClr val="002C6C"/>
                </a:solidFill>
                <a:latin typeface="Arial"/>
                <a:cs typeface="Arial"/>
              </a:rPr>
              <a:t> </a:t>
            </a:r>
            <a:r>
              <a:rPr sz="2000" dirty="0">
                <a:solidFill>
                  <a:srgbClr val="002C6C"/>
                </a:solidFill>
                <a:latin typeface="Arial"/>
                <a:cs typeface="Arial"/>
              </a:rPr>
              <a:t>January</a:t>
            </a:r>
            <a:r>
              <a:rPr sz="2000" spc="-30" dirty="0">
                <a:solidFill>
                  <a:srgbClr val="002C6C"/>
                </a:solidFill>
                <a:latin typeface="Arial"/>
                <a:cs typeface="Arial"/>
              </a:rPr>
              <a:t> </a:t>
            </a:r>
            <a:r>
              <a:rPr sz="2000" spc="-50" dirty="0">
                <a:solidFill>
                  <a:srgbClr val="002C6C"/>
                </a:solidFill>
                <a:latin typeface="Arial"/>
                <a:cs typeface="Arial"/>
              </a:rPr>
              <a:t>11,</a:t>
            </a:r>
            <a:r>
              <a:rPr sz="2000" spc="-25" dirty="0">
                <a:solidFill>
                  <a:srgbClr val="002C6C"/>
                </a:solidFill>
                <a:latin typeface="Arial"/>
                <a:cs typeface="Arial"/>
              </a:rPr>
              <a:t> </a:t>
            </a:r>
            <a:r>
              <a:rPr sz="2000" dirty="0">
                <a:solidFill>
                  <a:srgbClr val="002C6C"/>
                </a:solidFill>
                <a:latin typeface="Arial"/>
                <a:cs typeface="Arial"/>
              </a:rPr>
              <a:t>2021.	</a:t>
            </a:r>
            <a:r>
              <a:rPr sz="2000" spc="-25" dirty="0">
                <a:solidFill>
                  <a:srgbClr val="002C6C"/>
                </a:solidFill>
                <a:latin typeface="Arial"/>
                <a:cs typeface="Arial"/>
              </a:rPr>
              <a:t>TiC </a:t>
            </a:r>
            <a:r>
              <a:rPr sz="2000" dirty="0">
                <a:solidFill>
                  <a:srgbClr val="002C6C"/>
                </a:solidFill>
                <a:latin typeface="Arial"/>
                <a:cs typeface="Arial"/>
              </a:rPr>
              <a:t>requires </a:t>
            </a:r>
            <a:r>
              <a:rPr sz="2000" spc="-5" dirty="0">
                <a:solidFill>
                  <a:srgbClr val="002C6C"/>
                </a:solidFill>
                <a:latin typeface="Arial"/>
                <a:cs typeface="Arial"/>
              </a:rPr>
              <a:t>non-grandfathered </a:t>
            </a:r>
            <a:r>
              <a:rPr sz="2000" dirty="0">
                <a:solidFill>
                  <a:srgbClr val="002C6C"/>
                </a:solidFill>
                <a:latin typeface="Arial"/>
                <a:cs typeface="Arial"/>
              </a:rPr>
              <a:t>group health plans and insurance issuers </a:t>
            </a:r>
            <a:r>
              <a:rPr sz="2000" spc="-540" dirty="0">
                <a:solidFill>
                  <a:srgbClr val="002C6C"/>
                </a:solidFill>
                <a:latin typeface="Arial"/>
                <a:cs typeface="Arial"/>
              </a:rPr>
              <a:t> </a:t>
            </a:r>
            <a:r>
              <a:rPr sz="2000" spc="-5" dirty="0">
                <a:solidFill>
                  <a:srgbClr val="002C6C"/>
                </a:solidFill>
                <a:latin typeface="Arial"/>
                <a:cs typeface="Arial"/>
              </a:rPr>
              <a:t>to </a:t>
            </a:r>
            <a:r>
              <a:rPr sz="2000" dirty="0">
                <a:solidFill>
                  <a:srgbClr val="002C6C"/>
                </a:solidFill>
                <a:latin typeface="Arial"/>
                <a:cs typeface="Arial"/>
              </a:rPr>
              <a:t>publish certain healthcare price </a:t>
            </a:r>
            <a:r>
              <a:rPr sz="2000" spc="-5" dirty="0">
                <a:solidFill>
                  <a:srgbClr val="002C6C"/>
                </a:solidFill>
                <a:latin typeface="Arial"/>
                <a:cs typeface="Arial"/>
              </a:rPr>
              <a:t>estimates </a:t>
            </a:r>
            <a:r>
              <a:rPr sz="2000" dirty="0">
                <a:solidFill>
                  <a:srgbClr val="002C6C"/>
                </a:solidFill>
                <a:latin typeface="Arial"/>
                <a:cs typeface="Arial"/>
              </a:rPr>
              <a:t>– </a:t>
            </a:r>
            <a:r>
              <a:rPr sz="2000" spc="-5" dirty="0">
                <a:solidFill>
                  <a:srgbClr val="002C6C"/>
                </a:solidFill>
                <a:latin typeface="Arial"/>
                <a:cs typeface="Arial"/>
              </a:rPr>
              <a:t>both via </a:t>
            </a:r>
            <a:r>
              <a:rPr sz="2000" dirty="0">
                <a:solidFill>
                  <a:srgbClr val="002C6C"/>
                </a:solidFill>
                <a:latin typeface="Arial"/>
                <a:cs typeface="Arial"/>
              </a:rPr>
              <a:t>publicly </a:t>
            </a:r>
            <a:r>
              <a:rPr sz="2000" spc="-5" dirty="0">
                <a:solidFill>
                  <a:srgbClr val="002C6C"/>
                </a:solidFill>
                <a:latin typeface="Arial"/>
                <a:cs typeface="Arial"/>
              </a:rPr>
              <a:t>available </a:t>
            </a:r>
            <a:r>
              <a:rPr sz="2000" dirty="0">
                <a:solidFill>
                  <a:srgbClr val="002C6C"/>
                </a:solidFill>
                <a:latin typeface="Arial"/>
                <a:cs typeface="Arial"/>
              </a:rPr>
              <a:t>website, and </a:t>
            </a:r>
            <a:r>
              <a:rPr sz="2000" spc="5" dirty="0">
                <a:solidFill>
                  <a:srgbClr val="002C6C"/>
                </a:solidFill>
                <a:latin typeface="Arial"/>
                <a:cs typeface="Arial"/>
              </a:rPr>
              <a:t> </a:t>
            </a:r>
            <a:r>
              <a:rPr sz="2000" dirty="0">
                <a:solidFill>
                  <a:srgbClr val="002C6C"/>
                </a:solidFill>
                <a:latin typeface="Arial"/>
                <a:cs typeface="Arial"/>
              </a:rPr>
              <a:t>personalized</a:t>
            </a:r>
            <a:r>
              <a:rPr sz="2000" spc="-40" dirty="0">
                <a:solidFill>
                  <a:srgbClr val="002C6C"/>
                </a:solidFill>
                <a:latin typeface="Arial"/>
                <a:cs typeface="Arial"/>
              </a:rPr>
              <a:t> </a:t>
            </a:r>
            <a:r>
              <a:rPr sz="2000" spc="-5" dirty="0">
                <a:solidFill>
                  <a:srgbClr val="002C6C"/>
                </a:solidFill>
                <a:latin typeface="Arial"/>
                <a:cs typeface="Arial"/>
              </a:rPr>
              <a:t>cost-sharing</a:t>
            </a:r>
            <a:r>
              <a:rPr sz="2000" spc="-40" dirty="0">
                <a:solidFill>
                  <a:srgbClr val="002C6C"/>
                </a:solidFill>
                <a:latin typeface="Arial"/>
                <a:cs typeface="Arial"/>
              </a:rPr>
              <a:t> </a:t>
            </a:r>
            <a:r>
              <a:rPr sz="2000" spc="-5" dirty="0">
                <a:solidFill>
                  <a:srgbClr val="002C6C"/>
                </a:solidFill>
                <a:latin typeface="Arial"/>
                <a:cs typeface="Arial"/>
              </a:rPr>
              <a:t>information</a:t>
            </a:r>
            <a:r>
              <a:rPr sz="2000" spc="-30" dirty="0">
                <a:solidFill>
                  <a:srgbClr val="002C6C"/>
                </a:solidFill>
                <a:latin typeface="Arial"/>
                <a:cs typeface="Arial"/>
              </a:rPr>
              <a:t> </a:t>
            </a:r>
            <a:r>
              <a:rPr sz="2000" spc="-5" dirty="0">
                <a:solidFill>
                  <a:srgbClr val="002C6C"/>
                </a:solidFill>
                <a:latin typeface="Arial"/>
                <a:cs typeface="Arial"/>
              </a:rPr>
              <a:t>to</a:t>
            </a:r>
            <a:r>
              <a:rPr sz="2000" spc="-15" dirty="0">
                <a:solidFill>
                  <a:srgbClr val="002C6C"/>
                </a:solidFill>
                <a:latin typeface="Arial"/>
                <a:cs typeface="Arial"/>
              </a:rPr>
              <a:t> </a:t>
            </a:r>
            <a:r>
              <a:rPr sz="2000" dirty="0">
                <a:solidFill>
                  <a:srgbClr val="002C6C"/>
                </a:solidFill>
                <a:latin typeface="Arial"/>
                <a:cs typeface="Arial"/>
              </a:rPr>
              <a:t>plan</a:t>
            </a:r>
            <a:r>
              <a:rPr sz="2000" spc="-15" dirty="0">
                <a:solidFill>
                  <a:srgbClr val="002C6C"/>
                </a:solidFill>
                <a:latin typeface="Arial"/>
                <a:cs typeface="Arial"/>
              </a:rPr>
              <a:t> </a:t>
            </a:r>
            <a:r>
              <a:rPr sz="2000" dirty="0">
                <a:solidFill>
                  <a:srgbClr val="002C6C"/>
                </a:solidFill>
                <a:latin typeface="Arial"/>
                <a:cs typeface="Arial"/>
              </a:rPr>
              <a:t>members.</a:t>
            </a:r>
            <a:endParaRPr sz="2000" dirty="0">
              <a:latin typeface="Arial"/>
              <a:cs typeface="Arial"/>
            </a:endParaRPr>
          </a:p>
          <a:p>
            <a:pPr>
              <a:lnSpc>
                <a:spcPct val="100000"/>
              </a:lnSpc>
            </a:pPr>
            <a:endParaRPr sz="2450" dirty="0">
              <a:latin typeface="Arial"/>
              <a:cs typeface="Arial"/>
            </a:endParaRPr>
          </a:p>
          <a:p>
            <a:pPr marL="538480" marR="916305" indent="-342900">
              <a:lnSpc>
                <a:spcPts val="2160"/>
              </a:lnSpc>
              <a:spcBef>
                <a:spcPts val="5"/>
              </a:spcBef>
              <a:buClr>
                <a:srgbClr val="44C6F5"/>
              </a:buClr>
              <a:buFont typeface="Wingdings" panose="05000000000000000000" pitchFamily="2" charset="2"/>
              <a:buChar char="§"/>
              <a:tabLst>
                <a:tab pos="424815" algn="l"/>
              </a:tabLst>
            </a:pPr>
            <a:r>
              <a:rPr sz="2000" spc="-5" dirty="0">
                <a:solidFill>
                  <a:srgbClr val="002C6C"/>
                </a:solidFill>
                <a:latin typeface="Arial"/>
                <a:cs typeface="Arial"/>
              </a:rPr>
              <a:t>Insurers/plans </a:t>
            </a:r>
            <a:r>
              <a:rPr sz="2000" dirty="0">
                <a:solidFill>
                  <a:srgbClr val="002C6C"/>
                </a:solidFill>
                <a:latin typeface="Arial"/>
                <a:cs typeface="Arial"/>
              </a:rPr>
              <a:t>must create and publicly post </a:t>
            </a:r>
            <a:r>
              <a:rPr sz="2000" spc="-5" dirty="0">
                <a:solidFill>
                  <a:srgbClr val="002C6C"/>
                </a:solidFill>
                <a:latin typeface="Arial"/>
                <a:cs typeface="Arial"/>
              </a:rPr>
              <a:t>machine-readable files with detailed </a:t>
            </a:r>
            <a:r>
              <a:rPr sz="2000" spc="-545" dirty="0">
                <a:solidFill>
                  <a:srgbClr val="002C6C"/>
                </a:solidFill>
                <a:latin typeface="Arial"/>
                <a:cs typeface="Arial"/>
              </a:rPr>
              <a:t> </a:t>
            </a:r>
            <a:r>
              <a:rPr sz="2000" dirty="0">
                <a:solidFill>
                  <a:srgbClr val="002C6C"/>
                </a:solidFill>
                <a:latin typeface="Arial"/>
                <a:cs typeface="Arial"/>
              </a:rPr>
              <a:t>pricing</a:t>
            </a:r>
            <a:r>
              <a:rPr sz="2000" spc="-35" dirty="0">
                <a:solidFill>
                  <a:srgbClr val="002C6C"/>
                </a:solidFill>
                <a:latin typeface="Arial"/>
                <a:cs typeface="Arial"/>
              </a:rPr>
              <a:t> </a:t>
            </a:r>
            <a:r>
              <a:rPr sz="2000" spc="-5" dirty="0">
                <a:solidFill>
                  <a:srgbClr val="002C6C"/>
                </a:solidFill>
                <a:latin typeface="Arial"/>
                <a:cs typeface="Arial"/>
              </a:rPr>
              <a:t>data</a:t>
            </a:r>
            <a:endParaRPr sz="2000" dirty="0">
              <a:latin typeface="Arial"/>
              <a:cs typeface="Arial"/>
            </a:endParaRPr>
          </a:p>
          <a:p>
            <a:pPr marL="537845" marR="1178560" indent="-342900">
              <a:lnSpc>
                <a:spcPts val="2160"/>
              </a:lnSpc>
              <a:spcBef>
                <a:spcPts val="994"/>
              </a:spcBef>
              <a:buClr>
                <a:srgbClr val="44C6F5"/>
              </a:buClr>
              <a:buFont typeface="Wingdings" panose="05000000000000000000" pitchFamily="2" charset="2"/>
              <a:buChar char="§"/>
              <a:tabLst>
                <a:tab pos="424180" algn="l"/>
              </a:tabLst>
            </a:pPr>
            <a:r>
              <a:rPr sz="2000" spc="-5" dirty="0">
                <a:solidFill>
                  <a:srgbClr val="002C6C"/>
                </a:solidFill>
                <a:latin typeface="Arial"/>
                <a:cs typeface="Arial"/>
              </a:rPr>
              <a:t>Insurers/plans</a:t>
            </a:r>
            <a:r>
              <a:rPr sz="2000" spc="-30" dirty="0">
                <a:solidFill>
                  <a:srgbClr val="002C6C"/>
                </a:solidFill>
                <a:latin typeface="Arial"/>
                <a:cs typeface="Arial"/>
              </a:rPr>
              <a:t> </a:t>
            </a:r>
            <a:r>
              <a:rPr sz="2000" dirty="0">
                <a:solidFill>
                  <a:srgbClr val="002C6C"/>
                </a:solidFill>
                <a:latin typeface="Arial"/>
                <a:cs typeface="Arial"/>
              </a:rPr>
              <a:t>must</a:t>
            </a:r>
            <a:r>
              <a:rPr sz="2000" spc="-30" dirty="0">
                <a:solidFill>
                  <a:srgbClr val="002C6C"/>
                </a:solidFill>
                <a:latin typeface="Arial"/>
                <a:cs typeface="Arial"/>
              </a:rPr>
              <a:t> </a:t>
            </a:r>
            <a:r>
              <a:rPr sz="2000" spc="-5" dirty="0">
                <a:solidFill>
                  <a:srgbClr val="002C6C"/>
                </a:solidFill>
                <a:latin typeface="Arial"/>
                <a:cs typeface="Arial"/>
              </a:rPr>
              <a:t>provide</a:t>
            </a:r>
            <a:r>
              <a:rPr sz="2000" spc="-10" dirty="0">
                <a:solidFill>
                  <a:srgbClr val="002C6C"/>
                </a:solidFill>
                <a:latin typeface="Arial"/>
                <a:cs typeface="Arial"/>
              </a:rPr>
              <a:t> </a:t>
            </a:r>
            <a:r>
              <a:rPr sz="2000" dirty="0">
                <a:solidFill>
                  <a:srgbClr val="002C6C"/>
                </a:solidFill>
                <a:latin typeface="Arial"/>
                <a:cs typeface="Arial"/>
              </a:rPr>
              <a:t>a</a:t>
            </a:r>
            <a:r>
              <a:rPr sz="2000" spc="-10" dirty="0">
                <a:solidFill>
                  <a:srgbClr val="002C6C"/>
                </a:solidFill>
                <a:latin typeface="Arial"/>
                <a:cs typeface="Arial"/>
              </a:rPr>
              <a:t> </a:t>
            </a:r>
            <a:r>
              <a:rPr sz="2000" dirty="0">
                <a:solidFill>
                  <a:srgbClr val="002C6C"/>
                </a:solidFill>
                <a:latin typeface="Arial"/>
                <a:cs typeface="Arial"/>
              </a:rPr>
              <a:t>price</a:t>
            </a:r>
            <a:r>
              <a:rPr sz="2000" spc="-25" dirty="0">
                <a:solidFill>
                  <a:srgbClr val="002C6C"/>
                </a:solidFill>
                <a:latin typeface="Arial"/>
                <a:cs typeface="Arial"/>
              </a:rPr>
              <a:t> </a:t>
            </a:r>
            <a:r>
              <a:rPr sz="2000" dirty="0">
                <a:solidFill>
                  <a:srgbClr val="002C6C"/>
                </a:solidFill>
                <a:latin typeface="Arial"/>
                <a:cs typeface="Arial"/>
              </a:rPr>
              <a:t>transparency</a:t>
            </a:r>
            <a:r>
              <a:rPr sz="2000" spc="-40" dirty="0">
                <a:solidFill>
                  <a:srgbClr val="002C6C"/>
                </a:solidFill>
                <a:latin typeface="Arial"/>
                <a:cs typeface="Arial"/>
              </a:rPr>
              <a:t> </a:t>
            </a:r>
            <a:r>
              <a:rPr sz="2000" dirty="0">
                <a:solidFill>
                  <a:srgbClr val="002C6C"/>
                </a:solidFill>
                <a:latin typeface="Arial"/>
                <a:cs typeface="Arial"/>
              </a:rPr>
              <a:t>tool</a:t>
            </a:r>
            <a:r>
              <a:rPr sz="2000" spc="-15" dirty="0">
                <a:solidFill>
                  <a:srgbClr val="002C6C"/>
                </a:solidFill>
                <a:latin typeface="Arial"/>
                <a:cs typeface="Arial"/>
              </a:rPr>
              <a:t> </a:t>
            </a:r>
            <a:r>
              <a:rPr sz="2000" spc="-5" dirty="0">
                <a:solidFill>
                  <a:srgbClr val="002C6C"/>
                </a:solidFill>
                <a:latin typeface="Arial"/>
                <a:cs typeface="Arial"/>
              </a:rPr>
              <a:t>for</a:t>
            </a:r>
            <a:r>
              <a:rPr sz="2000" spc="-10" dirty="0">
                <a:solidFill>
                  <a:srgbClr val="002C6C"/>
                </a:solidFill>
                <a:latin typeface="Arial"/>
                <a:cs typeface="Arial"/>
              </a:rPr>
              <a:t> </a:t>
            </a:r>
            <a:r>
              <a:rPr sz="2000" dirty="0">
                <a:solidFill>
                  <a:srgbClr val="002C6C"/>
                </a:solidFill>
                <a:latin typeface="Arial"/>
                <a:cs typeface="Arial"/>
              </a:rPr>
              <a:t>use</a:t>
            </a:r>
            <a:r>
              <a:rPr sz="2000" spc="-10" dirty="0">
                <a:solidFill>
                  <a:srgbClr val="002C6C"/>
                </a:solidFill>
                <a:latin typeface="Arial"/>
                <a:cs typeface="Arial"/>
              </a:rPr>
              <a:t> </a:t>
            </a:r>
            <a:r>
              <a:rPr sz="2000" dirty="0">
                <a:solidFill>
                  <a:srgbClr val="002C6C"/>
                </a:solidFill>
                <a:latin typeface="Arial"/>
                <a:cs typeface="Arial"/>
              </a:rPr>
              <a:t>by</a:t>
            </a:r>
            <a:r>
              <a:rPr sz="2000" spc="-20" dirty="0">
                <a:solidFill>
                  <a:srgbClr val="002C6C"/>
                </a:solidFill>
                <a:latin typeface="Arial"/>
                <a:cs typeface="Arial"/>
              </a:rPr>
              <a:t> </a:t>
            </a:r>
            <a:r>
              <a:rPr sz="2000" dirty="0">
                <a:solidFill>
                  <a:srgbClr val="002C6C"/>
                </a:solidFill>
                <a:latin typeface="Arial"/>
                <a:cs typeface="Arial"/>
              </a:rPr>
              <a:t>members</a:t>
            </a:r>
            <a:r>
              <a:rPr sz="2000" spc="-30" dirty="0">
                <a:solidFill>
                  <a:srgbClr val="002C6C"/>
                </a:solidFill>
                <a:latin typeface="Arial"/>
                <a:cs typeface="Arial"/>
              </a:rPr>
              <a:t> </a:t>
            </a:r>
            <a:r>
              <a:rPr sz="2000" dirty="0">
                <a:solidFill>
                  <a:srgbClr val="002C6C"/>
                </a:solidFill>
                <a:latin typeface="Arial"/>
                <a:cs typeface="Arial"/>
              </a:rPr>
              <a:t>with </a:t>
            </a:r>
            <a:r>
              <a:rPr sz="2000" spc="-540" dirty="0">
                <a:solidFill>
                  <a:srgbClr val="002C6C"/>
                </a:solidFill>
                <a:latin typeface="Arial"/>
                <a:cs typeface="Arial"/>
              </a:rPr>
              <a:t> </a:t>
            </a:r>
            <a:r>
              <a:rPr sz="2000" dirty="0">
                <a:solidFill>
                  <a:srgbClr val="002C6C"/>
                </a:solidFill>
                <a:latin typeface="Arial"/>
                <a:cs typeface="Arial"/>
              </a:rPr>
              <a:t>personalized,</a:t>
            </a:r>
            <a:r>
              <a:rPr sz="2000" spc="-50" dirty="0">
                <a:solidFill>
                  <a:srgbClr val="002C6C"/>
                </a:solidFill>
                <a:latin typeface="Arial"/>
                <a:cs typeface="Arial"/>
              </a:rPr>
              <a:t> </a:t>
            </a:r>
            <a:r>
              <a:rPr sz="2000" spc="-5" dirty="0">
                <a:solidFill>
                  <a:srgbClr val="002C6C"/>
                </a:solidFill>
                <a:latin typeface="Arial"/>
                <a:cs typeface="Arial"/>
              </a:rPr>
              <a:t>real-time</a:t>
            </a:r>
            <a:r>
              <a:rPr sz="2000" spc="-40" dirty="0">
                <a:solidFill>
                  <a:srgbClr val="002C6C"/>
                </a:solidFill>
                <a:latin typeface="Arial"/>
                <a:cs typeface="Arial"/>
              </a:rPr>
              <a:t> </a:t>
            </a:r>
            <a:r>
              <a:rPr sz="2000" spc="-5" dirty="0">
                <a:solidFill>
                  <a:srgbClr val="002C6C"/>
                </a:solidFill>
                <a:latin typeface="Arial"/>
                <a:cs typeface="Arial"/>
              </a:rPr>
              <a:t>estimates</a:t>
            </a:r>
            <a:r>
              <a:rPr sz="2000" spc="-25" dirty="0">
                <a:solidFill>
                  <a:srgbClr val="002C6C"/>
                </a:solidFill>
                <a:latin typeface="Arial"/>
                <a:cs typeface="Arial"/>
              </a:rPr>
              <a:t> </a:t>
            </a:r>
            <a:r>
              <a:rPr sz="2000" dirty="0">
                <a:solidFill>
                  <a:srgbClr val="002C6C"/>
                </a:solidFill>
                <a:latin typeface="Arial"/>
                <a:cs typeface="Arial"/>
              </a:rPr>
              <a:t>of</a:t>
            </a:r>
            <a:r>
              <a:rPr sz="2000" spc="-25" dirty="0">
                <a:solidFill>
                  <a:srgbClr val="002C6C"/>
                </a:solidFill>
                <a:latin typeface="Arial"/>
                <a:cs typeface="Arial"/>
              </a:rPr>
              <a:t> </a:t>
            </a:r>
            <a:r>
              <a:rPr sz="2000" dirty="0">
                <a:solidFill>
                  <a:srgbClr val="002C6C"/>
                </a:solidFill>
                <a:latin typeface="Arial"/>
                <a:cs typeface="Arial"/>
              </a:rPr>
              <a:t>cost</a:t>
            </a:r>
            <a:r>
              <a:rPr sz="2000" spc="-35" dirty="0">
                <a:solidFill>
                  <a:srgbClr val="002C6C"/>
                </a:solidFill>
                <a:latin typeface="Arial"/>
                <a:cs typeface="Arial"/>
              </a:rPr>
              <a:t> </a:t>
            </a:r>
            <a:r>
              <a:rPr sz="2000" dirty="0">
                <a:solidFill>
                  <a:srgbClr val="002C6C"/>
                </a:solidFill>
                <a:latin typeface="Arial"/>
                <a:cs typeface="Arial"/>
              </a:rPr>
              <a:t>of</a:t>
            </a:r>
            <a:r>
              <a:rPr sz="2000" spc="-25" dirty="0">
                <a:solidFill>
                  <a:srgbClr val="002C6C"/>
                </a:solidFill>
                <a:latin typeface="Arial"/>
                <a:cs typeface="Arial"/>
              </a:rPr>
              <a:t> </a:t>
            </a:r>
            <a:r>
              <a:rPr sz="2000" dirty="0">
                <a:solidFill>
                  <a:srgbClr val="002C6C"/>
                </a:solidFill>
                <a:latin typeface="Arial"/>
                <a:cs typeface="Arial"/>
              </a:rPr>
              <a:t>care</a:t>
            </a:r>
            <a:endParaRPr sz="2000" dirty="0">
              <a:latin typeface="Arial"/>
              <a:cs typeface="Arial"/>
            </a:endParaRPr>
          </a:p>
        </p:txBody>
      </p:sp>
      <p:cxnSp>
        <p:nvCxnSpPr>
          <p:cNvPr id="5" name="Straight Connector 4"/>
          <p:cNvCxnSpPr/>
          <p:nvPr/>
        </p:nvCxnSpPr>
        <p:spPr>
          <a:xfrm flipV="1">
            <a:off x="762000" y="1256219"/>
            <a:ext cx="11201400" cy="3810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6" name="Flowchart: Decision 5"/>
          <p:cNvSpPr/>
          <p:nvPr/>
        </p:nvSpPr>
        <p:spPr>
          <a:xfrm rot="5400000">
            <a:off x="287814" y="987994"/>
            <a:ext cx="646619" cy="612648"/>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971" y="506307"/>
            <a:ext cx="7114540" cy="574040"/>
          </a:xfrm>
          <a:prstGeom prst="rect">
            <a:avLst/>
          </a:prstGeom>
        </p:spPr>
        <p:txBody>
          <a:bodyPr vert="horz" wrap="square" lIns="0" tIns="12700" rIns="0" bIns="0" rtlCol="0">
            <a:spAutoFit/>
          </a:bodyPr>
          <a:lstStyle/>
          <a:p>
            <a:pPr marL="12700">
              <a:lnSpc>
                <a:spcPct val="100000"/>
              </a:lnSpc>
              <a:spcBef>
                <a:spcPts val="100"/>
              </a:spcBef>
            </a:pPr>
            <a:r>
              <a:rPr sz="3600" spc="-20" dirty="0">
                <a:solidFill>
                  <a:srgbClr val="002C6C"/>
                </a:solidFill>
              </a:rPr>
              <a:t>Transparency</a:t>
            </a:r>
            <a:r>
              <a:rPr sz="3600" spc="-35" dirty="0">
                <a:solidFill>
                  <a:srgbClr val="002C6C"/>
                </a:solidFill>
              </a:rPr>
              <a:t> </a:t>
            </a:r>
            <a:r>
              <a:rPr sz="3600" spc="-5" dirty="0">
                <a:solidFill>
                  <a:srgbClr val="002C6C"/>
                </a:solidFill>
              </a:rPr>
              <a:t>in</a:t>
            </a:r>
            <a:r>
              <a:rPr sz="3600" spc="-15" dirty="0">
                <a:solidFill>
                  <a:srgbClr val="002C6C"/>
                </a:solidFill>
              </a:rPr>
              <a:t> </a:t>
            </a:r>
            <a:r>
              <a:rPr sz="3600" spc="-5" dirty="0">
                <a:solidFill>
                  <a:srgbClr val="002C6C"/>
                </a:solidFill>
              </a:rPr>
              <a:t>Coverage</a:t>
            </a:r>
            <a:r>
              <a:rPr sz="3600" spc="-30" dirty="0">
                <a:solidFill>
                  <a:srgbClr val="002C6C"/>
                </a:solidFill>
              </a:rPr>
              <a:t> </a:t>
            </a:r>
            <a:r>
              <a:rPr sz="3600" dirty="0">
                <a:solidFill>
                  <a:srgbClr val="002C6C"/>
                </a:solidFill>
              </a:rPr>
              <a:t>Dates</a:t>
            </a:r>
            <a:endParaRPr sz="3600" dirty="0"/>
          </a:p>
        </p:txBody>
      </p:sp>
      <p:sp>
        <p:nvSpPr>
          <p:cNvPr id="3" name="object 3"/>
          <p:cNvSpPr txBox="1"/>
          <p:nvPr/>
        </p:nvSpPr>
        <p:spPr>
          <a:xfrm>
            <a:off x="975362" y="1613083"/>
            <a:ext cx="8536305" cy="330835"/>
          </a:xfrm>
          <a:prstGeom prst="rect">
            <a:avLst/>
          </a:prstGeom>
        </p:spPr>
        <p:txBody>
          <a:bodyPr vert="horz" wrap="square" lIns="0" tIns="13335" rIns="0" bIns="0" rtlCol="0">
            <a:spAutoFit/>
          </a:bodyPr>
          <a:lstStyle/>
          <a:p>
            <a:pPr marL="12700">
              <a:lnSpc>
                <a:spcPct val="100000"/>
              </a:lnSpc>
              <a:spcBef>
                <a:spcPts val="105"/>
              </a:spcBef>
            </a:pPr>
            <a:r>
              <a:rPr sz="2000" u="sng" dirty="0">
                <a:solidFill>
                  <a:srgbClr val="0562C1"/>
                </a:solidFill>
                <a:uFill>
                  <a:solidFill>
                    <a:srgbClr val="0562C1"/>
                  </a:solidFill>
                </a:uFill>
                <a:latin typeface="Arial"/>
                <a:cs typeface="Arial"/>
                <a:hlinkClick r:id="rId2"/>
              </a:rPr>
              <a:t>Guidance</a:t>
            </a:r>
            <a:r>
              <a:rPr sz="2000" spc="-35" dirty="0">
                <a:solidFill>
                  <a:srgbClr val="0562C1"/>
                </a:solidFill>
                <a:latin typeface="Arial"/>
                <a:cs typeface="Arial"/>
                <a:hlinkClick r:id="rId2"/>
              </a:rPr>
              <a:t> </a:t>
            </a:r>
            <a:r>
              <a:rPr sz="2000" dirty="0">
                <a:solidFill>
                  <a:srgbClr val="002C6C"/>
                </a:solidFill>
                <a:latin typeface="Arial"/>
                <a:cs typeface="Arial"/>
              </a:rPr>
              <a:t>issued</a:t>
            </a:r>
            <a:r>
              <a:rPr sz="2000" spc="-10" dirty="0">
                <a:solidFill>
                  <a:srgbClr val="002C6C"/>
                </a:solidFill>
                <a:latin typeface="Arial"/>
                <a:cs typeface="Arial"/>
              </a:rPr>
              <a:t> </a:t>
            </a:r>
            <a:r>
              <a:rPr sz="2000" dirty="0">
                <a:solidFill>
                  <a:srgbClr val="002C6C"/>
                </a:solidFill>
                <a:latin typeface="Arial"/>
                <a:cs typeface="Arial"/>
              </a:rPr>
              <a:t>on</a:t>
            </a:r>
            <a:r>
              <a:rPr sz="2000" spc="-120" dirty="0">
                <a:solidFill>
                  <a:srgbClr val="002C6C"/>
                </a:solidFill>
                <a:latin typeface="Arial"/>
                <a:cs typeface="Arial"/>
              </a:rPr>
              <a:t> </a:t>
            </a:r>
            <a:r>
              <a:rPr sz="2000" dirty="0">
                <a:solidFill>
                  <a:srgbClr val="002C6C"/>
                </a:solidFill>
                <a:latin typeface="Arial"/>
                <a:cs typeface="Arial"/>
              </a:rPr>
              <a:t>August</a:t>
            </a:r>
            <a:r>
              <a:rPr sz="2000" spc="-30" dirty="0">
                <a:solidFill>
                  <a:srgbClr val="002C6C"/>
                </a:solidFill>
                <a:latin typeface="Arial"/>
                <a:cs typeface="Arial"/>
              </a:rPr>
              <a:t> </a:t>
            </a:r>
            <a:r>
              <a:rPr sz="2000" dirty="0">
                <a:solidFill>
                  <a:srgbClr val="002C6C"/>
                </a:solidFill>
                <a:latin typeface="Arial"/>
                <a:cs typeface="Arial"/>
              </a:rPr>
              <a:t>20,</a:t>
            </a:r>
            <a:r>
              <a:rPr sz="2000" spc="-20" dirty="0">
                <a:solidFill>
                  <a:srgbClr val="002C6C"/>
                </a:solidFill>
                <a:latin typeface="Arial"/>
                <a:cs typeface="Arial"/>
              </a:rPr>
              <a:t> </a:t>
            </a:r>
            <a:r>
              <a:rPr sz="2000" dirty="0">
                <a:solidFill>
                  <a:srgbClr val="002C6C"/>
                </a:solidFill>
                <a:latin typeface="Arial"/>
                <a:cs typeface="Arial"/>
              </a:rPr>
              <a:t>2021</a:t>
            </a:r>
            <a:r>
              <a:rPr sz="2000" spc="-10" dirty="0">
                <a:solidFill>
                  <a:srgbClr val="002C6C"/>
                </a:solidFill>
                <a:latin typeface="Arial"/>
                <a:cs typeface="Arial"/>
              </a:rPr>
              <a:t> </a:t>
            </a:r>
            <a:r>
              <a:rPr sz="2000" spc="-5" dirty="0">
                <a:solidFill>
                  <a:srgbClr val="002C6C"/>
                </a:solidFill>
                <a:latin typeface="Arial"/>
                <a:cs typeface="Arial"/>
              </a:rPr>
              <a:t>delayed </a:t>
            </a:r>
            <a:r>
              <a:rPr sz="2000" dirty="0">
                <a:solidFill>
                  <a:srgbClr val="002C6C"/>
                </a:solidFill>
                <a:latin typeface="Arial"/>
                <a:cs typeface="Arial"/>
              </a:rPr>
              <a:t>some</a:t>
            </a:r>
            <a:r>
              <a:rPr sz="2000" spc="-25" dirty="0">
                <a:solidFill>
                  <a:srgbClr val="002C6C"/>
                </a:solidFill>
                <a:latin typeface="Arial"/>
                <a:cs typeface="Arial"/>
              </a:rPr>
              <a:t> </a:t>
            </a:r>
            <a:r>
              <a:rPr sz="2000" dirty="0">
                <a:solidFill>
                  <a:srgbClr val="002C6C"/>
                </a:solidFill>
                <a:latin typeface="Arial"/>
                <a:cs typeface="Arial"/>
              </a:rPr>
              <a:t>of</a:t>
            </a:r>
            <a:r>
              <a:rPr sz="2000" spc="-5" dirty="0">
                <a:solidFill>
                  <a:srgbClr val="002C6C"/>
                </a:solidFill>
                <a:latin typeface="Arial"/>
                <a:cs typeface="Arial"/>
              </a:rPr>
              <a:t> </a:t>
            </a:r>
            <a:r>
              <a:rPr sz="2000" dirty="0">
                <a:solidFill>
                  <a:srgbClr val="002C6C"/>
                </a:solidFill>
                <a:latin typeface="Arial"/>
                <a:cs typeface="Arial"/>
              </a:rPr>
              <a:t>the</a:t>
            </a:r>
            <a:r>
              <a:rPr sz="2000" spc="-50" dirty="0">
                <a:solidFill>
                  <a:srgbClr val="002C6C"/>
                </a:solidFill>
                <a:latin typeface="Arial"/>
                <a:cs typeface="Arial"/>
              </a:rPr>
              <a:t> </a:t>
            </a:r>
            <a:r>
              <a:rPr sz="2000" spc="-25" dirty="0">
                <a:solidFill>
                  <a:srgbClr val="002C6C"/>
                </a:solidFill>
                <a:latin typeface="Arial"/>
                <a:cs typeface="Arial"/>
              </a:rPr>
              <a:t>TiC</a:t>
            </a:r>
            <a:r>
              <a:rPr sz="2000" dirty="0">
                <a:solidFill>
                  <a:srgbClr val="002C6C"/>
                </a:solidFill>
                <a:latin typeface="Arial"/>
                <a:cs typeface="Arial"/>
              </a:rPr>
              <a:t> </a:t>
            </a:r>
            <a:r>
              <a:rPr sz="2000" spc="-5" dirty="0">
                <a:solidFill>
                  <a:srgbClr val="002C6C"/>
                </a:solidFill>
                <a:latin typeface="Arial"/>
                <a:cs typeface="Arial"/>
              </a:rPr>
              <a:t>requirements</a:t>
            </a:r>
            <a:endParaRPr sz="2000" dirty="0">
              <a:latin typeface="Arial"/>
              <a:cs typeface="Arial"/>
            </a:endParaRPr>
          </a:p>
        </p:txBody>
      </p:sp>
      <p:sp>
        <p:nvSpPr>
          <p:cNvPr id="4" name="object 4"/>
          <p:cNvSpPr/>
          <p:nvPr/>
        </p:nvSpPr>
        <p:spPr>
          <a:xfrm>
            <a:off x="1687067" y="2215897"/>
            <a:ext cx="2799715" cy="4070985"/>
          </a:xfrm>
          <a:custGeom>
            <a:avLst/>
            <a:gdLst/>
            <a:ahLst/>
            <a:cxnLst/>
            <a:rect l="l" t="t" r="r" b="b"/>
            <a:pathLst>
              <a:path w="2799715" h="4070985">
                <a:moveTo>
                  <a:pt x="2519629" y="0"/>
                </a:moveTo>
                <a:lnTo>
                  <a:pt x="279958" y="0"/>
                </a:lnTo>
                <a:lnTo>
                  <a:pt x="234549" y="3664"/>
                </a:lnTo>
                <a:lnTo>
                  <a:pt x="191472" y="14271"/>
                </a:lnTo>
                <a:lnTo>
                  <a:pt x="151304" y="31247"/>
                </a:lnTo>
                <a:lnTo>
                  <a:pt x="114621" y="54014"/>
                </a:lnTo>
                <a:lnTo>
                  <a:pt x="82000" y="81995"/>
                </a:lnTo>
                <a:lnTo>
                  <a:pt x="54017" y="114616"/>
                </a:lnTo>
                <a:lnTo>
                  <a:pt x="31249" y="151299"/>
                </a:lnTo>
                <a:lnTo>
                  <a:pt x="14273" y="191468"/>
                </a:lnTo>
                <a:lnTo>
                  <a:pt x="3664" y="234546"/>
                </a:lnTo>
                <a:lnTo>
                  <a:pt x="0" y="279958"/>
                </a:lnTo>
                <a:lnTo>
                  <a:pt x="0" y="3790645"/>
                </a:lnTo>
                <a:lnTo>
                  <a:pt x="3664" y="3836054"/>
                </a:lnTo>
                <a:lnTo>
                  <a:pt x="14273" y="3879131"/>
                </a:lnTo>
                <a:lnTo>
                  <a:pt x="31249" y="3919299"/>
                </a:lnTo>
                <a:lnTo>
                  <a:pt x="54017" y="3955982"/>
                </a:lnTo>
                <a:lnTo>
                  <a:pt x="82000" y="3988603"/>
                </a:lnTo>
                <a:lnTo>
                  <a:pt x="114621" y="4016586"/>
                </a:lnTo>
                <a:lnTo>
                  <a:pt x="151304" y="4039354"/>
                </a:lnTo>
                <a:lnTo>
                  <a:pt x="191472" y="4056330"/>
                </a:lnTo>
                <a:lnTo>
                  <a:pt x="234549" y="4066939"/>
                </a:lnTo>
                <a:lnTo>
                  <a:pt x="279958" y="4070604"/>
                </a:lnTo>
                <a:lnTo>
                  <a:pt x="2519629" y="4070604"/>
                </a:lnTo>
                <a:lnTo>
                  <a:pt x="2565038" y="4066939"/>
                </a:lnTo>
                <a:lnTo>
                  <a:pt x="2608115" y="4056332"/>
                </a:lnTo>
                <a:lnTo>
                  <a:pt x="2648283" y="4039356"/>
                </a:lnTo>
                <a:lnTo>
                  <a:pt x="2684966" y="4016589"/>
                </a:lnTo>
                <a:lnTo>
                  <a:pt x="2717587" y="3988608"/>
                </a:lnTo>
                <a:lnTo>
                  <a:pt x="2745570" y="3955987"/>
                </a:lnTo>
                <a:lnTo>
                  <a:pt x="2768338" y="3919304"/>
                </a:lnTo>
                <a:lnTo>
                  <a:pt x="2785314" y="3879135"/>
                </a:lnTo>
                <a:lnTo>
                  <a:pt x="2795923" y="3836057"/>
                </a:lnTo>
                <a:lnTo>
                  <a:pt x="2799588" y="3790645"/>
                </a:lnTo>
                <a:lnTo>
                  <a:pt x="2799588" y="279958"/>
                </a:lnTo>
                <a:lnTo>
                  <a:pt x="2795923" y="234546"/>
                </a:lnTo>
                <a:lnTo>
                  <a:pt x="2785316" y="191468"/>
                </a:lnTo>
                <a:lnTo>
                  <a:pt x="2768340" y="151299"/>
                </a:lnTo>
                <a:lnTo>
                  <a:pt x="2745573" y="114616"/>
                </a:lnTo>
                <a:lnTo>
                  <a:pt x="2717592" y="81995"/>
                </a:lnTo>
                <a:lnTo>
                  <a:pt x="2684971" y="54014"/>
                </a:lnTo>
                <a:lnTo>
                  <a:pt x="2648288" y="31247"/>
                </a:lnTo>
                <a:lnTo>
                  <a:pt x="2608119" y="14271"/>
                </a:lnTo>
                <a:lnTo>
                  <a:pt x="2565041" y="3664"/>
                </a:lnTo>
                <a:lnTo>
                  <a:pt x="2519629" y="0"/>
                </a:lnTo>
                <a:close/>
              </a:path>
            </a:pathLst>
          </a:custGeom>
          <a:solidFill>
            <a:srgbClr val="CAD2E2"/>
          </a:solidFill>
        </p:spPr>
        <p:txBody>
          <a:bodyPr wrap="square" lIns="0" tIns="0" rIns="0" bIns="0" rtlCol="0"/>
          <a:lstStyle/>
          <a:p>
            <a:endParaRPr dirty="0"/>
          </a:p>
        </p:txBody>
      </p:sp>
      <p:sp>
        <p:nvSpPr>
          <p:cNvPr id="5" name="object 5"/>
          <p:cNvSpPr txBox="1"/>
          <p:nvPr/>
        </p:nvSpPr>
        <p:spPr>
          <a:xfrm>
            <a:off x="1793909" y="2374052"/>
            <a:ext cx="2585720" cy="857250"/>
          </a:xfrm>
          <a:prstGeom prst="rect">
            <a:avLst/>
          </a:prstGeom>
        </p:spPr>
        <p:txBody>
          <a:bodyPr vert="horz" wrap="square" lIns="0" tIns="55880" rIns="0" bIns="0" rtlCol="0">
            <a:spAutoFit/>
          </a:bodyPr>
          <a:lstStyle/>
          <a:p>
            <a:pPr marL="12700" marR="5080" algn="ctr">
              <a:lnSpc>
                <a:spcPts val="2080"/>
              </a:lnSpc>
              <a:spcBef>
                <a:spcPts val="440"/>
              </a:spcBef>
            </a:pPr>
            <a:r>
              <a:rPr sz="2000" dirty="0">
                <a:solidFill>
                  <a:srgbClr val="232200"/>
                </a:solidFill>
                <a:latin typeface="Arial"/>
                <a:cs typeface="Arial"/>
              </a:rPr>
              <a:t>Machine-readable</a:t>
            </a:r>
            <a:r>
              <a:rPr sz="2000" spc="-85" dirty="0">
                <a:solidFill>
                  <a:srgbClr val="232200"/>
                </a:solidFill>
                <a:latin typeface="Arial"/>
                <a:cs typeface="Arial"/>
              </a:rPr>
              <a:t> </a:t>
            </a:r>
            <a:r>
              <a:rPr sz="2000" spc="-5" dirty="0">
                <a:solidFill>
                  <a:srgbClr val="232200"/>
                </a:solidFill>
                <a:latin typeface="Arial"/>
                <a:cs typeface="Arial"/>
              </a:rPr>
              <a:t>files </a:t>
            </a:r>
            <a:r>
              <a:rPr sz="2000" spc="-540" dirty="0">
                <a:solidFill>
                  <a:srgbClr val="232200"/>
                </a:solidFill>
                <a:latin typeface="Arial"/>
                <a:cs typeface="Arial"/>
              </a:rPr>
              <a:t> </a:t>
            </a:r>
            <a:r>
              <a:rPr sz="2000" dirty="0">
                <a:solidFill>
                  <a:srgbClr val="232200"/>
                </a:solidFill>
                <a:latin typeface="Arial"/>
                <a:cs typeface="Arial"/>
              </a:rPr>
              <a:t>(In-network,</a:t>
            </a:r>
            <a:endParaRPr sz="2000" dirty="0">
              <a:latin typeface="Arial"/>
              <a:cs typeface="Arial"/>
            </a:endParaRPr>
          </a:p>
          <a:p>
            <a:pPr algn="ctr">
              <a:lnSpc>
                <a:spcPts val="2045"/>
              </a:lnSpc>
            </a:pPr>
            <a:r>
              <a:rPr sz="2000" dirty="0">
                <a:solidFill>
                  <a:srgbClr val="232200"/>
                </a:solidFill>
                <a:latin typeface="Arial"/>
                <a:cs typeface="Arial"/>
              </a:rPr>
              <a:t>Out</a:t>
            </a:r>
            <a:r>
              <a:rPr sz="2000" spc="-35" dirty="0">
                <a:solidFill>
                  <a:srgbClr val="232200"/>
                </a:solidFill>
                <a:latin typeface="Arial"/>
                <a:cs typeface="Arial"/>
              </a:rPr>
              <a:t> </a:t>
            </a:r>
            <a:r>
              <a:rPr sz="2000" dirty="0">
                <a:solidFill>
                  <a:srgbClr val="232200"/>
                </a:solidFill>
                <a:latin typeface="Arial"/>
                <a:cs typeface="Arial"/>
              </a:rPr>
              <a:t>of</a:t>
            </a:r>
            <a:r>
              <a:rPr sz="2000" spc="-35" dirty="0">
                <a:solidFill>
                  <a:srgbClr val="232200"/>
                </a:solidFill>
                <a:latin typeface="Arial"/>
                <a:cs typeface="Arial"/>
              </a:rPr>
              <a:t> </a:t>
            </a:r>
            <a:r>
              <a:rPr sz="2000" dirty="0">
                <a:solidFill>
                  <a:srgbClr val="232200"/>
                </a:solidFill>
                <a:latin typeface="Arial"/>
                <a:cs typeface="Arial"/>
              </a:rPr>
              <a:t>network)</a:t>
            </a:r>
            <a:endParaRPr sz="2000" dirty="0">
              <a:latin typeface="Arial"/>
              <a:cs typeface="Arial"/>
            </a:endParaRPr>
          </a:p>
        </p:txBody>
      </p:sp>
      <p:grpSp>
        <p:nvGrpSpPr>
          <p:cNvPr id="6" name="object 6"/>
          <p:cNvGrpSpPr/>
          <p:nvPr/>
        </p:nvGrpSpPr>
        <p:grpSpPr>
          <a:xfrm>
            <a:off x="1961133" y="3431792"/>
            <a:ext cx="2251710" cy="1239520"/>
            <a:chOff x="1961133" y="3431792"/>
            <a:chExt cx="2251710" cy="1239520"/>
          </a:xfrm>
        </p:grpSpPr>
        <p:sp>
          <p:nvSpPr>
            <p:cNvPr id="7" name="object 7"/>
            <p:cNvSpPr/>
            <p:nvPr/>
          </p:nvSpPr>
          <p:spPr>
            <a:xfrm>
              <a:off x="1967483" y="3438142"/>
              <a:ext cx="2239010" cy="1226820"/>
            </a:xfrm>
            <a:custGeom>
              <a:avLst/>
              <a:gdLst/>
              <a:ahLst/>
              <a:cxnLst/>
              <a:rect l="l" t="t" r="r" b="b"/>
              <a:pathLst>
                <a:path w="2239010" h="1226820">
                  <a:moveTo>
                    <a:pt x="2116074" y="0"/>
                  </a:moveTo>
                  <a:lnTo>
                    <a:pt x="122682" y="0"/>
                  </a:lnTo>
                  <a:lnTo>
                    <a:pt x="74929" y="9641"/>
                  </a:lnTo>
                  <a:lnTo>
                    <a:pt x="35933" y="35933"/>
                  </a:lnTo>
                  <a:lnTo>
                    <a:pt x="9641" y="74929"/>
                  </a:lnTo>
                  <a:lnTo>
                    <a:pt x="0" y="122682"/>
                  </a:lnTo>
                  <a:lnTo>
                    <a:pt x="0" y="1104138"/>
                  </a:lnTo>
                  <a:lnTo>
                    <a:pt x="9641" y="1151890"/>
                  </a:lnTo>
                  <a:lnTo>
                    <a:pt x="35933" y="1190886"/>
                  </a:lnTo>
                  <a:lnTo>
                    <a:pt x="74929" y="1217178"/>
                  </a:lnTo>
                  <a:lnTo>
                    <a:pt x="122682" y="1226820"/>
                  </a:lnTo>
                  <a:lnTo>
                    <a:pt x="2116074" y="1226820"/>
                  </a:lnTo>
                  <a:lnTo>
                    <a:pt x="2163826" y="1217178"/>
                  </a:lnTo>
                  <a:lnTo>
                    <a:pt x="2202822" y="1190886"/>
                  </a:lnTo>
                  <a:lnTo>
                    <a:pt x="2229114" y="1151890"/>
                  </a:lnTo>
                  <a:lnTo>
                    <a:pt x="2238756" y="1104138"/>
                  </a:lnTo>
                  <a:lnTo>
                    <a:pt x="2238756" y="122682"/>
                  </a:lnTo>
                  <a:lnTo>
                    <a:pt x="2229114" y="74929"/>
                  </a:lnTo>
                  <a:lnTo>
                    <a:pt x="2202822" y="35933"/>
                  </a:lnTo>
                  <a:lnTo>
                    <a:pt x="2163826" y="9641"/>
                  </a:lnTo>
                  <a:lnTo>
                    <a:pt x="2116074" y="0"/>
                  </a:lnTo>
                  <a:close/>
                </a:path>
              </a:pathLst>
            </a:custGeom>
            <a:solidFill>
              <a:srgbClr val="0067AC"/>
            </a:solidFill>
          </p:spPr>
          <p:txBody>
            <a:bodyPr wrap="square" lIns="0" tIns="0" rIns="0" bIns="0" rtlCol="0"/>
            <a:lstStyle/>
            <a:p>
              <a:endParaRPr dirty="0"/>
            </a:p>
          </p:txBody>
        </p:sp>
        <p:sp>
          <p:nvSpPr>
            <p:cNvPr id="8" name="object 8"/>
            <p:cNvSpPr/>
            <p:nvPr/>
          </p:nvSpPr>
          <p:spPr>
            <a:xfrm>
              <a:off x="1967483" y="3438142"/>
              <a:ext cx="2239010" cy="1226820"/>
            </a:xfrm>
            <a:custGeom>
              <a:avLst/>
              <a:gdLst/>
              <a:ahLst/>
              <a:cxnLst/>
              <a:rect l="l" t="t" r="r" b="b"/>
              <a:pathLst>
                <a:path w="2239010" h="1226820">
                  <a:moveTo>
                    <a:pt x="0" y="122682"/>
                  </a:moveTo>
                  <a:lnTo>
                    <a:pt x="9641" y="74929"/>
                  </a:lnTo>
                  <a:lnTo>
                    <a:pt x="35933" y="35933"/>
                  </a:lnTo>
                  <a:lnTo>
                    <a:pt x="74929" y="9641"/>
                  </a:lnTo>
                  <a:lnTo>
                    <a:pt x="122682" y="0"/>
                  </a:lnTo>
                  <a:lnTo>
                    <a:pt x="2116074" y="0"/>
                  </a:lnTo>
                  <a:lnTo>
                    <a:pt x="2163826" y="9641"/>
                  </a:lnTo>
                  <a:lnTo>
                    <a:pt x="2202822" y="35933"/>
                  </a:lnTo>
                  <a:lnTo>
                    <a:pt x="2229114" y="74929"/>
                  </a:lnTo>
                  <a:lnTo>
                    <a:pt x="2238756" y="122682"/>
                  </a:lnTo>
                  <a:lnTo>
                    <a:pt x="2238756" y="1104138"/>
                  </a:lnTo>
                  <a:lnTo>
                    <a:pt x="2229114" y="1151890"/>
                  </a:lnTo>
                  <a:lnTo>
                    <a:pt x="2202822" y="1190886"/>
                  </a:lnTo>
                  <a:lnTo>
                    <a:pt x="2163826" y="1217178"/>
                  </a:lnTo>
                  <a:lnTo>
                    <a:pt x="2116074" y="1226820"/>
                  </a:lnTo>
                  <a:lnTo>
                    <a:pt x="122682" y="1226820"/>
                  </a:lnTo>
                  <a:lnTo>
                    <a:pt x="74929" y="1217178"/>
                  </a:lnTo>
                  <a:lnTo>
                    <a:pt x="35933" y="1190886"/>
                  </a:lnTo>
                  <a:lnTo>
                    <a:pt x="9641" y="1151890"/>
                  </a:lnTo>
                  <a:lnTo>
                    <a:pt x="0" y="1104138"/>
                  </a:lnTo>
                  <a:lnTo>
                    <a:pt x="0" y="122682"/>
                  </a:lnTo>
                  <a:close/>
                </a:path>
              </a:pathLst>
            </a:custGeom>
            <a:ln w="12700">
              <a:solidFill>
                <a:srgbClr val="FFFFFF"/>
              </a:solidFill>
            </a:ln>
          </p:spPr>
          <p:txBody>
            <a:bodyPr wrap="square" lIns="0" tIns="0" rIns="0" bIns="0" rtlCol="0"/>
            <a:lstStyle/>
            <a:p>
              <a:endParaRPr dirty="0"/>
            </a:p>
          </p:txBody>
        </p:sp>
      </p:grpSp>
      <p:sp>
        <p:nvSpPr>
          <p:cNvPr id="9" name="object 9"/>
          <p:cNvSpPr txBox="1"/>
          <p:nvPr/>
        </p:nvSpPr>
        <p:spPr>
          <a:xfrm>
            <a:off x="2088048" y="3489994"/>
            <a:ext cx="1998345" cy="1064260"/>
          </a:xfrm>
          <a:prstGeom prst="rect">
            <a:avLst/>
          </a:prstGeom>
        </p:spPr>
        <p:txBody>
          <a:bodyPr vert="horz" wrap="square" lIns="0" tIns="66040" rIns="0" bIns="0" rtlCol="0">
            <a:spAutoFit/>
          </a:bodyPr>
          <a:lstStyle/>
          <a:p>
            <a:pPr marL="12700" marR="5080" indent="635" algn="ctr">
              <a:lnSpc>
                <a:spcPts val="2590"/>
              </a:lnSpc>
              <a:spcBef>
                <a:spcPts val="520"/>
              </a:spcBef>
            </a:pPr>
            <a:r>
              <a:rPr sz="2500" spc="-5" dirty="0">
                <a:solidFill>
                  <a:srgbClr val="FFFFFF"/>
                </a:solidFill>
                <a:latin typeface="Arial"/>
                <a:cs typeface="Arial"/>
              </a:rPr>
              <a:t>Original </a:t>
            </a:r>
            <a:r>
              <a:rPr sz="2500" dirty="0">
                <a:solidFill>
                  <a:srgbClr val="FFFFFF"/>
                </a:solidFill>
                <a:latin typeface="Arial"/>
                <a:cs typeface="Arial"/>
              </a:rPr>
              <a:t> </a:t>
            </a:r>
            <a:r>
              <a:rPr sz="2500" spc="-10" dirty="0">
                <a:solidFill>
                  <a:srgbClr val="FFFFFF"/>
                </a:solidFill>
                <a:latin typeface="Arial"/>
                <a:cs typeface="Arial"/>
              </a:rPr>
              <a:t>effective</a:t>
            </a:r>
            <a:r>
              <a:rPr sz="2500" spc="-60" dirty="0">
                <a:solidFill>
                  <a:srgbClr val="FFFFFF"/>
                </a:solidFill>
                <a:latin typeface="Arial"/>
                <a:cs typeface="Arial"/>
              </a:rPr>
              <a:t> </a:t>
            </a:r>
            <a:r>
              <a:rPr sz="2500" spc="-5" dirty="0">
                <a:solidFill>
                  <a:srgbClr val="FFFFFF"/>
                </a:solidFill>
                <a:latin typeface="Arial"/>
                <a:cs typeface="Arial"/>
              </a:rPr>
              <a:t>date: </a:t>
            </a:r>
            <a:r>
              <a:rPr sz="2500" spc="-680" dirty="0">
                <a:solidFill>
                  <a:srgbClr val="FFFFFF"/>
                </a:solidFill>
                <a:latin typeface="Arial"/>
                <a:cs typeface="Arial"/>
              </a:rPr>
              <a:t> </a:t>
            </a:r>
            <a:r>
              <a:rPr sz="2500" spc="-5" dirty="0">
                <a:solidFill>
                  <a:srgbClr val="FFFFFF"/>
                </a:solidFill>
                <a:latin typeface="Arial"/>
                <a:cs typeface="Arial"/>
              </a:rPr>
              <a:t>1/1/2022</a:t>
            </a:r>
            <a:endParaRPr sz="2500" dirty="0">
              <a:latin typeface="Arial"/>
              <a:cs typeface="Arial"/>
            </a:endParaRPr>
          </a:p>
        </p:txBody>
      </p:sp>
      <p:grpSp>
        <p:nvGrpSpPr>
          <p:cNvPr id="10" name="object 10"/>
          <p:cNvGrpSpPr/>
          <p:nvPr/>
        </p:nvGrpSpPr>
        <p:grpSpPr>
          <a:xfrm>
            <a:off x="1961133" y="4847588"/>
            <a:ext cx="2251710" cy="1239520"/>
            <a:chOff x="1961133" y="4847588"/>
            <a:chExt cx="2251710" cy="1239520"/>
          </a:xfrm>
        </p:grpSpPr>
        <p:sp>
          <p:nvSpPr>
            <p:cNvPr id="11" name="object 11"/>
            <p:cNvSpPr/>
            <p:nvPr/>
          </p:nvSpPr>
          <p:spPr>
            <a:xfrm>
              <a:off x="1967483" y="4853938"/>
              <a:ext cx="2239010" cy="1226820"/>
            </a:xfrm>
            <a:custGeom>
              <a:avLst/>
              <a:gdLst/>
              <a:ahLst/>
              <a:cxnLst/>
              <a:rect l="l" t="t" r="r" b="b"/>
              <a:pathLst>
                <a:path w="2239010" h="1226820">
                  <a:moveTo>
                    <a:pt x="2116074" y="0"/>
                  </a:moveTo>
                  <a:lnTo>
                    <a:pt x="122682" y="0"/>
                  </a:lnTo>
                  <a:lnTo>
                    <a:pt x="74929" y="9641"/>
                  </a:lnTo>
                  <a:lnTo>
                    <a:pt x="35933" y="35933"/>
                  </a:lnTo>
                  <a:lnTo>
                    <a:pt x="9641" y="74929"/>
                  </a:lnTo>
                  <a:lnTo>
                    <a:pt x="0" y="122681"/>
                  </a:lnTo>
                  <a:lnTo>
                    <a:pt x="0" y="1104138"/>
                  </a:lnTo>
                  <a:lnTo>
                    <a:pt x="9641" y="1151890"/>
                  </a:lnTo>
                  <a:lnTo>
                    <a:pt x="35933" y="1190886"/>
                  </a:lnTo>
                  <a:lnTo>
                    <a:pt x="74929" y="1217178"/>
                  </a:lnTo>
                  <a:lnTo>
                    <a:pt x="122682" y="1226820"/>
                  </a:lnTo>
                  <a:lnTo>
                    <a:pt x="2116074" y="1226820"/>
                  </a:lnTo>
                  <a:lnTo>
                    <a:pt x="2163826" y="1217178"/>
                  </a:lnTo>
                  <a:lnTo>
                    <a:pt x="2202822" y="1190886"/>
                  </a:lnTo>
                  <a:lnTo>
                    <a:pt x="2229114" y="1151890"/>
                  </a:lnTo>
                  <a:lnTo>
                    <a:pt x="2238756" y="1104138"/>
                  </a:lnTo>
                  <a:lnTo>
                    <a:pt x="2238756" y="122681"/>
                  </a:lnTo>
                  <a:lnTo>
                    <a:pt x="2229114" y="74929"/>
                  </a:lnTo>
                  <a:lnTo>
                    <a:pt x="2202822" y="35933"/>
                  </a:lnTo>
                  <a:lnTo>
                    <a:pt x="2163826" y="9641"/>
                  </a:lnTo>
                  <a:lnTo>
                    <a:pt x="2116074" y="0"/>
                  </a:lnTo>
                  <a:close/>
                </a:path>
              </a:pathLst>
            </a:custGeom>
            <a:solidFill>
              <a:srgbClr val="0067AC"/>
            </a:solidFill>
          </p:spPr>
          <p:txBody>
            <a:bodyPr wrap="square" lIns="0" tIns="0" rIns="0" bIns="0" rtlCol="0"/>
            <a:lstStyle/>
            <a:p>
              <a:endParaRPr dirty="0"/>
            </a:p>
          </p:txBody>
        </p:sp>
        <p:sp>
          <p:nvSpPr>
            <p:cNvPr id="12" name="object 12"/>
            <p:cNvSpPr/>
            <p:nvPr/>
          </p:nvSpPr>
          <p:spPr>
            <a:xfrm>
              <a:off x="1967483" y="4853938"/>
              <a:ext cx="2239010" cy="1226820"/>
            </a:xfrm>
            <a:custGeom>
              <a:avLst/>
              <a:gdLst/>
              <a:ahLst/>
              <a:cxnLst/>
              <a:rect l="l" t="t" r="r" b="b"/>
              <a:pathLst>
                <a:path w="2239010" h="1226820">
                  <a:moveTo>
                    <a:pt x="0" y="122681"/>
                  </a:moveTo>
                  <a:lnTo>
                    <a:pt x="9641" y="74929"/>
                  </a:lnTo>
                  <a:lnTo>
                    <a:pt x="35933" y="35933"/>
                  </a:lnTo>
                  <a:lnTo>
                    <a:pt x="74929" y="9641"/>
                  </a:lnTo>
                  <a:lnTo>
                    <a:pt x="122682" y="0"/>
                  </a:lnTo>
                  <a:lnTo>
                    <a:pt x="2116074" y="0"/>
                  </a:lnTo>
                  <a:lnTo>
                    <a:pt x="2163826" y="9641"/>
                  </a:lnTo>
                  <a:lnTo>
                    <a:pt x="2202822" y="35933"/>
                  </a:lnTo>
                  <a:lnTo>
                    <a:pt x="2229114" y="74929"/>
                  </a:lnTo>
                  <a:lnTo>
                    <a:pt x="2238756" y="122681"/>
                  </a:lnTo>
                  <a:lnTo>
                    <a:pt x="2238756" y="1104138"/>
                  </a:lnTo>
                  <a:lnTo>
                    <a:pt x="2229114" y="1151890"/>
                  </a:lnTo>
                  <a:lnTo>
                    <a:pt x="2202822" y="1190886"/>
                  </a:lnTo>
                  <a:lnTo>
                    <a:pt x="2163826" y="1217178"/>
                  </a:lnTo>
                  <a:lnTo>
                    <a:pt x="2116074" y="1226820"/>
                  </a:lnTo>
                  <a:lnTo>
                    <a:pt x="122682" y="1226820"/>
                  </a:lnTo>
                  <a:lnTo>
                    <a:pt x="74929" y="1217178"/>
                  </a:lnTo>
                  <a:lnTo>
                    <a:pt x="35933" y="1190886"/>
                  </a:lnTo>
                  <a:lnTo>
                    <a:pt x="9641" y="1151890"/>
                  </a:lnTo>
                  <a:lnTo>
                    <a:pt x="0" y="1104138"/>
                  </a:lnTo>
                  <a:lnTo>
                    <a:pt x="0" y="122681"/>
                  </a:lnTo>
                  <a:close/>
                </a:path>
              </a:pathLst>
            </a:custGeom>
            <a:ln w="12700">
              <a:solidFill>
                <a:srgbClr val="FFFFFF"/>
              </a:solidFill>
            </a:ln>
          </p:spPr>
          <p:txBody>
            <a:bodyPr wrap="square" lIns="0" tIns="0" rIns="0" bIns="0" rtlCol="0"/>
            <a:lstStyle/>
            <a:p>
              <a:endParaRPr dirty="0"/>
            </a:p>
          </p:txBody>
        </p:sp>
      </p:grpSp>
      <p:sp>
        <p:nvSpPr>
          <p:cNvPr id="13" name="object 13"/>
          <p:cNvSpPr txBox="1"/>
          <p:nvPr/>
        </p:nvSpPr>
        <p:spPr>
          <a:xfrm>
            <a:off x="2087877" y="4905857"/>
            <a:ext cx="1998345" cy="1064260"/>
          </a:xfrm>
          <a:prstGeom prst="rect">
            <a:avLst/>
          </a:prstGeom>
        </p:spPr>
        <p:txBody>
          <a:bodyPr vert="horz" wrap="square" lIns="0" tIns="66675" rIns="0" bIns="0" rtlCol="0">
            <a:spAutoFit/>
          </a:bodyPr>
          <a:lstStyle/>
          <a:p>
            <a:pPr marL="12700" marR="5080" indent="-635" algn="ctr">
              <a:lnSpc>
                <a:spcPts val="2590"/>
              </a:lnSpc>
              <a:spcBef>
                <a:spcPts val="525"/>
              </a:spcBef>
            </a:pPr>
            <a:r>
              <a:rPr sz="2500" spc="-5" dirty="0">
                <a:solidFill>
                  <a:srgbClr val="FFFFFF"/>
                </a:solidFill>
                <a:latin typeface="Arial"/>
                <a:cs typeface="Arial"/>
              </a:rPr>
              <a:t>Revised </a:t>
            </a:r>
            <a:r>
              <a:rPr sz="2500" dirty="0">
                <a:solidFill>
                  <a:srgbClr val="FFFFFF"/>
                </a:solidFill>
                <a:latin typeface="Arial"/>
                <a:cs typeface="Arial"/>
              </a:rPr>
              <a:t> </a:t>
            </a:r>
            <a:r>
              <a:rPr sz="2500" spc="-10" dirty="0">
                <a:solidFill>
                  <a:srgbClr val="FFFFFF"/>
                </a:solidFill>
                <a:latin typeface="Arial"/>
                <a:cs typeface="Arial"/>
              </a:rPr>
              <a:t>effective</a:t>
            </a:r>
            <a:r>
              <a:rPr sz="2500" spc="-60" dirty="0">
                <a:solidFill>
                  <a:srgbClr val="FFFFFF"/>
                </a:solidFill>
                <a:latin typeface="Arial"/>
                <a:cs typeface="Arial"/>
              </a:rPr>
              <a:t> </a:t>
            </a:r>
            <a:r>
              <a:rPr sz="2500" spc="-5" dirty="0">
                <a:solidFill>
                  <a:srgbClr val="FFFFFF"/>
                </a:solidFill>
                <a:latin typeface="Arial"/>
                <a:cs typeface="Arial"/>
              </a:rPr>
              <a:t>date: </a:t>
            </a:r>
            <a:r>
              <a:rPr sz="2500" spc="-680" dirty="0">
                <a:solidFill>
                  <a:srgbClr val="FFFFFF"/>
                </a:solidFill>
                <a:latin typeface="Arial"/>
                <a:cs typeface="Arial"/>
              </a:rPr>
              <a:t> </a:t>
            </a:r>
            <a:r>
              <a:rPr sz="2500" spc="-5" dirty="0">
                <a:solidFill>
                  <a:srgbClr val="FFFFFF"/>
                </a:solidFill>
                <a:latin typeface="Arial"/>
                <a:cs typeface="Arial"/>
              </a:rPr>
              <a:t>7/1/2022</a:t>
            </a:r>
            <a:endParaRPr sz="2500" dirty="0">
              <a:latin typeface="Arial"/>
              <a:cs typeface="Arial"/>
            </a:endParaRPr>
          </a:p>
        </p:txBody>
      </p:sp>
      <p:sp>
        <p:nvSpPr>
          <p:cNvPr id="14" name="object 14"/>
          <p:cNvSpPr/>
          <p:nvPr/>
        </p:nvSpPr>
        <p:spPr>
          <a:xfrm>
            <a:off x="4696967" y="2215894"/>
            <a:ext cx="2798445" cy="4070985"/>
          </a:xfrm>
          <a:custGeom>
            <a:avLst/>
            <a:gdLst/>
            <a:ahLst/>
            <a:cxnLst/>
            <a:rect l="l" t="t" r="r" b="b"/>
            <a:pathLst>
              <a:path w="2798445" h="4070985">
                <a:moveTo>
                  <a:pt x="2518257" y="0"/>
                </a:moveTo>
                <a:lnTo>
                  <a:pt x="279806" y="0"/>
                </a:lnTo>
                <a:lnTo>
                  <a:pt x="234420" y="3662"/>
                </a:lnTo>
                <a:lnTo>
                  <a:pt x="191365" y="14264"/>
                </a:lnTo>
                <a:lnTo>
                  <a:pt x="151218" y="31231"/>
                </a:lnTo>
                <a:lnTo>
                  <a:pt x="114556" y="53986"/>
                </a:lnTo>
                <a:lnTo>
                  <a:pt x="81953" y="81953"/>
                </a:lnTo>
                <a:lnTo>
                  <a:pt x="53986" y="114556"/>
                </a:lnTo>
                <a:lnTo>
                  <a:pt x="31231" y="151218"/>
                </a:lnTo>
                <a:lnTo>
                  <a:pt x="14264" y="191365"/>
                </a:lnTo>
                <a:lnTo>
                  <a:pt x="3662" y="234420"/>
                </a:lnTo>
                <a:lnTo>
                  <a:pt x="0" y="279806"/>
                </a:lnTo>
                <a:lnTo>
                  <a:pt x="0" y="3790797"/>
                </a:lnTo>
                <a:lnTo>
                  <a:pt x="3662" y="3836183"/>
                </a:lnTo>
                <a:lnTo>
                  <a:pt x="14264" y="3879238"/>
                </a:lnTo>
                <a:lnTo>
                  <a:pt x="31231" y="3919385"/>
                </a:lnTo>
                <a:lnTo>
                  <a:pt x="53986" y="3956047"/>
                </a:lnTo>
                <a:lnTo>
                  <a:pt x="81953" y="3988650"/>
                </a:lnTo>
                <a:lnTo>
                  <a:pt x="114556" y="4016617"/>
                </a:lnTo>
                <a:lnTo>
                  <a:pt x="151218" y="4039372"/>
                </a:lnTo>
                <a:lnTo>
                  <a:pt x="191365" y="4056339"/>
                </a:lnTo>
                <a:lnTo>
                  <a:pt x="234420" y="4066941"/>
                </a:lnTo>
                <a:lnTo>
                  <a:pt x="279806" y="4070604"/>
                </a:lnTo>
                <a:lnTo>
                  <a:pt x="2518257" y="4070604"/>
                </a:lnTo>
                <a:lnTo>
                  <a:pt x="2563643" y="4066941"/>
                </a:lnTo>
                <a:lnTo>
                  <a:pt x="2606698" y="4056339"/>
                </a:lnTo>
                <a:lnTo>
                  <a:pt x="2646845" y="4039372"/>
                </a:lnTo>
                <a:lnTo>
                  <a:pt x="2683507" y="4016617"/>
                </a:lnTo>
                <a:lnTo>
                  <a:pt x="2716110" y="3988650"/>
                </a:lnTo>
                <a:lnTo>
                  <a:pt x="2744077" y="3956047"/>
                </a:lnTo>
                <a:lnTo>
                  <a:pt x="2766832" y="3919385"/>
                </a:lnTo>
                <a:lnTo>
                  <a:pt x="2783799" y="3879238"/>
                </a:lnTo>
                <a:lnTo>
                  <a:pt x="2794401" y="3836183"/>
                </a:lnTo>
                <a:lnTo>
                  <a:pt x="2798064" y="3790797"/>
                </a:lnTo>
                <a:lnTo>
                  <a:pt x="2798064" y="279806"/>
                </a:lnTo>
                <a:lnTo>
                  <a:pt x="2794401" y="234420"/>
                </a:lnTo>
                <a:lnTo>
                  <a:pt x="2783799" y="191365"/>
                </a:lnTo>
                <a:lnTo>
                  <a:pt x="2766832" y="151218"/>
                </a:lnTo>
                <a:lnTo>
                  <a:pt x="2744077" y="114556"/>
                </a:lnTo>
                <a:lnTo>
                  <a:pt x="2716110" y="81953"/>
                </a:lnTo>
                <a:lnTo>
                  <a:pt x="2683507" y="53986"/>
                </a:lnTo>
                <a:lnTo>
                  <a:pt x="2646845" y="31231"/>
                </a:lnTo>
                <a:lnTo>
                  <a:pt x="2606698" y="14264"/>
                </a:lnTo>
                <a:lnTo>
                  <a:pt x="2563643" y="3662"/>
                </a:lnTo>
                <a:lnTo>
                  <a:pt x="2518257" y="0"/>
                </a:lnTo>
                <a:close/>
              </a:path>
            </a:pathLst>
          </a:custGeom>
          <a:solidFill>
            <a:srgbClr val="CAD2E2"/>
          </a:solidFill>
        </p:spPr>
        <p:txBody>
          <a:bodyPr wrap="square" lIns="0" tIns="0" rIns="0" bIns="0" rtlCol="0"/>
          <a:lstStyle/>
          <a:p>
            <a:endParaRPr dirty="0"/>
          </a:p>
        </p:txBody>
      </p:sp>
      <p:sp>
        <p:nvSpPr>
          <p:cNvPr id="15" name="object 15"/>
          <p:cNvSpPr txBox="1"/>
          <p:nvPr/>
        </p:nvSpPr>
        <p:spPr>
          <a:xfrm>
            <a:off x="4802725" y="2505498"/>
            <a:ext cx="2585720" cy="594995"/>
          </a:xfrm>
          <a:prstGeom prst="rect">
            <a:avLst/>
          </a:prstGeom>
        </p:spPr>
        <p:txBody>
          <a:bodyPr vert="horz" wrap="square" lIns="0" tIns="55880" rIns="0" bIns="0" rtlCol="0">
            <a:spAutoFit/>
          </a:bodyPr>
          <a:lstStyle/>
          <a:p>
            <a:pPr marL="226060" marR="5080" indent="-213995">
              <a:lnSpc>
                <a:spcPts val="2080"/>
              </a:lnSpc>
              <a:spcBef>
                <a:spcPts val="440"/>
              </a:spcBef>
            </a:pPr>
            <a:r>
              <a:rPr sz="2000" dirty="0">
                <a:solidFill>
                  <a:srgbClr val="232200"/>
                </a:solidFill>
                <a:latin typeface="Arial"/>
                <a:cs typeface="Arial"/>
              </a:rPr>
              <a:t>Machine-readable</a:t>
            </a:r>
            <a:r>
              <a:rPr sz="2000" spc="-85" dirty="0">
                <a:solidFill>
                  <a:srgbClr val="232200"/>
                </a:solidFill>
                <a:latin typeface="Arial"/>
                <a:cs typeface="Arial"/>
              </a:rPr>
              <a:t> </a:t>
            </a:r>
            <a:r>
              <a:rPr sz="2000" spc="-5" dirty="0">
                <a:solidFill>
                  <a:srgbClr val="232200"/>
                </a:solidFill>
                <a:latin typeface="Arial"/>
                <a:cs typeface="Arial"/>
              </a:rPr>
              <a:t>files </a:t>
            </a:r>
            <a:r>
              <a:rPr sz="2000" spc="-540" dirty="0">
                <a:solidFill>
                  <a:srgbClr val="232200"/>
                </a:solidFill>
                <a:latin typeface="Arial"/>
                <a:cs typeface="Arial"/>
              </a:rPr>
              <a:t> </a:t>
            </a:r>
            <a:r>
              <a:rPr sz="2000" dirty="0">
                <a:solidFill>
                  <a:srgbClr val="232200"/>
                </a:solidFill>
                <a:latin typeface="Arial"/>
                <a:cs typeface="Arial"/>
              </a:rPr>
              <a:t>(Prescription</a:t>
            </a:r>
            <a:r>
              <a:rPr sz="2000" spc="-60" dirty="0">
                <a:solidFill>
                  <a:srgbClr val="232200"/>
                </a:solidFill>
                <a:latin typeface="Arial"/>
                <a:cs typeface="Arial"/>
              </a:rPr>
              <a:t> </a:t>
            </a:r>
            <a:r>
              <a:rPr sz="2000" dirty="0">
                <a:solidFill>
                  <a:srgbClr val="232200"/>
                </a:solidFill>
                <a:latin typeface="Arial"/>
                <a:cs typeface="Arial"/>
              </a:rPr>
              <a:t>Drug)</a:t>
            </a:r>
            <a:endParaRPr sz="2000" dirty="0">
              <a:latin typeface="Arial"/>
              <a:cs typeface="Arial"/>
            </a:endParaRPr>
          </a:p>
        </p:txBody>
      </p:sp>
      <p:grpSp>
        <p:nvGrpSpPr>
          <p:cNvPr id="16" name="object 16"/>
          <p:cNvGrpSpPr/>
          <p:nvPr/>
        </p:nvGrpSpPr>
        <p:grpSpPr>
          <a:xfrm>
            <a:off x="4969509" y="3431794"/>
            <a:ext cx="2252980" cy="1239520"/>
            <a:chOff x="4969509" y="3431794"/>
            <a:chExt cx="2252980" cy="1239520"/>
          </a:xfrm>
        </p:grpSpPr>
        <p:sp>
          <p:nvSpPr>
            <p:cNvPr id="17" name="object 17"/>
            <p:cNvSpPr/>
            <p:nvPr/>
          </p:nvSpPr>
          <p:spPr>
            <a:xfrm>
              <a:off x="4975859" y="3438144"/>
              <a:ext cx="2240280" cy="1226820"/>
            </a:xfrm>
            <a:custGeom>
              <a:avLst/>
              <a:gdLst/>
              <a:ahLst/>
              <a:cxnLst/>
              <a:rect l="l" t="t" r="r" b="b"/>
              <a:pathLst>
                <a:path w="2240279" h="1226820">
                  <a:moveTo>
                    <a:pt x="2117598" y="0"/>
                  </a:moveTo>
                  <a:lnTo>
                    <a:pt x="122682" y="0"/>
                  </a:lnTo>
                  <a:lnTo>
                    <a:pt x="74929" y="9641"/>
                  </a:lnTo>
                  <a:lnTo>
                    <a:pt x="35933" y="35933"/>
                  </a:lnTo>
                  <a:lnTo>
                    <a:pt x="9641" y="74929"/>
                  </a:lnTo>
                  <a:lnTo>
                    <a:pt x="0" y="122682"/>
                  </a:lnTo>
                  <a:lnTo>
                    <a:pt x="0" y="1104138"/>
                  </a:lnTo>
                  <a:lnTo>
                    <a:pt x="9641" y="1151890"/>
                  </a:lnTo>
                  <a:lnTo>
                    <a:pt x="35933" y="1190886"/>
                  </a:lnTo>
                  <a:lnTo>
                    <a:pt x="74929" y="1217178"/>
                  </a:lnTo>
                  <a:lnTo>
                    <a:pt x="122682" y="1226820"/>
                  </a:lnTo>
                  <a:lnTo>
                    <a:pt x="2117598" y="1226820"/>
                  </a:lnTo>
                  <a:lnTo>
                    <a:pt x="2165350" y="1217178"/>
                  </a:lnTo>
                  <a:lnTo>
                    <a:pt x="2204346" y="1190886"/>
                  </a:lnTo>
                  <a:lnTo>
                    <a:pt x="2230638" y="1151890"/>
                  </a:lnTo>
                  <a:lnTo>
                    <a:pt x="2240280" y="1104138"/>
                  </a:lnTo>
                  <a:lnTo>
                    <a:pt x="2240280" y="122682"/>
                  </a:lnTo>
                  <a:lnTo>
                    <a:pt x="2230638" y="74929"/>
                  </a:lnTo>
                  <a:lnTo>
                    <a:pt x="2204346" y="35933"/>
                  </a:lnTo>
                  <a:lnTo>
                    <a:pt x="2165350" y="9641"/>
                  </a:lnTo>
                  <a:lnTo>
                    <a:pt x="2117598" y="0"/>
                  </a:lnTo>
                  <a:close/>
                </a:path>
              </a:pathLst>
            </a:custGeom>
            <a:solidFill>
              <a:srgbClr val="0067AC"/>
            </a:solidFill>
          </p:spPr>
          <p:txBody>
            <a:bodyPr wrap="square" lIns="0" tIns="0" rIns="0" bIns="0" rtlCol="0"/>
            <a:lstStyle/>
            <a:p>
              <a:endParaRPr dirty="0"/>
            </a:p>
          </p:txBody>
        </p:sp>
        <p:sp>
          <p:nvSpPr>
            <p:cNvPr id="18" name="object 18"/>
            <p:cNvSpPr/>
            <p:nvPr/>
          </p:nvSpPr>
          <p:spPr>
            <a:xfrm>
              <a:off x="4975859" y="3438144"/>
              <a:ext cx="2240280" cy="1226820"/>
            </a:xfrm>
            <a:custGeom>
              <a:avLst/>
              <a:gdLst/>
              <a:ahLst/>
              <a:cxnLst/>
              <a:rect l="l" t="t" r="r" b="b"/>
              <a:pathLst>
                <a:path w="2240279" h="1226820">
                  <a:moveTo>
                    <a:pt x="0" y="122682"/>
                  </a:moveTo>
                  <a:lnTo>
                    <a:pt x="9641" y="74929"/>
                  </a:lnTo>
                  <a:lnTo>
                    <a:pt x="35933" y="35933"/>
                  </a:lnTo>
                  <a:lnTo>
                    <a:pt x="74929" y="9641"/>
                  </a:lnTo>
                  <a:lnTo>
                    <a:pt x="122682" y="0"/>
                  </a:lnTo>
                  <a:lnTo>
                    <a:pt x="2117598" y="0"/>
                  </a:lnTo>
                  <a:lnTo>
                    <a:pt x="2165350" y="9641"/>
                  </a:lnTo>
                  <a:lnTo>
                    <a:pt x="2204346" y="35933"/>
                  </a:lnTo>
                  <a:lnTo>
                    <a:pt x="2230638" y="74929"/>
                  </a:lnTo>
                  <a:lnTo>
                    <a:pt x="2240280" y="122682"/>
                  </a:lnTo>
                  <a:lnTo>
                    <a:pt x="2240280" y="1104138"/>
                  </a:lnTo>
                  <a:lnTo>
                    <a:pt x="2230638" y="1151890"/>
                  </a:lnTo>
                  <a:lnTo>
                    <a:pt x="2204346" y="1190886"/>
                  </a:lnTo>
                  <a:lnTo>
                    <a:pt x="2165350" y="1217178"/>
                  </a:lnTo>
                  <a:lnTo>
                    <a:pt x="2117598" y="1226820"/>
                  </a:lnTo>
                  <a:lnTo>
                    <a:pt x="122682" y="1226820"/>
                  </a:lnTo>
                  <a:lnTo>
                    <a:pt x="74929" y="1217178"/>
                  </a:lnTo>
                  <a:lnTo>
                    <a:pt x="35933" y="1190886"/>
                  </a:lnTo>
                  <a:lnTo>
                    <a:pt x="9641" y="1151890"/>
                  </a:lnTo>
                  <a:lnTo>
                    <a:pt x="0" y="1104138"/>
                  </a:lnTo>
                  <a:lnTo>
                    <a:pt x="0" y="122682"/>
                  </a:lnTo>
                  <a:close/>
                </a:path>
              </a:pathLst>
            </a:custGeom>
            <a:ln w="12700">
              <a:solidFill>
                <a:srgbClr val="FFFFFF"/>
              </a:solidFill>
            </a:ln>
          </p:spPr>
          <p:txBody>
            <a:bodyPr wrap="square" lIns="0" tIns="0" rIns="0" bIns="0" rtlCol="0"/>
            <a:lstStyle/>
            <a:p>
              <a:endParaRPr dirty="0"/>
            </a:p>
          </p:txBody>
        </p:sp>
      </p:grpSp>
      <p:sp>
        <p:nvSpPr>
          <p:cNvPr id="19" name="object 19"/>
          <p:cNvSpPr txBox="1"/>
          <p:nvPr/>
        </p:nvSpPr>
        <p:spPr>
          <a:xfrm>
            <a:off x="5096865" y="3489994"/>
            <a:ext cx="1998345" cy="1064260"/>
          </a:xfrm>
          <a:prstGeom prst="rect">
            <a:avLst/>
          </a:prstGeom>
        </p:spPr>
        <p:txBody>
          <a:bodyPr vert="horz" wrap="square" lIns="0" tIns="66040" rIns="0" bIns="0" rtlCol="0">
            <a:spAutoFit/>
          </a:bodyPr>
          <a:lstStyle/>
          <a:p>
            <a:pPr marL="12700" marR="5080" indent="635" algn="ctr">
              <a:lnSpc>
                <a:spcPts val="2590"/>
              </a:lnSpc>
              <a:spcBef>
                <a:spcPts val="520"/>
              </a:spcBef>
            </a:pPr>
            <a:r>
              <a:rPr sz="2500" spc="-5" dirty="0">
                <a:solidFill>
                  <a:srgbClr val="FFFFFF"/>
                </a:solidFill>
                <a:latin typeface="Arial"/>
                <a:cs typeface="Arial"/>
              </a:rPr>
              <a:t>Original </a:t>
            </a:r>
            <a:r>
              <a:rPr sz="2500" dirty="0">
                <a:solidFill>
                  <a:srgbClr val="FFFFFF"/>
                </a:solidFill>
                <a:latin typeface="Arial"/>
                <a:cs typeface="Arial"/>
              </a:rPr>
              <a:t> </a:t>
            </a:r>
            <a:r>
              <a:rPr sz="2500" spc="-10" dirty="0">
                <a:solidFill>
                  <a:srgbClr val="FFFFFF"/>
                </a:solidFill>
                <a:latin typeface="Arial"/>
                <a:cs typeface="Arial"/>
              </a:rPr>
              <a:t>effective</a:t>
            </a:r>
            <a:r>
              <a:rPr sz="2500" spc="-60" dirty="0">
                <a:solidFill>
                  <a:srgbClr val="FFFFFF"/>
                </a:solidFill>
                <a:latin typeface="Arial"/>
                <a:cs typeface="Arial"/>
              </a:rPr>
              <a:t> </a:t>
            </a:r>
            <a:r>
              <a:rPr sz="2500" spc="-5" dirty="0">
                <a:solidFill>
                  <a:srgbClr val="FFFFFF"/>
                </a:solidFill>
                <a:latin typeface="Arial"/>
                <a:cs typeface="Arial"/>
              </a:rPr>
              <a:t>date: </a:t>
            </a:r>
            <a:r>
              <a:rPr sz="2500" spc="-680" dirty="0">
                <a:solidFill>
                  <a:srgbClr val="FFFFFF"/>
                </a:solidFill>
                <a:latin typeface="Arial"/>
                <a:cs typeface="Arial"/>
              </a:rPr>
              <a:t> </a:t>
            </a:r>
            <a:r>
              <a:rPr sz="2500" spc="-5" dirty="0">
                <a:solidFill>
                  <a:srgbClr val="FFFFFF"/>
                </a:solidFill>
                <a:latin typeface="Arial"/>
                <a:cs typeface="Arial"/>
              </a:rPr>
              <a:t>1/1/2022</a:t>
            </a:r>
            <a:endParaRPr sz="2500" dirty="0">
              <a:latin typeface="Arial"/>
              <a:cs typeface="Arial"/>
            </a:endParaRPr>
          </a:p>
        </p:txBody>
      </p:sp>
      <p:grpSp>
        <p:nvGrpSpPr>
          <p:cNvPr id="20" name="object 20"/>
          <p:cNvGrpSpPr/>
          <p:nvPr/>
        </p:nvGrpSpPr>
        <p:grpSpPr>
          <a:xfrm>
            <a:off x="4969509" y="4847588"/>
            <a:ext cx="2252980" cy="1239520"/>
            <a:chOff x="4969509" y="4847588"/>
            <a:chExt cx="2252980" cy="1239520"/>
          </a:xfrm>
        </p:grpSpPr>
        <p:sp>
          <p:nvSpPr>
            <p:cNvPr id="21" name="object 21"/>
            <p:cNvSpPr/>
            <p:nvPr/>
          </p:nvSpPr>
          <p:spPr>
            <a:xfrm>
              <a:off x="4975859" y="4853938"/>
              <a:ext cx="2240280" cy="1226820"/>
            </a:xfrm>
            <a:custGeom>
              <a:avLst/>
              <a:gdLst/>
              <a:ahLst/>
              <a:cxnLst/>
              <a:rect l="l" t="t" r="r" b="b"/>
              <a:pathLst>
                <a:path w="2240279" h="1226820">
                  <a:moveTo>
                    <a:pt x="2117598" y="0"/>
                  </a:moveTo>
                  <a:lnTo>
                    <a:pt x="122682" y="0"/>
                  </a:lnTo>
                  <a:lnTo>
                    <a:pt x="74929" y="9641"/>
                  </a:lnTo>
                  <a:lnTo>
                    <a:pt x="35933" y="35933"/>
                  </a:lnTo>
                  <a:lnTo>
                    <a:pt x="9641" y="74929"/>
                  </a:lnTo>
                  <a:lnTo>
                    <a:pt x="0" y="122681"/>
                  </a:lnTo>
                  <a:lnTo>
                    <a:pt x="0" y="1104138"/>
                  </a:lnTo>
                  <a:lnTo>
                    <a:pt x="9641" y="1151890"/>
                  </a:lnTo>
                  <a:lnTo>
                    <a:pt x="35933" y="1190886"/>
                  </a:lnTo>
                  <a:lnTo>
                    <a:pt x="74929" y="1217178"/>
                  </a:lnTo>
                  <a:lnTo>
                    <a:pt x="122682" y="1226820"/>
                  </a:lnTo>
                  <a:lnTo>
                    <a:pt x="2117598" y="1226820"/>
                  </a:lnTo>
                  <a:lnTo>
                    <a:pt x="2165350" y="1217178"/>
                  </a:lnTo>
                  <a:lnTo>
                    <a:pt x="2204346" y="1190886"/>
                  </a:lnTo>
                  <a:lnTo>
                    <a:pt x="2230638" y="1151890"/>
                  </a:lnTo>
                  <a:lnTo>
                    <a:pt x="2240280" y="1104138"/>
                  </a:lnTo>
                  <a:lnTo>
                    <a:pt x="2240280" y="122681"/>
                  </a:lnTo>
                  <a:lnTo>
                    <a:pt x="2230638" y="74929"/>
                  </a:lnTo>
                  <a:lnTo>
                    <a:pt x="2204346" y="35933"/>
                  </a:lnTo>
                  <a:lnTo>
                    <a:pt x="2165350" y="9641"/>
                  </a:lnTo>
                  <a:lnTo>
                    <a:pt x="2117598" y="0"/>
                  </a:lnTo>
                  <a:close/>
                </a:path>
              </a:pathLst>
            </a:custGeom>
            <a:solidFill>
              <a:srgbClr val="0067AC"/>
            </a:solidFill>
          </p:spPr>
          <p:txBody>
            <a:bodyPr wrap="square" lIns="0" tIns="0" rIns="0" bIns="0" rtlCol="0"/>
            <a:lstStyle/>
            <a:p>
              <a:endParaRPr dirty="0"/>
            </a:p>
          </p:txBody>
        </p:sp>
        <p:sp>
          <p:nvSpPr>
            <p:cNvPr id="22" name="object 22"/>
            <p:cNvSpPr/>
            <p:nvPr/>
          </p:nvSpPr>
          <p:spPr>
            <a:xfrm>
              <a:off x="4975859" y="4853938"/>
              <a:ext cx="2240280" cy="1226820"/>
            </a:xfrm>
            <a:custGeom>
              <a:avLst/>
              <a:gdLst/>
              <a:ahLst/>
              <a:cxnLst/>
              <a:rect l="l" t="t" r="r" b="b"/>
              <a:pathLst>
                <a:path w="2240279" h="1226820">
                  <a:moveTo>
                    <a:pt x="0" y="122681"/>
                  </a:moveTo>
                  <a:lnTo>
                    <a:pt x="9641" y="74929"/>
                  </a:lnTo>
                  <a:lnTo>
                    <a:pt x="35933" y="35933"/>
                  </a:lnTo>
                  <a:lnTo>
                    <a:pt x="74929" y="9641"/>
                  </a:lnTo>
                  <a:lnTo>
                    <a:pt x="122682" y="0"/>
                  </a:lnTo>
                  <a:lnTo>
                    <a:pt x="2117598" y="0"/>
                  </a:lnTo>
                  <a:lnTo>
                    <a:pt x="2165350" y="9641"/>
                  </a:lnTo>
                  <a:lnTo>
                    <a:pt x="2204346" y="35933"/>
                  </a:lnTo>
                  <a:lnTo>
                    <a:pt x="2230638" y="74929"/>
                  </a:lnTo>
                  <a:lnTo>
                    <a:pt x="2240280" y="122681"/>
                  </a:lnTo>
                  <a:lnTo>
                    <a:pt x="2240280" y="1104138"/>
                  </a:lnTo>
                  <a:lnTo>
                    <a:pt x="2230638" y="1151890"/>
                  </a:lnTo>
                  <a:lnTo>
                    <a:pt x="2204346" y="1190886"/>
                  </a:lnTo>
                  <a:lnTo>
                    <a:pt x="2165350" y="1217178"/>
                  </a:lnTo>
                  <a:lnTo>
                    <a:pt x="2117598" y="1226820"/>
                  </a:lnTo>
                  <a:lnTo>
                    <a:pt x="122682" y="1226820"/>
                  </a:lnTo>
                  <a:lnTo>
                    <a:pt x="74929" y="1217178"/>
                  </a:lnTo>
                  <a:lnTo>
                    <a:pt x="35933" y="1190886"/>
                  </a:lnTo>
                  <a:lnTo>
                    <a:pt x="9641" y="1151890"/>
                  </a:lnTo>
                  <a:lnTo>
                    <a:pt x="0" y="1104138"/>
                  </a:lnTo>
                  <a:lnTo>
                    <a:pt x="0" y="122681"/>
                  </a:lnTo>
                  <a:close/>
                </a:path>
              </a:pathLst>
            </a:custGeom>
            <a:ln w="12700">
              <a:solidFill>
                <a:srgbClr val="FFFFFF"/>
              </a:solidFill>
            </a:ln>
          </p:spPr>
          <p:txBody>
            <a:bodyPr wrap="square" lIns="0" tIns="0" rIns="0" bIns="0" rtlCol="0"/>
            <a:lstStyle/>
            <a:p>
              <a:endParaRPr dirty="0"/>
            </a:p>
          </p:txBody>
        </p:sp>
      </p:grpSp>
      <p:sp>
        <p:nvSpPr>
          <p:cNvPr id="23" name="object 23"/>
          <p:cNvSpPr txBox="1"/>
          <p:nvPr/>
        </p:nvSpPr>
        <p:spPr>
          <a:xfrm>
            <a:off x="5096694" y="4905857"/>
            <a:ext cx="1998345" cy="1064260"/>
          </a:xfrm>
          <a:prstGeom prst="rect">
            <a:avLst/>
          </a:prstGeom>
        </p:spPr>
        <p:txBody>
          <a:bodyPr vert="horz" wrap="square" lIns="0" tIns="66675" rIns="0" bIns="0" rtlCol="0">
            <a:spAutoFit/>
          </a:bodyPr>
          <a:lstStyle/>
          <a:p>
            <a:pPr marL="12700" marR="5080" indent="-635" algn="ctr">
              <a:lnSpc>
                <a:spcPts val="2590"/>
              </a:lnSpc>
              <a:spcBef>
                <a:spcPts val="525"/>
              </a:spcBef>
            </a:pPr>
            <a:r>
              <a:rPr sz="2500" spc="-5" dirty="0">
                <a:solidFill>
                  <a:srgbClr val="FFFFFF"/>
                </a:solidFill>
                <a:latin typeface="Arial"/>
                <a:cs typeface="Arial"/>
              </a:rPr>
              <a:t>Revised </a:t>
            </a:r>
            <a:r>
              <a:rPr sz="2500" dirty="0">
                <a:solidFill>
                  <a:srgbClr val="FFFFFF"/>
                </a:solidFill>
                <a:latin typeface="Arial"/>
                <a:cs typeface="Arial"/>
              </a:rPr>
              <a:t> </a:t>
            </a:r>
            <a:r>
              <a:rPr sz="2500" spc="-10" dirty="0">
                <a:solidFill>
                  <a:srgbClr val="FFFFFF"/>
                </a:solidFill>
                <a:latin typeface="Arial"/>
                <a:cs typeface="Arial"/>
              </a:rPr>
              <a:t>effective</a:t>
            </a:r>
            <a:r>
              <a:rPr sz="2500" spc="-60" dirty="0">
                <a:solidFill>
                  <a:srgbClr val="FFFFFF"/>
                </a:solidFill>
                <a:latin typeface="Arial"/>
                <a:cs typeface="Arial"/>
              </a:rPr>
              <a:t> </a:t>
            </a:r>
            <a:r>
              <a:rPr sz="2500" spc="-5" dirty="0">
                <a:solidFill>
                  <a:srgbClr val="FFFFFF"/>
                </a:solidFill>
                <a:latin typeface="Arial"/>
                <a:cs typeface="Arial"/>
              </a:rPr>
              <a:t>date: </a:t>
            </a:r>
            <a:r>
              <a:rPr sz="2500" spc="-680" dirty="0">
                <a:solidFill>
                  <a:srgbClr val="FFFFFF"/>
                </a:solidFill>
                <a:latin typeface="Arial"/>
                <a:cs typeface="Arial"/>
              </a:rPr>
              <a:t> </a:t>
            </a:r>
            <a:r>
              <a:rPr sz="2500" spc="-5" dirty="0">
                <a:solidFill>
                  <a:srgbClr val="FFFFFF"/>
                </a:solidFill>
                <a:latin typeface="Arial"/>
                <a:cs typeface="Arial"/>
              </a:rPr>
              <a:t>On </a:t>
            </a:r>
            <a:r>
              <a:rPr sz="2500" spc="-10" dirty="0">
                <a:solidFill>
                  <a:srgbClr val="FFFFFF"/>
                </a:solidFill>
                <a:latin typeface="Arial"/>
                <a:cs typeface="Arial"/>
              </a:rPr>
              <a:t>Hold</a:t>
            </a:r>
            <a:endParaRPr sz="2500" dirty="0">
              <a:latin typeface="Arial"/>
              <a:cs typeface="Arial"/>
            </a:endParaRPr>
          </a:p>
        </p:txBody>
      </p:sp>
      <p:sp>
        <p:nvSpPr>
          <p:cNvPr id="24" name="object 24"/>
          <p:cNvSpPr/>
          <p:nvPr/>
        </p:nvSpPr>
        <p:spPr>
          <a:xfrm>
            <a:off x="7705343" y="2215897"/>
            <a:ext cx="2799715" cy="4070985"/>
          </a:xfrm>
          <a:custGeom>
            <a:avLst/>
            <a:gdLst/>
            <a:ahLst/>
            <a:cxnLst/>
            <a:rect l="l" t="t" r="r" b="b"/>
            <a:pathLst>
              <a:path w="2799715" h="4070985">
                <a:moveTo>
                  <a:pt x="2519629" y="0"/>
                </a:moveTo>
                <a:lnTo>
                  <a:pt x="279958" y="0"/>
                </a:lnTo>
                <a:lnTo>
                  <a:pt x="234549" y="3664"/>
                </a:lnTo>
                <a:lnTo>
                  <a:pt x="191472" y="14271"/>
                </a:lnTo>
                <a:lnTo>
                  <a:pt x="151304" y="31247"/>
                </a:lnTo>
                <a:lnTo>
                  <a:pt x="114621" y="54014"/>
                </a:lnTo>
                <a:lnTo>
                  <a:pt x="82000" y="81995"/>
                </a:lnTo>
                <a:lnTo>
                  <a:pt x="54017" y="114616"/>
                </a:lnTo>
                <a:lnTo>
                  <a:pt x="31249" y="151299"/>
                </a:lnTo>
                <a:lnTo>
                  <a:pt x="14273" y="191468"/>
                </a:lnTo>
                <a:lnTo>
                  <a:pt x="3664" y="234546"/>
                </a:lnTo>
                <a:lnTo>
                  <a:pt x="0" y="279958"/>
                </a:lnTo>
                <a:lnTo>
                  <a:pt x="0" y="3790645"/>
                </a:lnTo>
                <a:lnTo>
                  <a:pt x="3664" y="3836054"/>
                </a:lnTo>
                <a:lnTo>
                  <a:pt x="14273" y="3879131"/>
                </a:lnTo>
                <a:lnTo>
                  <a:pt x="31249" y="3919299"/>
                </a:lnTo>
                <a:lnTo>
                  <a:pt x="54017" y="3955982"/>
                </a:lnTo>
                <a:lnTo>
                  <a:pt x="82000" y="3988603"/>
                </a:lnTo>
                <a:lnTo>
                  <a:pt x="114621" y="4016586"/>
                </a:lnTo>
                <a:lnTo>
                  <a:pt x="151304" y="4039354"/>
                </a:lnTo>
                <a:lnTo>
                  <a:pt x="191472" y="4056330"/>
                </a:lnTo>
                <a:lnTo>
                  <a:pt x="234549" y="4066939"/>
                </a:lnTo>
                <a:lnTo>
                  <a:pt x="279958" y="4070604"/>
                </a:lnTo>
                <a:lnTo>
                  <a:pt x="2519629" y="4070604"/>
                </a:lnTo>
                <a:lnTo>
                  <a:pt x="2565038" y="4066939"/>
                </a:lnTo>
                <a:lnTo>
                  <a:pt x="2608115" y="4056332"/>
                </a:lnTo>
                <a:lnTo>
                  <a:pt x="2648283" y="4039356"/>
                </a:lnTo>
                <a:lnTo>
                  <a:pt x="2684966" y="4016589"/>
                </a:lnTo>
                <a:lnTo>
                  <a:pt x="2717587" y="3988608"/>
                </a:lnTo>
                <a:lnTo>
                  <a:pt x="2745570" y="3955987"/>
                </a:lnTo>
                <a:lnTo>
                  <a:pt x="2768338" y="3919304"/>
                </a:lnTo>
                <a:lnTo>
                  <a:pt x="2785314" y="3879135"/>
                </a:lnTo>
                <a:lnTo>
                  <a:pt x="2795923" y="3836057"/>
                </a:lnTo>
                <a:lnTo>
                  <a:pt x="2799588" y="3790645"/>
                </a:lnTo>
                <a:lnTo>
                  <a:pt x="2799588" y="279958"/>
                </a:lnTo>
                <a:lnTo>
                  <a:pt x="2795923" y="234546"/>
                </a:lnTo>
                <a:lnTo>
                  <a:pt x="2785316" y="191468"/>
                </a:lnTo>
                <a:lnTo>
                  <a:pt x="2768340" y="151299"/>
                </a:lnTo>
                <a:lnTo>
                  <a:pt x="2745573" y="114616"/>
                </a:lnTo>
                <a:lnTo>
                  <a:pt x="2717592" y="81995"/>
                </a:lnTo>
                <a:lnTo>
                  <a:pt x="2684971" y="54014"/>
                </a:lnTo>
                <a:lnTo>
                  <a:pt x="2648288" y="31247"/>
                </a:lnTo>
                <a:lnTo>
                  <a:pt x="2608119" y="14271"/>
                </a:lnTo>
                <a:lnTo>
                  <a:pt x="2565041" y="3664"/>
                </a:lnTo>
                <a:lnTo>
                  <a:pt x="2519629" y="0"/>
                </a:lnTo>
                <a:close/>
              </a:path>
            </a:pathLst>
          </a:custGeom>
          <a:solidFill>
            <a:srgbClr val="CAD2E2"/>
          </a:solidFill>
        </p:spPr>
        <p:txBody>
          <a:bodyPr wrap="square" lIns="0" tIns="0" rIns="0" bIns="0" rtlCol="0"/>
          <a:lstStyle/>
          <a:p>
            <a:endParaRPr dirty="0"/>
          </a:p>
        </p:txBody>
      </p:sp>
      <p:sp>
        <p:nvSpPr>
          <p:cNvPr id="25" name="object 25"/>
          <p:cNvSpPr txBox="1"/>
          <p:nvPr/>
        </p:nvSpPr>
        <p:spPr>
          <a:xfrm>
            <a:off x="7816146" y="2636943"/>
            <a:ext cx="2578735" cy="330835"/>
          </a:xfrm>
          <a:prstGeom prst="rect">
            <a:avLst/>
          </a:prstGeom>
        </p:spPr>
        <p:txBody>
          <a:bodyPr vert="horz" wrap="square" lIns="0" tIns="13335" rIns="0" bIns="0" rtlCol="0">
            <a:spAutoFit/>
          </a:bodyPr>
          <a:lstStyle/>
          <a:p>
            <a:pPr marL="12700">
              <a:lnSpc>
                <a:spcPct val="100000"/>
              </a:lnSpc>
              <a:spcBef>
                <a:spcPts val="105"/>
              </a:spcBef>
            </a:pPr>
            <a:r>
              <a:rPr sz="2000" dirty="0">
                <a:solidFill>
                  <a:srgbClr val="232200"/>
                </a:solidFill>
                <a:latin typeface="Arial"/>
                <a:cs typeface="Arial"/>
              </a:rPr>
              <a:t>Price</a:t>
            </a:r>
            <a:r>
              <a:rPr sz="2000" spc="-50" dirty="0">
                <a:solidFill>
                  <a:srgbClr val="232200"/>
                </a:solidFill>
                <a:latin typeface="Arial"/>
                <a:cs typeface="Arial"/>
              </a:rPr>
              <a:t> </a:t>
            </a:r>
            <a:r>
              <a:rPr sz="2000" dirty="0">
                <a:solidFill>
                  <a:srgbClr val="232200"/>
                </a:solidFill>
                <a:latin typeface="Arial"/>
                <a:cs typeface="Arial"/>
              </a:rPr>
              <a:t>Comparison</a:t>
            </a:r>
            <a:r>
              <a:rPr sz="2000" spc="-105" dirty="0">
                <a:solidFill>
                  <a:srgbClr val="232200"/>
                </a:solidFill>
                <a:latin typeface="Arial"/>
                <a:cs typeface="Arial"/>
              </a:rPr>
              <a:t> </a:t>
            </a:r>
            <a:r>
              <a:rPr sz="2000" spc="-55" dirty="0">
                <a:solidFill>
                  <a:srgbClr val="232200"/>
                </a:solidFill>
                <a:latin typeface="Arial"/>
                <a:cs typeface="Arial"/>
              </a:rPr>
              <a:t>Tool</a:t>
            </a:r>
            <a:endParaRPr sz="2000" dirty="0">
              <a:latin typeface="Arial"/>
              <a:cs typeface="Arial"/>
            </a:endParaRPr>
          </a:p>
        </p:txBody>
      </p:sp>
      <p:grpSp>
        <p:nvGrpSpPr>
          <p:cNvPr id="26" name="object 26"/>
          <p:cNvGrpSpPr/>
          <p:nvPr/>
        </p:nvGrpSpPr>
        <p:grpSpPr>
          <a:xfrm>
            <a:off x="7979409" y="3431792"/>
            <a:ext cx="2251710" cy="1239520"/>
            <a:chOff x="7979409" y="3431792"/>
            <a:chExt cx="2251710" cy="1239520"/>
          </a:xfrm>
        </p:grpSpPr>
        <p:sp>
          <p:nvSpPr>
            <p:cNvPr id="27" name="object 27"/>
            <p:cNvSpPr/>
            <p:nvPr/>
          </p:nvSpPr>
          <p:spPr>
            <a:xfrm>
              <a:off x="7985759" y="3438142"/>
              <a:ext cx="2239010" cy="1226820"/>
            </a:xfrm>
            <a:custGeom>
              <a:avLst/>
              <a:gdLst/>
              <a:ahLst/>
              <a:cxnLst/>
              <a:rect l="l" t="t" r="r" b="b"/>
              <a:pathLst>
                <a:path w="2239009" h="1226820">
                  <a:moveTo>
                    <a:pt x="2116074" y="0"/>
                  </a:moveTo>
                  <a:lnTo>
                    <a:pt x="122682" y="0"/>
                  </a:lnTo>
                  <a:lnTo>
                    <a:pt x="74929" y="9641"/>
                  </a:lnTo>
                  <a:lnTo>
                    <a:pt x="35933" y="35933"/>
                  </a:lnTo>
                  <a:lnTo>
                    <a:pt x="9641" y="74929"/>
                  </a:lnTo>
                  <a:lnTo>
                    <a:pt x="0" y="122682"/>
                  </a:lnTo>
                  <a:lnTo>
                    <a:pt x="0" y="1104138"/>
                  </a:lnTo>
                  <a:lnTo>
                    <a:pt x="9641" y="1151890"/>
                  </a:lnTo>
                  <a:lnTo>
                    <a:pt x="35933" y="1190886"/>
                  </a:lnTo>
                  <a:lnTo>
                    <a:pt x="74929" y="1217178"/>
                  </a:lnTo>
                  <a:lnTo>
                    <a:pt x="122682" y="1226820"/>
                  </a:lnTo>
                  <a:lnTo>
                    <a:pt x="2116074" y="1226820"/>
                  </a:lnTo>
                  <a:lnTo>
                    <a:pt x="2163826" y="1217178"/>
                  </a:lnTo>
                  <a:lnTo>
                    <a:pt x="2202822" y="1190886"/>
                  </a:lnTo>
                  <a:lnTo>
                    <a:pt x="2229114" y="1151890"/>
                  </a:lnTo>
                  <a:lnTo>
                    <a:pt x="2238756" y="1104138"/>
                  </a:lnTo>
                  <a:lnTo>
                    <a:pt x="2238756" y="122682"/>
                  </a:lnTo>
                  <a:lnTo>
                    <a:pt x="2229114" y="74929"/>
                  </a:lnTo>
                  <a:lnTo>
                    <a:pt x="2202822" y="35933"/>
                  </a:lnTo>
                  <a:lnTo>
                    <a:pt x="2163826" y="9641"/>
                  </a:lnTo>
                  <a:lnTo>
                    <a:pt x="2116074" y="0"/>
                  </a:lnTo>
                  <a:close/>
                </a:path>
              </a:pathLst>
            </a:custGeom>
            <a:solidFill>
              <a:srgbClr val="0067AC"/>
            </a:solidFill>
          </p:spPr>
          <p:txBody>
            <a:bodyPr wrap="square" lIns="0" tIns="0" rIns="0" bIns="0" rtlCol="0"/>
            <a:lstStyle/>
            <a:p>
              <a:endParaRPr dirty="0"/>
            </a:p>
          </p:txBody>
        </p:sp>
        <p:sp>
          <p:nvSpPr>
            <p:cNvPr id="28" name="object 28"/>
            <p:cNvSpPr/>
            <p:nvPr/>
          </p:nvSpPr>
          <p:spPr>
            <a:xfrm>
              <a:off x="7985759" y="3438142"/>
              <a:ext cx="2239010" cy="1226820"/>
            </a:xfrm>
            <a:custGeom>
              <a:avLst/>
              <a:gdLst/>
              <a:ahLst/>
              <a:cxnLst/>
              <a:rect l="l" t="t" r="r" b="b"/>
              <a:pathLst>
                <a:path w="2239009" h="1226820">
                  <a:moveTo>
                    <a:pt x="0" y="122682"/>
                  </a:moveTo>
                  <a:lnTo>
                    <a:pt x="9641" y="74929"/>
                  </a:lnTo>
                  <a:lnTo>
                    <a:pt x="35933" y="35933"/>
                  </a:lnTo>
                  <a:lnTo>
                    <a:pt x="74929" y="9641"/>
                  </a:lnTo>
                  <a:lnTo>
                    <a:pt x="122682" y="0"/>
                  </a:lnTo>
                  <a:lnTo>
                    <a:pt x="2116074" y="0"/>
                  </a:lnTo>
                  <a:lnTo>
                    <a:pt x="2163826" y="9641"/>
                  </a:lnTo>
                  <a:lnTo>
                    <a:pt x="2202822" y="35933"/>
                  </a:lnTo>
                  <a:lnTo>
                    <a:pt x="2229114" y="74929"/>
                  </a:lnTo>
                  <a:lnTo>
                    <a:pt x="2238756" y="122682"/>
                  </a:lnTo>
                  <a:lnTo>
                    <a:pt x="2238756" y="1104138"/>
                  </a:lnTo>
                  <a:lnTo>
                    <a:pt x="2229114" y="1151890"/>
                  </a:lnTo>
                  <a:lnTo>
                    <a:pt x="2202822" y="1190886"/>
                  </a:lnTo>
                  <a:lnTo>
                    <a:pt x="2163826" y="1217178"/>
                  </a:lnTo>
                  <a:lnTo>
                    <a:pt x="2116074" y="1226820"/>
                  </a:lnTo>
                  <a:lnTo>
                    <a:pt x="122682" y="1226820"/>
                  </a:lnTo>
                  <a:lnTo>
                    <a:pt x="74929" y="1217178"/>
                  </a:lnTo>
                  <a:lnTo>
                    <a:pt x="35933" y="1190886"/>
                  </a:lnTo>
                  <a:lnTo>
                    <a:pt x="9641" y="1151890"/>
                  </a:lnTo>
                  <a:lnTo>
                    <a:pt x="0" y="1104138"/>
                  </a:lnTo>
                  <a:lnTo>
                    <a:pt x="0" y="122682"/>
                  </a:lnTo>
                  <a:close/>
                </a:path>
              </a:pathLst>
            </a:custGeom>
            <a:ln w="12700">
              <a:solidFill>
                <a:srgbClr val="FFFFFF"/>
              </a:solidFill>
            </a:ln>
          </p:spPr>
          <p:txBody>
            <a:bodyPr wrap="square" lIns="0" tIns="0" rIns="0" bIns="0" rtlCol="0"/>
            <a:lstStyle/>
            <a:p>
              <a:endParaRPr dirty="0"/>
            </a:p>
          </p:txBody>
        </p:sp>
      </p:grpSp>
      <p:sp>
        <p:nvSpPr>
          <p:cNvPr id="29" name="object 29"/>
          <p:cNvSpPr txBox="1"/>
          <p:nvPr/>
        </p:nvSpPr>
        <p:spPr>
          <a:xfrm>
            <a:off x="8105681" y="3489994"/>
            <a:ext cx="1998345" cy="1064260"/>
          </a:xfrm>
          <a:prstGeom prst="rect">
            <a:avLst/>
          </a:prstGeom>
        </p:spPr>
        <p:txBody>
          <a:bodyPr vert="horz" wrap="square" lIns="0" tIns="66040" rIns="0" bIns="0" rtlCol="0">
            <a:spAutoFit/>
          </a:bodyPr>
          <a:lstStyle/>
          <a:p>
            <a:pPr marL="12065" marR="5080" indent="635" algn="ctr">
              <a:lnSpc>
                <a:spcPts val="2590"/>
              </a:lnSpc>
              <a:spcBef>
                <a:spcPts val="520"/>
              </a:spcBef>
            </a:pPr>
            <a:r>
              <a:rPr sz="2500" spc="-5" dirty="0">
                <a:solidFill>
                  <a:srgbClr val="FFFFFF"/>
                </a:solidFill>
                <a:latin typeface="Arial"/>
                <a:cs typeface="Arial"/>
              </a:rPr>
              <a:t>Original </a:t>
            </a:r>
            <a:r>
              <a:rPr sz="2500" dirty="0">
                <a:solidFill>
                  <a:srgbClr val="FFFFFF"/>
                </a:solidFill>
                <a:latin typeface="Arial"/>
                <a:cs typeface="Arial"/>
              </a:rPr>
              <a:t> </a:t>
            </a:r>
            <a:r>
              <a:rPr sz="2500" spc="-10" dirty="0">
                <a:solidFill>
                  <a:srgbClr val="FFFFFF"/>
                </a:solidFill>
                <a:latin typeface="Arial"/>
                <a:cs typeface="Arial"/>
              </a:rPr>
              <a:t>effective</a:t>
            </a:r>
            <a:r>
              <a:rPr sz="2500" spc="-60" dirty="0">
                <a:solidFill>
                  <a:srgbClr val="FFFFFF"/>
                </a:solidFill>
                <a:latin typeface="Arial"/>
                <a:cs typeface="Arial"/>
              </a:rPr>
              <a:t> </a:t>
            </a:r>
            <a:r>
              <a:rPr sz="2500" spc="-5" dirty="0">
                <a:solidFill>
                  <a:srgbClr val="FFFFFF"/>
                </a:solidFill>
                <a:latin typeface="Arial"/>
                <a:cs typeface="Arial"/>
              </a:rPr>
              <a:t>date: </a:t>
            </a:r>
            <a:r>
              <a:rPr sz="2500" spc="-680" dirty="0">
                <a:solidFill>
                  <a:srgbClr val="FFFFFF"/>
                </a:solidFill>
                <a:latin typeface="Arial"/>
                <a:cs typeface="Arial"/>
              </a:rPr>
              <a:t> </a:t>
            </a:r>
            <a:r>
              <a:rPr sz="2500" spc="-5" dirty="0">
                <a:solidFill>
                  <a:srgbClr val="FFFFFF"/>
                </a:solidFill>
                <a:latin typeface="Arial"/>
                <a:cs typeface="Arial"/>
              </a:rPr>
              <a:t>1/1/2023</a:t>
            </a:r>
            <a:endParaRPr sz="2500" dirty="0">
              <a:latin typeface="Arial"/>
              <a:cs typeface="Arial"/>
            </a:endParaRPr>
          </a:p>
        </p:txBody>
      </p:sp>
      <p:grpSp>
        <p:nvGrpSpPr>
          <p:cNvPr id="30" name="object 30"/>
          <p:cNvGrpSpPr/>
          <p:nvPr/>
        </p:nvGrpSpPr>
        <p:grpSpPr>
          <a:xfrm>
            <a:off x="7979409" y="4847588"/>
            <a:ext cx="2251710" cy="1239520"/>
            <a:chOff x="7979409" y="4847588"/>
            <a:chExt cx="2251710" cy="1239520"/>
          </a:xfrm>
        </p:grpSpPr>
        <p:sp>
          <p:nvSpPr>
            <p:cNvPr id="31" name="object 31"/>
            <p:cNvSpPr/>
            <p:nvPr/>
          </p:nvSpPr>
          <p:spPr>
            <a:xfrm>
              <a:off x="7985759" y="4853938"/>
              <a:ext cx="2239010" cy="1226820"/>
            </a:xfrm>
            <a:custGeom>
              <a:avLst/>
              <a:gdLst/>
              <a:ahLst/>
              <a:cxnLst/>
              <a:rect l="l" t="t" r="r" b="b"/>
              <a:pathLst>
                <a:path w="2239009" h="1226820">
                  <a:moveTo>
                    <a:pt x="2116074" y="0"/>
                  </a:moveTo>
                  <a:lnTo>
                    <a:pt x="122682" y="0"/>
                  </a:lnTo>
                  <a:lnTo>
                    <a:pt x="74929" y="9641"/>
                  </a:lnTo>
                  <a:lnTo>
                    <a:pt x="35933" y="35933"/>
                  </a:lnTo>
                  <a:lnTo>
                    <a:pt x="9641" y="74929"/>
                  </a:lnTo>
                  <a:lnTo>
                    <a:pt x="0" y="122681"/>
                  </a:lnTo>
                  <a:lnTo>
                    <a:pt x="0" y="1104138"/>
                  </a:lnTo>
                  <a:lnTo>
                    <a:pt x="9641" y="1151890"/>
                  </a:lnTo>
                  <a:lnTo>
                    <a:pt x="35933" y="1190886"/>
                  </a:lnTo>
                  <a:lnTo>
                    <a:pt x="74929" y="1217178"/>
                  </a:lnTo>
                  <a:lnTo>
                    <a:pt x="122682" y="1226820"/>
                  </a:lnTo>
                  <a:lnTo>
                    <a:pt x="2116074" y="1226820"/>
                  </a:lnTo>
                  <a:lnTo>
                    <a:pt x="2163826" y="1217178"/>
                  </a:lnTo>
                  <a:lnTo>
                    <a:pt x="2202822" y="1190886"/>
                  </a:lnTo>
                  <a:lnTo>
                    <a:pt x="2229114" y="1151890"/>
                  </a:lnTo>
                  <a:lnTo>
                    <a:pt x="2238756" y="1104138"/>
                  </a:lnTo>
                  <a:lnTo>
                    <a:pt x="2238756" y="122681"/>
                  </a:lnTo>
                  <a:lnTo>
                    <a:pt x="2229114" y="74929"/>
                  </a:lnTo>
                  <a:lnTo>
                    <a:pt x="2202822" y="35933"/>
                  </a:lnTo>
                  <a:lnTo>
                    <a:pt x="2163826" y="9641"/>
                  </a:lnTo>
                  <a:lnTo>
                    <a:pt x="2116074" y="0"/>
                  </a:lnTo>
                  <a:close/>
                </a:path>
              </a:pathLst>
            </a:custGeom>
            <a:solidFill>
              <a:srgbClr val="0067AC"/>
            </a:solidFill>
          </p:spPr>
          <p:txBody>
            <a:bodyPr wrap="square" lIns="0" tIns="0" rIns="0" bIns="0" rtlCol="0"/>
            <a:lstStyle/>
            <a:p>
              <a:endParaRPr dirty="0"/>
            </a:p>
          </p:txBody>
        </p:sp>
        <p:sp>
          <p:nvSpPr>
            <p:cNvPr id="32" name="object 32"/>
            <p:cNvSpPr/>
            <p:nvPr/>
          </p:nvSpPr>
          <p:spPr>
            <a:xfrm>
              <a:off x="7985759" y="4853938"/>
              <a:ext cx="2239010" cy="1226820"/>
            </a:xfrm>
            <a:custGeom>
              <a:avLst/>
              <a:gdLst/>
              <a:ahLst/>
              <a:cxnLst/>
              <a:rect l="l" t="t" r="r" b="b"/>
              <a:pathLst>
                <a:path w="2239009" h="1226820">
                  <a:moveTo>
                    <a:pt x="0" y="122681"/>
                  </a:moveTo>
                  <a:lnTo>
                    <a:pt x="9641" y="74929"/>
                  </a:lnTo>
                  <a:lnTo>
                    <a:pt x="35933" y="35933"/>
                  </a:lnTo>
                  <a:lnTo>
                    <a:pt x="74929" y="9641"/>
                  </a:lnTo>
                  <a:lnTo>
                    <a:pt x="122682" y="0"/>
                  </a:lnTo>
                  <a:lnTo>
                    <a:pt x="2116074" y="0"/>
                  </a:lnTo>
                  <a:lnTo>
                    <a:pt x="2163826" y="9641"/>
                  </a:lnTo>
                  <a:lnTo>
                    <a:pt x="2202822" y="35933"/>
                  </a:lnTo>
                  <a:lnTo>
                    <a:pt x="2229114" y="74929"/>
                  </a:lnTo>
                  <a:lnTo>
                    <a:pt x="2238756" y="122681"/>
                  </a:lnTo>
                  <a:lnTo>
                    <a:pt x="2238756" y="1104138"/>
                  </a:lnTo>
                  <a:lnTo>
                    <a:pt x="2229114" y="1151890"/>
                  </a:lnTo>
                  <a:lnTo>
                    <a:pt x="2202822" y="1190886"/>
                  </a:lnTo>
                  <a:lnTo>
                    <a:pt x="2163826" y="1217178"/>
                  </a:lnTo>
                  <a:lnTo>
                    <a:pt x="2116074" y="1226820"/>
                  </a:lnTo>
                  <a:lnTo>
                    <a:pt x="122682" y="1226820"/>
                  </a:lnTo>
                  <a:lnTo>
                    <a:pt x="74929" y="1217178"/>
                  </a:lnTo>
                  <a:lnTo>
                    <a:pt x="35933" y="1190886"/>
                  </a:lnTo>
                  <a:lnTo>
                    <a:pt x="9641" y="1151890"/>
                  </a:lnTo>
                  <a:lnTo>
                    <a:pt x="0" y="1104138"/>
                  </a:lnTo>
                  <a:lnTo>
                    <a:pt x="0" y="122681"/>
                  </a:lnTo>
                  <a:close/>
                </a:path>
              </a:pathLst>
            </a:custGeom>
            <a:ln w="12700">
              <a:solidFill>
                <a:srgbClr val="FFFFFF"/>
              </a:solidFill>
            </a:ln>
          </p:spPr>
          <p:txBody>
            <a:bodyPr wrap="square" lIns="0" tIns="0" rIns="0" bIns="0" rtlCol="0"/>
            <a:lstStyle/>
            <a:p>
              <a:endParaRPr dirty="0"/>
            </a:p>
          </p:txBody>
        </p:sp>
      </p:grpSp>
      <p:sp>
        <p:nvSpPr>
          <p:cNvPr id="33" name="object 33"/>
          <p:cNvSpPr txBox="1"/>
          <p:nvPr/>
        </p:nvSpPr>
        <p:spPr>
          <a:xfrm>
            <a:off x="8105511" y="4905857"/>
            <a:ext cx="1998345" cy="1064260"/>
          </a:xfrm>
          <a:prstGeom prst="rect">
            <a:avLst/>
          </a:prstGeom>
        </p:spPr>
        <p:txBody>
          <a:bodyPr vert="horz" wrap="square" lIns="0" tIns="66675" rIns="0" bIns="0" rtlCol="0">
            <a:spAutoFit/>
          </a:bodyPr>
          <a:lstStyle/>
          <a:p>
            <a:pPr marL="12065" marR="5080" indent="-635" algn="ctr">
              <a:lnSpc>
                <a:spcPts val="2590"/>
              </a:lnSpc>
              <a:spcBef>
                <a:spcPts val="525"/>
              </a:spcBef>
            </a:pPr>
            <a:r>
              <a:rPr sz="2500" spc="-5" dirty="0">
                <a:solidFill>
                  <a:srgbClr val="FFFFFF"/>
                </a:solidFill>
                <a:latin typeface="Arial"/>
                <a:cs typeface="Arial"/>
              </a:rPr>
              <a:t>Revised </a:t>
            </a:r>
            <a:r>
              <a:rPr sz="2500" dirty="0">
                <a:solidFill>
                  <a:srgbClr val="FFFFFF"/>
                </a:solidFill>
                <a:latin typeface="Arial"/>
                <a:cs typeface="Arial"/>
              </a:rPr>
              <a:t> </a:t>
            </a:r>
            <a:r>
              <a:rPr sz="2500" spc="-10" dirty="0">
                <a:solidFill>
                  <a:srgbClr val="FFFFFF"/>
                </a:solidFill>
                <a:latin typeface="Arial"/>
                <a:cs typeface="Arial"/>
              </a:rPr>
              <a:t>effective</a:t>
            </a:r>
            <a:r>
              <a:rPr sz="2500" spc="-60" dirty="0">
                <a:solidFill>
                  <a:srgbClr val="FFFFFF"/>
                </a:solidFill>
                <a:latin typeface="Arial"/>
                <a:cs typeface="Arial"/>
              </a:rPr>
              <a:t> </a:t>
            </a:r>
            <a:r>
              <a:rPr sz="2500" spc="-5" dirty="0">
                <a:solidFill>
                  <a:srgbClr val="FFFFFF"/>
                </a:solidFill>
                <a:latin typeface="Arial"/>
                <a:cs typeface="Arial"/>
              </a:rPr>
              <a:t>date: </a:t>
            </a:r>
            <a:r>
              <a:rPr sz="2500" spc="-680" dirty="0">
                <a:solidFill>
                  <a:srgbClr val="FFFFFF"/>
                </a:solidFill>
                <a:latin typeface="Arial"/>
                <a:cs typeface="Arial"/>
              </a:rPr>
              <a:t> </a:t>
            </a:r>
            <a:r>
              <a:rPr sz="2500" spc="-10" dirty="0">
                <a:solidFill>
                  <a:srgbClr val="FFFFFF"/>
                </a:solidFill>
                <a:latin typeface="Arial"/>
                <a:cs typeface="Arial"/>
              </a:rPr>
              <a:t>No </a:t>
            </a:r>
            <a:r>
              <a:rPr sz="2500" spc="-5" dirty="0">
                <a:solidFill>
                  <a:srgbClr val="FFFFFF"/>
                </a:solidFill>
                <a:latin typeface="Arial"/>
                <a:cs typeface="Arial"/>
              </a:rPr>
              <a:t>change</a:t>
            </a:r>
            <a:endParaRPr sz="2500" dirty="0">
              <a:latin typeface="Arial"/>
              <a:cs typeface="Arial"/>
            </a:endParaRPr>
          </a:p>
        </p:txBody>
      </p:sp>
      <p:cxnSp>
        <p:nvCxnSpPr>
          <p:cNvPr id="35" name="Straight Connector 34"/>
          <p:cNvCxnSpPr/>
          <p:nvPr/>
        </p:nvCxnSpPr>
        <p:spPr>
          <a:xfrm flipV="1">
            <a:off x="762000" y="1256219"/>
            <a:ext cx="11201400" cy="3810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6" name="Flowchart: Decision 35"/>
          <p:cNvSpPr/>
          <p:nvPr/>
        </p:nvSpPr>
        <p:spPr>
          <a:xfrm rot="5400000">
            <a:off x="211614" y="999492"/>
            <a:ext cx="646619" cy="612648"/>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3481" y="2416680"/>
            <a:ext cx="3585210" cy="1818005"/>
          </a:xfrm>
          <a:prstGeom prst="rect">
            <a:avLst/>
          </a:prstGeom>
        </p:spPr>
        <p:txBody>
          <a:bodyPr vert="horz" wrap="square" lIns="0" tIns="84455" rIns="0" bIns="0" rtlCol="0">
            <a:spAutoFit/>
          </a:bodyPr>
          <a:lstStyle/>
          <a:p>
            <a:pPr marL="12700" marR="5080">
              <a:lnSpc>
                <a:spcPts val="4540"/>
              </a:lnSpc>
              <a:spcBef>
                <a:spcPts val="665"/>
              </a:spcBef>
            </a:pPr>
            <a:r>
              <a:rPr sz="4200" b="1" spc="-5" dirty="0">
                <a:solidFill>
                  <a:srgbClr val="FFFFFF"/>
                </a:solidFill>
                <a:latin typeface="Arial"/>
                <a:cs typeface="Arial"/>
              </a:rPr>
              <a:t>Compliance </a:t>
            </a:r>
            <a:r>
              <a:rPr sz="4200" b="1" dirty="0">
                <a:solidFill>
                  <a:srgbClr val="FFFFFF"/>
                </a:solidFill>
                <a:latin typeface="Arial"/>
                <a:cs typeface="Arial"/>
              </a:rPr>
              <a:t> </a:t>
            </a:r>
            <a:r>
              <a:rPr sz="4200" b="1" spc="-5" dirty="0">
                <a:solidFill>
                  <a:srgbClr val="FFFFFF"/>
                </a:solidFill>
                <a:latin typeface="Arial"/>
                <a:cs typeface="Arial"/>
              </a:rPr>
              <a:t>with </a:t>
            </a:r>
            <a:r>
              <a:rPr sz="4200" b="1" dirty="0">
                <a:solidFill>
                  <a:srgbClr val="FFFFFF"/>
                </a:solidFill>
                <a:latin typeface="Arial"/>
                <a:cs typeface="Arial"/>
              </a:rPr>
              <a:t> Requ</a:t>
            </a:r>
            <a:r>
              <a:rPr sz="4200" b="1" spc="-5" dirty="0">
                <a:solidFill>
                  <a:srgbClr val="FFFFFF"/>
                </a:solidFill>
                <a:latin typeface="Arial"/>
                <a:cs typeface="Arial"/>
              </a:rPr>
              <a:t>ir</a:t>
            </a:r>
            <a:r>
              <a:rPr sz="4200" b="1" dirty="0">
                <a:solidFill>
                  <a:srgbClr val="FFFFFF"/>
                </a:solidFill>
                <a:latin typeface="Arial"/>
                <a:cs typeface="Arial"/>
              </a:rPr>
              <a:t>e</a:t>
            </a:r>
            <a:r>
              <a:rPr sz="4200" b="1" spc="-5" dirty="0">
                <a:solidFill>
                  <a:srgbClr val="FFFFFF"/>
                </a:solidFill>
                <a:latin typeface="Arial"/>
                <a:cs typeface="Arial"/>
              </a:rPr>
              <a:t>m</a:t>
            </a:r>
            <a:r>
              <a:rPr sz="4200" b="1" dirty="0">
                <a:solidFill>
                  <a:srgbClr val="FFFFFF"/>
                </a:solidFill>
                <a:latin typeface="Arial"/>
                <a:cs typeface="Arial"/>
              </a:rPr>
              <a:t>ents</a:t>
            </a:r>
            <a:endParaRPr sz="4200" dirty="0">
              <a:latin typeface="Arial"/>
              <a:cs typeface="Arial"/>
            </a:endParaRPr>
          </a:p>
        </p:txBody>
      </p:sp>
      <p:sp>
        <p:nvSpPr>
          <p:cNvPr id="3" name="object 3"/>
          <p:cNvSpPr/>
          <p:nvPr/>
        </p:nvSpPr>
        <p:spPr>
          <a:xfrm>
            <a:off x="5468111" y="862587"/>
            <a:ext cx="6263640" cy="1719580"/>
          </a:xfrm>
          <a:custGeom>
            <a:avLst/>
            <a:gdLst/>
            <a:ahLst/>
            <a:cxnLst/>
            <a:rect l="l" t="t" r="r" b="b"/>
            <a:pathLst>
              <a:path w="6263640" h="1719580">
                <a:moveTo>
                  <a:pt x="5977128" y="0"/>
                </a:moveTo>
                <a:lnTo>
                  <a:pt x="286512" y="0"/>
                </a:lnTo>
                <a:lnTo>
                  <a:pt x="240039" y="3749"/>
                </a:lnTo>
                <a:lnTo>
                  <a:pt x="195954" y="14606"/>
                </a:lnTo>
                <a:lnTo>
                  <a:pt x="154846" y="31978"/>
                </a:lnTo>
                <a:lnTo>
                  <a:pt x="117304" y="55278"/>
                </a:lnTo>
                <a:lnTo>
                  <a:pt x="83920" y="83915"/>
                </a:lnTo>
                <a:lnTo>
                  <a:pt x="55282" y="117299"/>
                </a:lnTo>
                <a:lnTo>
                  <a:pt x="31981" y="154840"/>
                </a:lnTo>
                <a:lnTo>
                  <a:pt x="14607" y="195949"/>
                </a:lnTo>
                <a:lnTo>
                  <a:pt x="3750" y="240036"/>
                </a:lnTo>
                <a:lnTo>
                  <a:pt x="0" y="286512"/>
                </a:lnTo>
                <a:lnTo>
                  <a:pt x="0" y="1432547"/>
                </a:lnTo>
                <a:lnTo>
                  <a:pt x="3750" y="1479022"/>
                </a:lnTo>
                <a:lnTo>
                  <a:pt x="14607" y="1523110"/>
                </a:lnTo>
                <a:lnTo>
                  <a:pt x="31981" y="1564221"/>
                </a:lnTo>
                <a:lnTo>
                  <a:pt x="55282" y="1601764"/>
                </a:lnTo>
                <a:lnTo>
                  <a:pt x="83920" y="1635150"/>
                </a:lnTo>
                <a:lnTo>
                  <a:pt x="117304" y="1663789"/>
                </a:lnTo>
                <a:lnTo>
                  <a:pt x="154846" y="1687090"/>
                </a:lnTo>
                <a:lnTo>
                  <a:pt x="195954" y="1704464"/>
                </a:lnTo>
                <a:lnTo>
                  <a:pt x="240039" y="1715321"/>
                </a:lnTo>
                <a:lnTo>
                  <a:pt x="286512" y="1719072"/>
                </a:lnTo>
                <a:lnTo>
                  <a:pt x="5977128" y="1719072"/>
                </a:lnTo>
                <a:lnTo>
                  <a:pt x="6023600" y="1715321"/>
                </a:lnTo>
                <a:lnTo>
                  <a:pt x="6067685" y="1704464"/>
                </a:lnTo>
                <a:lnTo>
                  <a:pt x="6108793" y="1687090"/>
                </a:lnTo>
                <a:lnTo>
                  <a:pt x="6146335" y="1663789"/>
                </a:lnTo>
                <a:lnTo>
                  <a:pt x="6179719" y="1635150"/>
                </a:lnTo>
                <a:lnTo>
                  <a:pt x="6208357" y="1601764"/>
                </a:lnTo>
                <a:lnTo>
                  <a:pt x="6231658" y="1564221"/>
                </a:lnTo>
                <a:lnTo>
                  <a:pt x="6249032" y="1523110"/>
                </a:lnTo>
                <a:lnTo>
                  <a:pt x="6259889" y="1479022"/>
                </a:lnTo>
                <a:lnTo>
                  <a:pt x="6263640" y="1432547"/>
                </a:lnTo>
                <a:lnTo>
                  <a:pt x="6263640" y="286512"/>
                </a:lnTo>
                <a:lnTo>
                  <a:pt x="6259889" y="240036"/>
                </a:lnTo>
                <a:lnTo>
                  <a:pt x="6249032" y="195949"/>
                </a:lnTo>
                <a:lnTo>
                  <a:pt x="6231658" y="154840"/>
                </a:lnTo>
                <a:lnTo>
                  <a:pt x="6208357" y="117299"/>
                </a:lnTo>
                <a:lnTo>
                  <a:pt x="6179719" y="83915"/>
                </a:lnTo>
                <a:lnTo>
                  <a:pt x="6146335" y="55278"/>
                </a:lnTo>
                <a:lnTo>
                  <a:pt x="6108793" y="31978"/>
                </a:lnTo>
                <a:lnTo>
                  <a:pt x="6067685" y="14606"/>
                </a:lnTo>
                <a:lnTo>
                  <a:pt x="6023600" y="3749"/>
                </a:lnTo>
                <a:lnTo>
                  <a:pt x="5977128" y="0"/>
                </a:lnTo>
                <a:close/>
              </a:path>
            </a:pathLst>
          </a:custGeom>
          <a:solidFill>
            <a:srgbClr val="58B82F"/>
          </a:solidFill>
        </p:spPr>
        <p:txBody>
          <a:bodyPr wrap="square" lIns="0" tIns="0" rIns="0" bIns="0" rtlCol="0"/>
          <a:lstStyle/>
          <a:p>
            <a:endParaRPr dirty="0"/>
          </a:p>
        </p:txBody>
      </p:sp>
      <p:sp>
        <p:nvSpPr>
          <p:cNvPr id="4" name="object 4"/>
          <p:cNvSpPr txBox="1">
            <a:spLocks noGrp="1"/>
          </p:cNvSpPr>
          <p:nvPr>
            <p:ph type="title"/>
          </p:nvPr>
        </p:nvSpPr>
        <p:spPr>
          <a:xfrm>
            <a:off x="5619657" y="961623"/>
            <a:ext cx="5686425" cy="1469632"/>
          </a:xfrm>
          <a:prstGeom prst="rect">
            <a:avLst/>
          </a:prstGeom>
        </p:spPr>
        <p:txBody>
          <a:bodyPr vert="horz" wrap="square" lIns="0" tIns="58419" rIns="0" bIns="0" rtlCol="0">
            <a:spAutoFit/>
          </a:bodyPr>
          <a:lstStyle/>
          <a:p>
            <a:pPr marL="12700" marR="5080">
              <a:lnSpc>
                <a:spcPts val="2170"/>
              </a:lnSpc>
              <a:spcBef>
                <a:spcPts val="459"/>
              </a:spcBef>
            </a:pPr>
            <a:r>
              <a:rPr lang="en-US" sz="2100" b="0" spc="-5" dirty="0" smtClean="0">
                <a:latin typeface="Arial"/>
                <a:cs typeface="Arial"/>
              </a:rPr>
              <a:t>PAI </a:t>
            </a:r>
            <a:r>
              <a:rPr sz="2100" b="0" dirty="0" smtClean="0">
                <a:latin typeface="Arial"/>
                <a:cs typeface="Arial"/>
              </a:rPr>
              <a:t>is </a:t>
            </a:r>
            <a:r>
              <a:rPr sz="2100" b="0" spc="-5" dirty="0">
                <a:latin typeface="Arial"/>
                <a:cs typeface="Arial"/>
              </a:rPr>
              <a:t>committed</a:t>
            </a:r>
            <a:r>
              <a:rPr sz="2100" b="0" spc="-20" dirty="0">
                <a:latin typeface="Arial"/>
                <a:cs typeface="Arial"/>
              </a:rPr>
              <a:t> </a:t>
            </a:r>
            <a:r>
              <a:rPr sz="2100" b="0" dirty="0">
                <a:latin typeface="Arial"/>
                <a:cs typeface="Arial"/>
              </a:rPr>
              <a:t>to </a:t>
            </a:r>
            <a:r>
              <a:rPr sz="2100" b="0" spc="-5" dirty="0">
                <a:latin typeface="Arial"/>
                <a:cs typeface="Arial"/>
              </a:rPr>
              <a:t>complying</a:t>
            </a:r>
            <a:r>
              <a:rPr sz="2100" b="0" dirty="0">
                <a:latin typeface="Arial"/>
                <a:cs typeface="Arial"/>
              </a:rPr>
              <a:t> </a:t>
            </a:r>
            <a:r>
              <a:rPr sz="2100" b="0" spc="-5" dirty="0">
                <a:latin typeface="Arial"/>
                <a:cs typeface="Arial"/>
              </a:rPr>
              <a:t>with </a:t>
            </a:r>
            <a:r>
              <a:rPr sz="2100" b="0" spc="-565" dirty="0">
                <a:latin typeface="Arial"/>
                <a:cs typeface="Arial"/>
              </a:rPr>
              <a:t> </a:t>
            </a:r>
            <a:r>
              <a:rPr sz="2100" b="0" spc="-5" dirty="0">
                <a:latin typeface="Arial"/>
                <a:cs typeface="Arial"/>
              </a:rPr>
              <a:t>the</a:t>
            </a:r>
            <a:r>
              <a:rPr sz="2100" b="0" spc="-10" dirty="0">
                <a:latin typeface="Arial"/>
                <a:cs typeface="Arial"/>
              </a:rPr>
              <a:t> </a:t>
            </a:r>
            <a:r>
              <a:rPr sz="2100" b="0" spc="-5" dirty="0">
                <a:latin typeface="Arial"/>
                <a:cs typeface="Arial"/>
              </a:rPr>
              <a:t>requirements</a:t>
            </a:r>
            <a:r>
              <a:rPr sz="2100" b="0" spc="20" dirty="0">
                <a:latin typeface="Arial"/>
                <a:cs typeface="Arial"/>
              </a:rPr>
              <a:t> </a:t>
            </a:r>
            <a:r>
              <a:rPr sz="2100" b="0" spc="-5" dirty="0">
                <a:latin typeface="Arial"/>
                <a:cs typeface="Arial"/>
              </a:rPr>
              <a:t>of</a:t>
            </a:r>
            <a:r>
              <a:rPr sz="2100" b="0" spc="5" dirty="0">
                <a:latin typeface="Arial"/>
                <a:cs typeface="Arial"/>
              </a:rPr>
              <a:t> </a:t>
            </a:r>
            <a:r>
              <a:rPr sz="2100" b="0" spc="-5" dirty="0">
                <a:latin typeface="Arial"/>
                <a:cs typeface="Arial"/>
              </a:rPr>
              <a:t>the</a:t>
            </a:r>
            <a:r>
              <a:rPr sz="2100" b="0" spc="-20" dirty="0">
                <a:latin typeface="Arial"/>
                <a:cs typeface="Arial"/>
              </a:rPr>
              <a:t> </a:t>
            </a:r>
            <a:r>
              <a:rPr sz="2100" b="0" spc="-5" dirty="0">
                <a:latin typeface="Arial"/>
                <a:cs typeface="Arial"/>
              </a:rPr>
              <a:t>Consolidated </a:t>
            </a:r>
            <a:r>
              <a:rPr sz="2100" b="0" dirty="0">
                <a:latin typeface="Arial"/>
                <a:cs typeface="Arial"/>
              </a:rPr>
              <a:t> </a:t>
            </a:r>
            <a:r>
              <a:rPr sz="2100" b="0" spc="-5" dirty="0">
                <a:latin typeface="Arial"/>
                <a:cs typeface="Arial"/>
              </a:rPr>
              <a:t>Appropriations </a:t>
            </a:r>
            <a:r>
              <a:rPr sz="2100" b="0" dirty="0">
                <a:latin typeface="Arial"/>
                <a:cs typeface="Arial"/>
              </a:rPr>
              <a:t>Act </a:t>
            </a:r>
            <a:r>
              <a:rPr sz="2100" b="0" spc="-5" dirty="0">
                <a:latin typeface="Arial"/>
                <a:cs typeface="Arial"/>
              </a:rPr>
              <a:t>(CAA) and </a:t>
            </a:r>
            <a:r>
              <a:rPr sz="2100" b="0" spc="-10" dirty="0">
                <a:latin typeface="Arial"/>
                <a:cs typeface="Arial"/>
              </a:rPr>
              <a:t>Transparency </a:t>
            </a:r>
            <a:r>
              <a:rPr sz="2100" b="0" dirty="0">
                <a:latin typeface="Arial"/>
                <a:cs typeface="Arial"/>
              </a:rPr>
              <a:t>in </a:t>
            </a:r>
            <a:r>
              <a:rPr sz="2100" b="0" spc="5" dirty="0">
                <a:latin typeface="Arial"/>
                <a:cs typeface="Arial"/>
              </a:rPr>
              <a:t> </a:t>
            </a:r>
            <a:r>
              <a:rPr sz="2100" b="0" spc="-5" dirty="0">
                <a:latin typeface="Arial"/>
                <a:cs typeface="Arial"/>
              </a:rPr>
              <a:t>Coverage</a:t>
            </a:r>
            <a:r>
              <a:rPr sz="2100" b="0" spc="20" dirty="0">
                <a:latin typeface="Arial"/>
                <a:cs typeface="Arial"/>
              </a:rPr>
              <a:t> </a:t>
            </a:r>
            <a:r>
              <a:rPr sz="2100" b="0" spc="-5" dirty="0">
                <a:latin typeface="Arial"/>
                <a:cs typeface="Arial"/>
              </a:rPr>
              <a:t>Rules</a:t>
            </a:r>
            <a:r>
              <a:rPr sz="2100" b="0" spc="20" dirty="0">
                <a:latin typeface="Arial"/>
                <a:cs typeface="Arial"/>
              </a:rPr>
              <a:t> </a:t>
            </a:r>
            <a:r>
              <a:rPr sz="2100" b="0" spc="-20" dirty="0">
                <a:latin typeface="Arial"/>
                <a:cs typeface="Arial"/>
              </a:rPr>
              <a:t>(TiC)</a:t>
            </a:r>
            <a:r>
              <a:rPr sz="2100" b="0" spc="-15" dirty="0">
                <a:latin typeface="Arial"/>
                <a:cs typeface="Arial"/>
              </a:rPr>
              <a:t> </a:t>
            </a:r>
            <a:r>
              <a:rPr sz="2100" b="0" spc="-5" dirty="0">
                <a:latin typeface="Arial"/>
                <a:cs typeface="Arial"/>
              </a:rPr>
              <a:t>on</a:t>
            </a:r>
            <a:r>
              <a:rPr sz="2100" b="0" spc="10" dirty="0">
                <a:latin typeface="Arial"/>
                <a:cs typeface="Arial"/>
              </a:rPr>
              <a:t> </a:t>
            </a:r>
            <a:r>
              <a:rPr sz="2100" b="0" spc="-5" dirty="0">
                <a:latin typeface="Arial"/>
                <a:cs typeface="Arial"/>
              </a:rPr>
              <a:t>or before</a:t>
            </a:r>
            <a:r>
              <a:rPr sz="2100" b="0" spc="10" dirty="0">
                <a:latin typeface="Arial"/>
                <a:cs typeface="Arial"/>
              </a:rPr>
              <a:t> </a:t>
            </a:r>
            <a:r>
              <a:rPr sz="2100" b="0" spc="-5" dirty="0">
                <a:latin typeface="Arial"/>
                <a:cs typeface="Arial"/>
              </a:rPr>
              <a:t>the </a:t>
            </a:r>
            <a:r>
              <a:rPr sz="2100" b="0" spc="-10" dirty="0">
                <a:latin typeface="Arial"/>
                <a:cs typeface="Arial"/>
              </a:rPr>
              <a:t>effective </a:t>
            </a:r>
            <a:r>
              <a:rPr sz="2100" b="0" spc="-5" dirty="0">
                <a:latin typeface="Arial"/>
                <a:cs typeface="Arial"/>
              </a:rPr>
              <a:t> dates</a:t>
            </a:r>
            <a:r>
              <a:rPr sz="2100" b="0" spc="5" dirty="0">
                <a:latin typeface="Arial"/>
                <a:cs typeface="Arial"/>
              </a:rPr>
              <a:t> </a:t>
            </a:r>
            <a:r>
              <a:rPr sz="2100" b="0" spc="-5" dirty="0">
                <a:latin typeface="Arial"/>
                <a:cs typeface="Arial"/>
              </a:rPr>
              <a:t>stated</a:t>
            </a:r>
            <a:r>
              <a:rPr sz="2100" b="0" spc="-15" dirty="0">
                <a:latin typeface="Arial"/>
                <a:cs typeface="Arial"/>
              </a:rPr>
              <a:t> </a:t>
            </a:r>
            <a:r>
              <a:rPr sz="2100" b="0" dirty="0">
                <a:latin typeface="Arial"/>
                <a:cs typeface="Arial"/>
              </a:rPr>
              <a:t>in</a:t>
            </a:r>
            <a:r>
              <a:rPr sz="2100" b="0" spc="-5" dirty="0">
                <a:latin typeface="Arial"/>
                <a:cs typeface="Arial"/>
              </a:rPr>
              <a:t> the law and</a:t>
            </a:r>
            <a:r>
              <a:rPr sz="2100" b="0" spc="5" dirty="0">
                <a:latin typeface="Arial"/>
                <a:cs typeface="Arial"/>
              </a:rPr>
              <a:t> </a:t>
            </a:r>
            <a:r>
              <a:rPr sz="2100" b="0" spc="-5" dirty="0">
                <a:latin typeface="Arial"/>
                <a:cs typeface="Arial"/>
              </a:rPr>
              <a:t>other guidance.</a:t>
            </a:r>
            <a:endParaRPr sz="2100" dirty="0">
              <a:latin typeface="Arial"/>
              <a:cs typeface="Arial"/>
            </a:endParaRPr>
          </a:p>
        </p:txBody>
      </p:sp>
      <p:sp>
        <p:nvSpPr>
          <p:cNvPr id="5" name="object 5"/>
          <p:cNvSpPr/>
          <p:nvPr/>
        </p:nvSpPr>
        <p:spPr>
          <a:xfrm>
            <a:off x="5468111" y="2642619"/>
            <a:ext cx="6263640" cy="1719580"/>
          </a:xfrm>
          <a:custGeom>
            <a:avLst/>
            <a:gdLst/>
            <a:ahLst/>
            <a:cxnLst/>
            <a:rect l="l" t="t" r="r" b="b"/>
            <a:pathLst>
              <a:path w="6263640" h="1719579">
                <a:moveTo>
                  <a:pt x="5977128" y="0"/>
                </a:moveTo>
                <a:lnTo>
                  <a:pt x="286512" y="0"/>
                </a:lnTo>
                <a:lnTo>
                  <a:pt x="240039" y="3749"/>
                </a:lnTo>
                <a:lnTo>
                  <a:pt x="195954" y="14606"/>
                </a:lnTo>
                <a:lnTo>
                  <a:pt x="154846" y="31978"/>
                </a:lnTo>
                <a:lnTo>
                  <a:pt x="117304" y="55278"/>
                </a:lnTo>
                <a:lnTo>
                  <a:pt x="83920" y="83915"/>
                </a:lnTo>
                <a:lnTo>
                  <a:pt x="55282" y="117299"/>
                </a:lnTo>
                <a:lnTo>
                  <a:pt x="31981" y="154840"/>
                </a:lnTo>
                <a:lnTo>
                  <a:pt x="14607" y="195949"/>
                </a:lnTo>
                <a:lnTo>
                  <a:pt x="3750" y="240036"/>
                </a:lnTo>
                <a:lnTo>
                  <a:pt x="0" y="286512"/>
                </a:lnTo>
                <a:lnTo>
                  <a:pt x="0" y="1432547"/>
                </a:lnTo>
                <a:lnTo>
                  <a:pt x="3750" y="1479022"/>
                </a:lnTo>
                <a:lnTo>
                  <a:pt x="14607" y="1523110"/>
                </a:lnTo>
                <a:lnTo>
                  <a:pt x="31981" y="1564221"/>
                </a:lnTo>
                <a:lnTo>
                  <a:pt x="55282" y="1601764"/>
                </a:lnTo>
                <a:lnTo>
                  <a:pt x="83920" y="1635150"/>
                </a:lnTo>
                <a:lnTo>
                  <a:pt x="117304" y="1663789"/>
                </a:lnTo>
                <a:lnTo>
                  <a:pt x="154846" y="1687090"/>
                </a:lnTo>
                <a:lnTo>
                  <a:pt x="195954" y="1704464"/>
                </a:lnTo>
                <a:lnTo>
                  <a:pt x="240039" y="1715321"/>
                </a:lnTo>
                <a:lnTo>
                  <a:pt x="286512" y="1719072"/>
                </a:lnTo>
                <a:lnTo>
                  <a:pt x="5977128" y="1719072"/>
                </a:lnTo>
                <a:lnTo>
                  <a:pt x="6023600" y="1715321"/>
                </a:lnTo>
                <a:lnTo>
                  <a:pt x="6067685" y="1704464"/>
                </a:lnTo>
                <a:lnTo>
                  <a:pt x="6108793" y="1687090"/>
                </a:lnTo>
                <a:lnTo>
                  <a:pt x="6146335" y="1663789"/>
                </a:lnTo>
                <a:lnTo>
                  <a:pt x="6179719" y="1635150"/>
                </a:lnTo>
                <a:lnTo>
                  <a:pt x="6208357" y="1601764"/>
                </a:lnTo>
                <a:lnTo>
                  <a:pt x="6231658" y="1564221"/>
                </a:lnTo>
                <a:lnTo>
                  <a:pt x="6249032" y="1523110"/>
                </a:lnTo>
                <a:lnTo>
                  <a:pt x="6259889" y="1479022"/>
                </a:lnTo>
                <a:lnTo>
                  <a:pt x="6263640" y="1432547"/>
                </a:lnTo>
                <a:lnTo>
                  <a:pt x="6263640" y="286512"/>
                </a:lnTo>
                <a:lnTo>
                  <a:pt x="6259889" y="240036"/>
                </a:lnTo>
                <a:lnTo>
                  <a:pt x="6249032" y="195949"/>
                </a:lnTo>
                <a:lnTo>
                  <a:pt x="6231658" y="154840"/>
                </a:lnTo>
                <a:lnTo>
                  <a:pt x="6208357" y="117299"/>
                </a:lnTo>
                <a:lnTo>
                  <a:pt x="6179719" y="83915"/>
                </a:lnTo>
                <a:lnTo>
                  <a:pt x="6146335" y="55278"/>
                </a:lnTo>
                <a:lnTo>
                  <a:pt x="6108793" y="31978"/>
                </a:lnTo>
                <a:lnTo>
                  <a:pt x="6067685" y="14606"/>
                </a:lnTo>
                <a:lnTo>
                  <a:pt x="6023600" y="3749"/>
                </a:lnTo>
                <a:lnTo>
                  <a:pt x="5977128" y="0"/>
                </a:lnTo>
                <a:close/>
              </a:path>
            </a:pathLst>
          </a:custGeom>
          <a:solidFill>
            <a:srgbClr val="129969"/>
          </a:solidFill>
        </p:spPr>
        <p:txBody>
          <a:bodyPr wrap="square" lIns="0" tIns="0" rIns="0" bIns="0" rtlCol="0"/>
          <a:lstStyle/>
          <a:p>
            <a:endParaRPr dirty="0"/>
          </a:p>
        </p:txBody>
      </p:sp>
      <p:sp>
        <p:nvSpPr>
          <p:cNvPr id="6" name="object 6"/>
          <p:cNvSpPr/>
          <p:nvPr/>
        </p:nvSpPr>
        <p:spPr>
          <a:xfrm>
            <a:off x="5468111" y="4422651"/>
            <a:ext cx="6263640" cy="1720850"/>
          </a:xfrm>
          <a:custGeom>
            <a:avLst/>
            <a:gdLst/>
            <a:ahLst/>
            <a:cxnLst/>
            <a:rect l="l" t="t" r="r" b="b"/>
            <a:pathLst>
              <a:path w="6263640" h="1720850">
                <a:moveTo>
                  <a:pt x="5976874" y="0"/>
                </a:moveTo>
                <a:lnTo>
                  <a:pt x="286766" y="0"/>
                </a:lnTo>
                <a:lnTo>
                  <a:pt x="240249" y="3753"/>
                </a:lnTo>
                <a:lnTo>
                  <a:pt x="196123" y="14619"/>
                </a:lnTo>
                <a:lnTo>
                  <a:pt x="154978" y="32007"/>
                </a:lnTo>
                <a:lnTo>
                  <a:pt x="117403" y="55327"/>
                </a:lnTo>
                <a:lnTo>
                  <a:pt x="83989" y="83989"/>
                </a:lnTo>
                <a:lnTo>
                  <a:pt x="55327" y="117403"/>
                </a:lnTo>
                <a:lnTo>
                  <a:pt x="32007" y="154978"/>
                </a:lnTo>
                <a:lnTo>
                  <a:pt x="14619" y="196123"/>
                </a:lnTo>
                <a:lnTo>
                  <a:pt x="3753" y="240249"/>
                </a:lnTo>
                <a:lnTo>
                  <a:pt x="0" y="286766"/>
                </a:lnTo>
                <a:lnTo>
                  <a:pt x="0" y="1433817"/>
                </a:lnTo>
                <a:lnTo>
                  <a:pt x="3753" y="1480333"/>
                </a:lnTo>
                <a:lnTo>
                  <a:pt x="14619" y="1524460"/>
                </a:lnTo>
                <a:lnTo>
                  <a:pt x="32007" y="1565607"/>
                </a:lnTo>
                <a:lnTo>
                  <a:pt x="55327" y="1603184"/>
                </a:lnTo>
                <a:lnTo>
                  <a:pt x="83989" y="1636599"/>
                </a:lnTo>
                <a:lnTo>
                  <a:pt x="117403" y="1665263"/>
                </a:lnTo>
                <a:lnTo>
                  <a:pt x="154978" y="1688585"/>
                </a:lnTo>
                <a:lnTo>
                  <a:pt x="196123" y="1705975"/>
                </a:lnTo>
                <a:lnTo>
                  <a:pt x="240249" y="1716842"/>
                </a:lnTo>
                <a:lnTo>
                  <a:pt x="286766" y="1720596"/>
                </a:lnTo>
                <a:lnTo>
                  <a:pt x="5976874" y="1720596"/>
                </a:lnTo>
                <a:lnTo>
                  <a:pt x="6023390" y="1716842"/>
                </a:lnTo>
                <a:lnTo>
                  <a:pt x="6067516" y="1705975"/>
                </a:lnTo>
                <a:lnTo>
                  <a:pt x="6108661" y="1688585"/>
                </a:lnTo>
                <a:lnTo>
                  <a:pt x="6146236" y="1665263"/>
                </a:lnTo>
                <a:lnTo>
                  <a:pt x="6179650" y="1636599"/>
                </a:lnTo>
                <a:lnTo>
                  <a:pt x="6208312" y="1603184"/>
                </a:lnTo>
                <a:lnTo>
                  <a:pt x="6231632" y="1565607"/>
                </a:lnTo>
                <a:lnTo>
                  <a:pt x="6249020" y="1524460"/>
                </a:lnTo>
                <a:lnTo>
                  <a:pt x="6259886" y="1480333"/>
                </a:lnTo>
                <a:lnTo>
                  <a:pt x="6263640" y="1433817"/>
                </a:lnTo>
                <a:lnTo>
                  <a:pt x="6263640" y="286766"/>
                </a:lnTo>
                <a:lnTo>
                  <a:pt x="6259886" y="240249"/>
                </a:lnTo>
                <a:lnTo>
                  <a:pt x="6249020" y="196123"/>
                </a:lnTo>
                <a:lnTo>
                  <a:pt x="6231632" y="154978"/>
                </a:lnTo>
                <a:lnTo>
                  <a:pt x="6208312" y="117403"/>
                </a:lnTo>
                <a:lnTo>
                  <a:pt x="6179650" y="83989"/>
                </a:lnTo>
                <a:lnTo>
                  <a:pt x="6146236" y="55327"/>
                </a:lnTo>
                <a:lnTo>
                  <a:pt x="6108661" y="32007"/>
                </a:lnTo>
                <a:lnTo>
                  <a:pt x="6067516" y="14619"/>
                </a:lnTo>
                <a:lnTo>
                  <a:pt x="6023390" y="3753"/>
                </a:lnTo>
                <a:lnTo>
                  <a:pt x="5976874" y="0"/>
                </a:lnTo>
                <a:close/>
              </a:path>
            </a:pathLst>
          </a:custGeom>
          <a:solidFill>
            <a:srgbClr val="002C6C"/>
          </a:solidFill>
        </p:spPr>
        <p:txBody>
          <a:bodyPr wrap="square" lIns="0" tIns="0" rIns="0" bIns="0" rtlCol="0"/>
          <a:lstStyle/>
          <a:p>
            <a:endParaRPr dirty="0"/>
          </a:p>
        </p:txBody>
      </p:sp>
      <p:sp>
        <p:nvSpPr>
          <p:cNvPr id="7" name="object 7"/>
          <p:cNvSpPr txBox="1"/>
          <p:nvPr/>
        </p:nvSpPr>
        <p:spPr>
          <a:xfrm>
            <a:off x="5619657" y="3028255"/>
            <a:ext cx="5923280" cy="2953385"/>
          </a:xfrm>
          <a:prstGeom prst="rect">
            <a:avLst/>
          </a:prstGeom>
        </p:spPr>
        <p:txBody>
          <a:bodyPr vert="horz" wrap="square" lIns="0" tIns="58419" rIns="0" bIns="0" rtlCol="0">
            <a:spAutoFit/>
          </a:bodyPr>
          <a:lstStyle/>
          <a:p>
            <a:pPr marL="12700" marR="20320">
              <a:lnSpc>
                <a:spcPts val="2170"/>
              </a:lnSpc>
              <a:spcBef>
                <a:spcPts val="459"/>
              </a:spcBef>
            </a:pPr>
            <a:r>
              <a:rPr sz="2100" spc="-20" dirty="0">
                <a:solidFill>
                  <a:srgbClr val="FFFFFF"/>
                </a:solidFill>
                <a:latin typeface="Arial"/>
                <a:cs typeface="Arial"/>
              </a:rPr>
              <a:t>We</a:t>
            </a:r>
            <a:r>
              <a:rPr sz="2100" spc="-10" dirty="0">
                <a:solidFill>
                  <a:srgbClr val="FFFFFF"/>
                </a:solidFill>
                <a:latin typeface="Arial"/>
                <a:cs typeface="Arial"/>
              </a:rPr>
              <a:t> </a:t>
            </a:r>
            <a:r>
              <a:rPr sz="2100" spc="-5" dirty="0">
                <a:solidFill>
                  <a:srgbClr val="FFFFFF"/>
                </a:solidFill>
                <a:latin typeface="Arial"/>
                <a:cs typeface="Arial"/>
              </a:rPr>
              <a:t>intend </a:t>
            </a:r>
            <a:r>
              <a:rPr sz="2100" dirty="0">
                <a:solidFill>
                  <a:srgbClr val="FFFFFF"/>
                </a:solidFill>
                <a:latin typeface="Arial"/>
                <a:cs typeface="Arial"/>
              </a:rPr>
              <a:t>to</a:t>
            </a:r>
            <a:r>
              <a:rPr sz="2100" spc="-5" dirty="0">
                <a:solidFill>
                  <a:srgbClr val="FFFFFF"/>
                </a:solidFill>
                <a:latin typeface="Arial"/>
                <a:cs typeface="Arial"/>
              </a:rPr>
              <a:t> support</a:t>
            </a:r>
            <a:r>
              <a:rPr sz="2100" spc="5" dirty="0">
                <a:solidFill>
                  <a:srgbClr val="FFFFFF"/>
                </a:solidFill>
                <a:latin typeface="Arial"/>
                <a:cs typeface="Arial"/>
              </a:rPr>
              <a:t> </a:t>
            </a:r>
            <a:r>
              <a:rPr sz="2100" spc="-5" dirty="0">
                <a:solidFill>
                  <a:srgbClr val="FFFFFF"/>
                </a:solidFill>
                <a:latin typeface="Arial"/>
                <a:cs typeface="Arial"/>
              </a:rPr>
              <a:t>our</a:t>
            </a:r>
            <a:r>
              <a:rPr sz="2100" spc="10" dirty="0">
                <a:solidFill>
                  <a:srgbClr val="FFFFFF"/>
                </a:solidFill>
                <a:latin typeface="Arial"/>
                <a:cs typeface="Arial"/>
              </a:rPr>
              <a:t> </a:t>
            </a:r>
            <a:r>
              <a:rPr sz="2100" spc="-5" dirty="0">
                <a:solidFill>
                  <a:srgbClr val="FFFFFF"/>
                </a:solidFill>
                <a:latin typeface="Arial"/>
                <a:cs typeface="Arial"/>
              </a:rPr>
              <a:t>employer</a:t>
            </a:r>
            <a:r>
              <a:rPr sz="2100" spc="10" dirty="0">
                <a:solidFill>
                  <a:srgbClr val="FFFFFF"/>
                </a:solidFill>
                <a:latin typeface="Arial"/>
                <a:cs typeface="Arial"/>
              </a:rPr>
              <a:t> </a:t>
            </a:r>
            <a:r>
              <a:rPr sz="2100" spc="-5" dirty="0">
                <a:solidFill>
                  <a:srgbClr val="FFFFFF"/>
                </a:solidFill>
                <a:latin typeface="Arial"/>
                <a:cs typeface="Arial"/>
              </a:rPr>
              <a:t>clients</a:t>
            </a:r>
            <a:r>
              <a:rPr sz="2100" spc="-10" dirty="0">
                <a:solidFill>
                  <a:srgbClr val="FFFFFF"/>
                </a:solidFill>
                <a:latin typeface="Arial"/>
                <a:cs typeface="Arial"/>
              </a:rPr>
              <a:t> </a:t>
            </a:r>
            <a:r>
              <a:rPr sz="2100" spc="-5" dirty="0">
                <a:solidFill>
                  <a:srgbClr val="FFFFFF"/>
                </a:solidFill>
                <a:latin typeface="Arial"/>
                <a:cs typeface="Arial"/>
              </a:rPr>
              <a:t>with </a:t>
            </a:r>
            <a:r>
              <a:rPr sz="2100" dirty="0">
                <a:solidFill>
                  <a:srgbClr val="FFFFFF"/>
                </a:solidFill>
                <a:latin typeface="Arial"/>
                <a:cs typeface="Arial"/>
              </a:rPr>
              <a:t> </a:t>
            </a:r>
            <a:r>
              <a:rPr sz="2100" spc="-5" dirty="0">
                <a:solidFill>
                  <a:srgbClr val="FFFFFF"/>
                </a:solidFill>
                <a:latin typeface="Arial"/>
                <a:cs typeface="Arial"/>
              </a:rPr>
              <a:t>data</a:t>
            </a:r>
            <a:r>
              <a:rPr sz="2100" spc="-10" dirty="0">
                <a:solidFill>
                  <a:srgbClr val="FFFFFF"/>
                </a:solidFill>
                <a:latin typeface="Arial"/>
                <a:cs typeface="Arial"/>
              </a:rPr>
              <a:t> </a:t>
            </a:r>
            <a:r>
              <a:rPr sz="2100" spc="-5" dirty="0">
                <a:solidFill>
                  <a:srgbClr val="FFFFFF"/>
                </a:solidFill>
                <a:latin typeface="Arial"/>
                <a:cs typeface="Arial"/>
              </a:rPr>
              <a:t>and</a:t>
            </a:r>
            <a:r>
              <a:rPr sz="2100" spc="5" dirty="0">
                <a:solidFill>
                  <a:srgbClr val="FFFFFF"/>
                </a:solidFill>
                <a:latin typeface="Arial"/>
                <a:cs typeface="Arial"/>
              </a:rPr>
              <a:t> </a:t>
            </a:r>
            <a:r>
              <a:rPr sz="2100" spc="-5" dirty="0">
                <a:solidFill>
                  <a:srgbClr val="FFFFFF"/>
                </a:solidFill>
                <a:latin typeface="Arial"/>
                <a:cs typeface="Arial"/>
              </a:rPr>
              <a:t>other information</a:t>
            </a:r>
            <a:r>
              <a:rPr sz="2100" spc="5" dirty="0">
                <a:solidFill>
                  <a:srgbClr val="FFFFFF"/>
                </a:solidFill>
                <a:latin typeface="Arial"/>
                <a:cs typeface="Arial"/>
              </a:rPr>
              <a:t> </a:t>
            </a:r>
            <a:r>
              <a:rPr sz="2100" spc="-5" dirty="0">
                <a:solidFill>
                  <a:srgbClr val="FFFFFF"/>
                </a:solidFill>
                <a:latin typeface="Arial"/>
                <a:cs typeface="Arial"/>
              </a:rPr>
              <a:t>needed</a:t>
            </a:r>
            <a:r>
              <a:rPr sz="2100" spc="5" dirty="0">
                <a:solidFill>
                  <a:srgbClr val="FFFFFF"/>
                </a:solidFill>
                <a:latin typeface="Arial"/>
                <a:cs typeface="Arial"/>
              </a:rPr>
              <a:t> </a:t>
            </a:r>
            <a:r>
              <a:rPr sz="2100" dirty="0">
                <a:solidFill>
                  <a:srgbClr val="FFFFFF"/>
                </a:solidFill>
                <a:latin typeface="Arial"/>
                <a:cs typeface="Arial"/>
              </a:rPr>
              <a:t>so</a:t>
            </a:r>
            <a:r>
              <a:rPr sz="2100" spc="-5" dirty="0">
                <a:solidFill>
                  <a:srgbClr val="FFFFFF"/>
                </a:solidFill>
                <a:latin typeface="Arial"/>
                <a:cs typeface="Arial"/>
              </a:rPr>
              <a:t> they</a:t>
            </a:r>
            <a:r>
              <a:rPr sz="2100" spc="-10" dirty="0">
                <a:solidFill>
                  <a:srgbClr val="FFFFFF"/>
                </a:solidFill>
                <a:latin typeface="Arial"/>
                <a:cs typeface="Arial"/>
              </a:rPr>
              <a:t> </a:t>
            </a:r>
            <a:r>
              <a:rPr sz="2100" dirty="0">
                <a:solidFill>
                  <a:srgbClr val="FFFFFF"/>
                </a:solidFill>
                <a:latin typeface="Arial"/>
                <a:cs typeface="Arial"/>
              </a:rPr>
              <a:t>can</a:t>
            </a:r>
            <a:r>
              <a:rPr sz="2100" spc="-5" dirty="0">
                <a:solidFill>
                  <a:srgbClr val="FFFFFF"/>
                </a:solidFill>
                <a:latin typeface="Arial"/>
                <a:cs typeface="Arial"/>
              </a:rPr>
              <a:t> be </a:t>
            </a:r>
            <a:r>
              <a:rPr sz="2100" spc="-570" dirty="0">
                <a:solidFill>
                  <a:srgbClr val="FFFFFF"/>
                </a:solidFill>
                <a:latin typeface="Arial"/>
                <a:cs typeface="Arial"/>
              </a:rPr>
              <a:t> </a:t>
            </a:r>
            <a:r>
              <a:rPr sz="2100" spc="-5" dirty="0">
                <a:solidFill>
                  <a:srgbClr val="FFFFFF"/>
                </a:solidFill>
                <a:latin typeface="Arial"/>
                <a:cs typeface="Arial"/>
              </a:rPr>
              <a:t>compliant</a:t>
            </a:r>
            <a:r>
              <a:rPr sz="2100" spc="5" dirty="0">
                <a:solidFill>
                  <a:srgbClr val="FFFFFF"/>
                </a:solidFill>
                <a:latin typeface="Arial"/>
                <a:cs typeface="Arial"/>
              </a:rPr>
              <a:t> </a:t>
            </a:r>
            <a:r>
              <a:rPr sz="2100" spc="-5" dirty="0">
                <a:solidFill>
                  <a:srgbClr val="FFFFFF"/>
                </a:solidFill>
                <a:latin typeface="Arial"/>
                <a:cs typeface="Arial"/>
              </a:rPr>
              <a:t>with</a:t>
            </a:r>
            <a:r>
              <a:rPr sz="2100" spc="-15" dirty="0">
                <a:solidFill>
                  <a:srgbClr val="FFFFFF"/>
                </a:solidFill>
                <a:latin typeface="Arial"/>
                <a:cs typeface="Arial"/>
              </a:rPr>
              <a:t> </a:t>
            </a:r>
            <a:r>
              <a:rPr sz="2100" spc="-5" dirty="0">
                <a:solidFill>
                  <a:srgbClr val="FFFFFF"/>
                </a:solidFill>
                <a:latin typeface="Arial"/>
                <a:cs typeface="Arial"/>
              </a:rPr>
              <a:t>this new</a:t>
            </a:r>
            <a:r>
              <a:rPr sz="2100" spc="10" dirty="0">
                <a:solidFill>
                  <a:srgbClr val="FFFFFF"/>
                </a:solidFill>
                <a:latin typeface="Arial"/>
                <a:cs typeface="Arial"/>
              </a:rPr>
              <a:t> </a:t>
            </a:r>
            <a:r>
              <a:rPr sz="2100" spc="-5" dirty="0">
                <a:solidFill>
                  <a:srgbClr val="FFFFFF"/>
                </a:solidFill>
                <a:latin typeface="Arial"/>
                <a:cs typeface="Arial"/>
              </a:rPr>
              <a:t>legislation.</a:t>
            </a:r>
            <a:endParaRPr sz="2100" dirty="0">
              <a:latin typeface="Arial"/>
              <a:cs typeface="Arial"/>
            </a:endParaRPr>
          </a:p>
          <a:p>
            <a:pPr>
              <a:lnSpc>
                <a:spcPct val="100000"/>
              </a:lnSpc>
            </a:pPr>
            <a:endParaRPr sz="2300" dirty="0">
              <a:latin typeface="Arial"/>
              <a:cs typeface="Arial"/>
            </a:endParaRPr>
          </a:p>
          <a:p>
            <a:pPr>
              <a:lnSpc>
                <a:spcPct val="100000"/>
              </a:lnSpc>
              <a:spcBef>
                <a:spcPts val="50"/>
              </a:spcBef>
            </a:pPr>
            <a:endParaRPr sz="2300" dirty="0">
              <a:latin typeface="Arial"/>
              <a:cs typeface="Arial"/>
            </a:endParaRPr>
          </a:p>
          <a:p>
            <a:pPr marL="12700" marR="5080">
              <a:lnSpc>
                <a:spcPts val="2170"/>
              </a:lnSpc>
            </a:pPr>
            <a:r>
              <a:rPr sz="2100" spc="-20" dirty="0">
                <a:solidFill>
                  <a:srgbClr val="FFFFFF"/>
                </a:solidFill>
                <a:latin typeface="Arial"/>
                <a:cs typeface="Arial"/>
              </a:rPr>
              <a:t>We</a:t>
            </a:r>
            <a:r>
              <a:rPr sz="2100" spc="-10" dirty="0">
                <a:solidFill>
                  <a:srgbClr val="FFFFFF"/>
                </a:solidFill>
                <a:latin typeface="Arial"/>
                <a:cs typeface="Arial"/>
              </a:rPr>
              <a:t> </a:t>
            </a:r>
            <a:r>
              <a:rPr sz="2100" spc="-5" dirty="0">
                <a:solidFill>
                  <a:srgbClr val="FFFFFF"/>
                </a:solidFill>
                <a:latin typeface="Arial"/>
                <a:cs typeface="Arial"/>
              </a:rPr>
              <a:t>have</a:t>
            </a:r>
            <a:r>
              <a:rPr sz="2100" spc="5" dirty="0">
                <a:solidFill>
                  <a:srgbClr val="FFFFFF"/>
                </a:solidFill>
                <a:latin typeface="Arial"/>
                <a:cs typeface="Arial"/>
              </a:rPr>
              <a:t> </a:t>
            </a:r>
            <a:r>
              <a:rPr sz="2100" spc="-5" dirty="0">
                <a:solidFill>
                  <a:srgbClr val="FFFFFF"/>
                </a:solidFill>
                <a:latin typeface="Arial"/>
                <a:cs typeface="Arial"/>
              </a:rPr>
              <a:t>made</a:t>
            </a:r>
            <a:r>
              <a:rPr sz="2100" spc="10" dirty="0">
                <a:solidFill>
                  <a:srgbClr val="FFFFFF"/>
                </a:solidFill>
                <a:latin typeface="Arial"/>
                <a:cs typeface="Arial"/>
              </a:rPr>
              <a:t> </a:t>
            </a:r>
            <a:r>
              <a:rPr sz="2100" spc="-5" dirty="0">
                <a:solidFill>
                  <a:srgbClr val="FFFFFF"/>
                </a:solidFill>
                <a:latin typeface="Arial"/>
                <a:cs typeface="Arial"/>
              </a:rPr>
              <a:t>considerable</a:t>
            </a:r>
            <a:r>
              <a:rPr sz="2100" spc="5" dirty="0">
                <a:solidFill>
                  <a:srgbClr val="FFFFFF"/>
                </a:solidFill>
                <a:latin typeface="Arial"/>
                <a:cs typeface="Arial"/>
              </a:rPr>
              <a:t> </a:t>
            </a:r>
            <a:r>
              <a:rPr sz="2100" spc="-5" dirty="0">
                <a:solidFill>
                  <a:srgbClr val="FFFFFF"/>
                </a:solidFill>
                <a:latin typeface="Arial"/>
                <a:cs typeface="Arial"/>
              </a:rPr>
              <a:t>progress</a:t>
            </a:r>
            <a:r>
              <a:rPr sz="2100" spc="5" dirty="0">
                <a:solidFill>
                  <a:srgbClr val="FFFFFF"/>
                </a:solidFill>
                <a:latin typeface="Arial"/>
                <a:cs typeface="Arial"/>
              </a:rPr>
              <a:t> </a:t>
            </a:r>
            <a:r>
              <a:rPr sz="2100" spc="-5" dirty="0">
                <a:solidFill>
                  <a:srgbClr val="FFFFFF"/>
                </a:solidFill>
                <a:latin typeface="Arial"/>
                <a:cs typeface="Arial"/>
              </a:rPr>
              <a:t>on meeting </a:t>
            </a:r>
            <a:r>
              <a:rPr sz="2100" spc="-570" dirty="0">
                <a:solidFill>
                  <a:srgbClr val="FFFFFF"/>
                </a:solidFill>
                <a:latin typeface="Arial"/>
                <a:cs typeface="Arial"/>
              </a:rPr>
              <a:t> </a:t>
            </a:r>
            <a:r>
              <a:rPr sz="2100" spc="-5" dirty="0">
                <a:solidFill>
                  <a:srgbClr val="FFFFFF"/>
                </a:solidFill>
                <a:latin typeface="Arial"/>
                <a:cs typeface="Arial"/>
              </a:rPr>
              <a:t>the requirements </a:t>
            </a:r>
            <a:r>
              <a:rPr sz="2100" dirty="0">
                <a:solidFill>
                  <a:srgbClr val="FFFFFF"/>
                </a:solidFill>
                <a:latin typeface="Arial"/>
                <a:cs typeface="Arial"/>
              </a:rPr>
              <a:t>set </a:t>
            </a:r>
            <a:r>
              <a:rPr sz="2100" spc="-5" dirty="0">
                <a:solidFill>
                  <a:srgbClr val="FFFFFF"/>
                </a:solidFill>
                <a:latin typeface="Arial"/>
                <a:cs typeface="Arial"/>
              </a:rPr>
              <a:t>forth </a:t>
            </a:r>
            <a:r>
              <a:rPr sz="2100" dirty="0">
                <a:solidFill>
                  <a:srgbClr val="FFFFFF"/>
                </a:solidFill>
                <a:latin typeface="Arial"/>
                <a:cs typeface="Arial"/>
              </a:rPr>
              <a:t>in </a:t>
            </a:r>
            <a:r>
              <a:rPr sz="2100" spc="-5" dirty="0">
                <a:solidFill>
                  <a:srgbClr val="FFFFFF"/>
                </a:solidFill>
                <a:latin typeface="Arial"/>
                <a:cs typeface="Arial"/>
              </a:rPr>
              <a:t>the </a:t>
            </a:r>
            <a:r>
              <a:rPr sz="2100" spc="-25" dirty="0">
                <a:solidFill>
                  <a:srgbClr val="FFFFFF"/>
                </a:solidFill>
                <a:latin typeface="Arial"/>
                <a:cs typeface="Arial"/>
              </a:rPr>
              <a:t>TiC </a:t>
            </a:r>
            <a:r>
              <a:rPr sz="2100" spc="-5" dirty="0">
                <a:solidFill>
                  <a:srgbClr val="FFFFFF"/>
                </a:solidFill>
                <a:latin typeface="Arial"/>
                <a:cs typeface="Arial"/>
              </a:rPr>
              <a:t>and CAA, but </a:t>
            </a:r>
            <a:r>
              <a:rPr sz="2100" spc="-570" dirty="0">
                <a:solidFill>
                  <a:srgbClr val="FFFFFF"/>
                </a:solidFill>
                <a:latin typeface="Arial"/>
                <a:cs typeface="Arial"/>
              </a:rPr>
              <a:t> </a:t>
            </a:r>
            <a:r>
              <a:rPr sz="2100" spc="-5" dirty="0">
                <a:solidFill>
                  <a:srgbClr val="FFFFFF"/>
                </a:solidFill>
                <a:latin typeface="Arial"/>
                <a:cs typeface="Arial"/>
              </a:rPr>
              <a:t>we</a:t>
            </a:r>
            <a:r>
              <a:rPr sz="2100" spc="-10" dirty="0">
                <a:solidFill>
                  <a:srgbClr val="FFFFFF"/>
                </a:solidFill>
                <a:latin typeface="Arial"/>
                <a:cs typeface="Arial"/>
              </a:rPr>
              <a:t> </a:t>
            </a:r>
            <a:r>
              <a:rPr sz="2100" spc="-5" dirty="0">
                <a:solidFill>
                  <a:srgbClr val="FFFFFF"/>
                </a:solidFill>
                <a:latin typeface="Arial"/>
                <a:cs typeface="Arial"/>
              </a:rPr>
              <a:t>are</a:t>
            </a:r>
            <a:r>
              <a:rPr sz="2100" spc="10" dirty="0">
                <a:solidFill>
                  <a:srgbClr val="FFFFFF"/>
                </a:solidFill>
                <a:latin typeface="Arial"/>
                <a:cs typeface="Arial"/>
              </a:rPr>
              <a:t> </a:t>
            </a:r>
            <a:r>
              <a:rPr sz="2100" dirty="0">
                <a:solidFill>
                  <a:srgbClr val="FFFFFF"/>
                </a:solidFill>
                <a:latin typeface="Arial"/>
                <a:cs typeface="Arial"/>
              </a:rPr>
              <a:t>still</a:t>
            </a:r>
            <a:r>
              <a:rPr sz="2100" spc="-20" dirty="0">
                <a:solidFill>
                  <a:srgbClr val="FFFFFF"/>
                </a:solidFill>
                <a:latin typeface="Arial"/>
                <a:cs typeface="Arial"/>
              </a:rPr>
              <a:t> </a:t>
            </a:r>
            <a:r>
              <a:rPr sz="2100" spc="-5" dirty="0">
                <a:solidFill>
                  <a:srgbClr val="FFFFFF"/>
                </a:solidFill>
                <a:latin typeface="Arial"/>
                <a:cs typeface="Arial"/>
              </a:rPr>
              <a:t>waiting</a:t>
            </a:r>
            <a:r>
              <a:rPr sz="2100" spc="5" dirty="0">
                <a:solidFill>
                  <a:srgbClr val="FFFFFF"/>
                </a:solidFill>
                <a:latin typeface="Arial"/>
                <a:cs typeface="Arial"/>
              </a:rPr>
              <a:t> </a:t>
            </a:r>
            <a:r>
              <a:rPr sz="2100" spc="-5" dirty="0">
                <a:solidFill>
                  <a:srgbClr val="FFFFFF"/>
                </a:solidFill>
                <a:latin typeface="Arial"/>
                <a:cs typeface="Arial"/>
              </a:rPr>
              <a:t>for further guidance</a:t>
            </a:r>
            <a:r>
              <a:rPr sz="2100" spc="5" dirty="0">
                <a:solidFill>
                  <a:srgbClr val="FFFFFF"/>
                </a:solidFill>
                <a:latin typeface="Arial"/>
                <a:cs typeface="Arial"/>
              </a:rPr>
              <a:t> </a:t>
            </a:r>
            <a:r>
              <a:rPr sz="2100" spc="-5" dirty="0">
                <a:solidFill>
                  <a:srgbClr val="FFFFFF"/>
                </a:solidFill>
                <a:latin typeface="Arial"/>
                <a:cs typeface="Arial"/>
              </a:rPr>
              <a:t>regarding </a:t>
            </a:r>
            <a:r>
              <a:rPr sz="2100" dirty="0">
                <a:solidFill>
                  <a:srgbClr val="FFFFFF"/>
                </a:solidFill>
                <a:latin typeface="Arial"/>
                <a:cs typeface="Arial"/>
              </a:rPr>
              <a:t> </a:t>
            </a:r>
            <a:r>
              <a:rPr sz="2100" spc="-5" dirty="0">
                <a:solidFill>
                  <a:srgbClr val="FFFFFF"/>
                </a:solidFill>
                <a:latin typeface="Arial"/>
                <a:cs typeface="Arial"/>
              </a:rPr>
              <a:t>some, which</a:t>
            </a:r>
            <a:r>
              <a:rPr sz="2100" dirty="0">
                <a:solidFill>
                  <a:srgbClr val="FFFFFF"/>
                </a:solidFill>
                <a:latin typeface="Arial"/>
                <a:cs typeface="Arial"/>
              </a:rPr>
              <a:t> </a:t>
            </a:r>
            <a:r>
              <a:rPr sz="2100" spc="-5" dirty="0">
                <a:solidFill>
                  <a:srgbClr val="FFFFFF"/>
                </a:solidFill>
                <a:latin typeface="Arial"/>
                <a:cs typeface="Arial"/>
              </a:rPr>
              <a:t>may</a:t>
            </a:r>
            <a:r>
              <a:rPr sz="2100" spc="15" dirty="0">
                <a:solidFill>
                  <a:srgbClr val="FFFFFF"/>
                </a:solidFill>
                <a:latin typeface="Arial"/>
                <a:cs typeface="Arial"/>
              </a:rPr>
              <a:t> </a:t>
            </a:r>
            <a:r>
              <a:rPr sz="2100" spc="-5" dirty="0">
                <a:solidFill>
                  <a:srgbClr val="FFFFFF"/>
                </a:solidFill>
                <a:latin typeface="Arial"/>
                <a:cs typeface="Arial"/>
              </a:rPr>
              <a:t>impact</a:t>
            </a:r>
            <a:r>
              <a:rPr sz="2100" dirty="0">
                <a:solidFill>
                  <a:srgbClr val="FFFFFF"/>
                </a:solidFill>
                <a:latin typeface="Arial"/>
                <a:cs typeface="Arial"/>
              </a:rPr>
              <a:t> </a:t>
            </a:r>
            <a:r>
              <a:rPr sz="2100" spc="-5" dirty="0">
                <a:solidFill>
                  <a:srgbClr val="FFFFFF"/>
                </a:solidFill>
                <a:latin typeface="Arial"/>
                <a:cs typeface="Arial"/>
              </a:rPr>
              <a:t>our</a:t>
            </a:r>
            <a:r>
              <a:rPr sz="2100" dirty="0">
                <a:solidFill>
                  <a:srgbClr val="FFFFFF"/>
                </a:solidFill>
                <a:latin typeface="Arial"/>
                <a:cs typeface="Arial"/>
              </a:rPr>
              <a:t> </a:t>
            </a:r>
            <a:r>
              <a:rPr sz="2100" spc="-5" dirty="0">
                <a:solidFill>
                  <a:srgbClr val="FFFFFF"/>
                </a:solidFill>
                <a:latin typeface="Arial"/>
                <a:cs typeface="Arial"/>
              </a:rPr>
              <a:t>compliance.</a:t>
            </a:r>
            <a:r>
              <a:rPr sz="2100" spc="5" dirty="0">
                <a:solidFill>
                  <a:srgbClr val="FFFFFF"/>
                </a:solidFill>
                <a:latin typeface="Arial"/>
                <a:cs typeface="Arial"/>
              </a:rPr>
              <a:t> </a:t>
            </a:r>
            <a:r>
              <a:rPr sz="2100" spc="-20" dirty="0">
                <a:solidFill>
                  <a:srgbClr val="FFFFFF"/>
                </a:solidFill>
                <a:latin typeface="Arial"/>
                <a:cs typeface="Arial"/>
              </a:rPr>
              <a:t>We</a:t>
            </a:r>
            <a:r>
              <a:rPr sz="2100" dirty="0">
                <a:solidFill>
                  <a:srgbClr val="FFFFFF"/>
                </a:solidFill>
                <a:latin typeface="Arial"/>
                <a:cs typeface="Arial"/>
              </a:rPr>
              <a:t> </a:t>
            </a:r>
            <a:r>
              <a:rPr sz="2100" spc="-5" dirty="0">
                <a:solidFill>
                  <a:srgbClr val="FFFFFF"/>
                </a:solidFill>
                <a:latin typeface="Arial"/>
                <a:cs typeface="Arial"/>
              </a:rPr>
              <a:t>will </a:t>
            </a:r>
            <a:r>
              <a:rPr sz="2100" dirty="0">
                <a:solidFill>
                  <a:srgbClr val="FFFFFF"/>
                </a:solidFill>
                <a:latin typeface="Arial"/>
                <a:cs typeface="Arial"/>
              </a:rPr>
              <a:t> </a:t>
            </a:r>
            <a:r>
              <a:rPr sz="2100" spc="-5" dirty="0">
                <a:solidFill>
                  <a:srgbClr val="FFFFFF"/>
                </a:solidFill>
                <a:latin typeface="Arial"/>
                <a:cs typeface="Arial"/>
              </a:rPr>
              <a:t>update</a:t>
            </a:r>
            <a:r>
              <a:rPr sz="2100" spc="5" dirty="0">
                <a:solidFill>
                  <a:srgbClr val="FFFFFF"/>
                </a:solidFill>
                <a:latin typeface="Arial"/>
                <a:cs typeface="Arial"/>
              </a:rPr>
              <a:t> </a:t>
            </a:r>
            <a:r>
              <a:rPr sz="2100" spc="-5" dirty="0">
                <a:solidFill>
                  <a:srgbClr val="FFFFFF"/>
                </a:solidFill>
                <a:latin typeface="Arial"/>
                <a:cs typeface="Arial"/>
              </a:rPr>
              <a:t>you</a:t>
            </a:r>
            <a:r>
              <a:rPr sz="2100" spc="10" dirty="0">
                <a:solidFill>
                  <a:srgbClr val="FFFFFF"/>
                </a:solidFill>
                <a:latin typeface="Arial"/>
                <a:cs typeface="Arial"/>
              </a:rPr>
              <a:t> </a:t>
            </a:r>
            <a:r>
              <a:rPr sz="2100" spc="-5" dirty="0">
                <a:solidFill>
                  <a:srgbClr val="FFFFFF"/>
                </a:solidFill>
                <a:latin typeface="Arial"/>
                <a:cs typeface="Arial"/>
              </a:rPr>
              <a:t>as</a:t>
            </a:r>
            <a:r>
              <a:rPr sz="2100" spc="-10" dirty="0">
                <a:solidFill>
                  <a:srgbClr val="FFFFFF"/>
                </a:solidFill>
                <a:latin typeface="Arial"/>
                <a:cs typeface="Arial"/>
              </a:rPr>
              <a:t> </a:t>
            </a:r>
            <a:r>
              <a:rPr sz="2100" spc="-5" dirty="0">
                <a:solidFill>
                  <a:srgbClr val="FFFFFF"/>
                </a:solidFill>
                <a:latin typeface="Arial"/>
                <a:cs typeface="Arial"/>
              </a:rPr>
              <a:t>further</a:t>
            </a:r>
            <a:r>
              <a:rPr sz="2100" spc="10" dirty="0">
                <a:solidFill>
                  <a:srgbClr val="FFFFFF"/>
                </a:solidFill>
                <a:latin typeface="Arial"/>
                <a:cs typeface="Arial"/>
              </a:rPr>
              <a:t> </a:t>
            </a:r>
            <a:r>
              <a:rPr sz="2100" spc="-5" dirty="0">
                <a:solidFill>
                  <a:srgbClr val="FFFFFF"/>
                </a:solidFill>
                <a:latin typeface="Arial"/>
                <a:cs typeface="Arial"/>
              </a:rPr>
              <a:t>guidance</a:t>
            </a:r>
            <a:r>
              <a:rPr sz="2100" spc="10" dirty="0">
                <a:solidFill>
                  <a:srgbClr val="FFFFFF"/>
                </a:solidFill>
                <a:latin typeface="Arial"/>
                <a:cs typeface="Arial"/>
              </a:rPr>
              <a:t> </a:t>
            </a:r>
            <a:r>
              <a:rPr sz="2100" dirty="0">
                <a:solidFill>
                  <a:srgbClr val="FFFFFF"/>
                </a:solidFill>
                <a:latin typeface="Arial"/>
                <a:cs typeface="Arial"/>
              </a:rPr>
              <a:t>is</a:t>
            </a:r>
            <a:r>
              <a:rPr sz="2100" spc="-10" dirty="0">
                <a:solidFill>
                  <a:srgbClr val="FFFFFF"/>
                </a:solidFill>
                <a:latin typeface="Arial"/>
                <a:cs typeface="Arial"/>
              </a:rPr>
              <a:t> </a:t>
            </a:r>
            <a:r>
              <a:rPr sz="2100" spc="-5" dirty="0">
                <a:solidFill>
                  <a:srgbClr val="FFFFFF"/>
                </a:solidFill>
                <a:latin typeface="Arial"/>
                <a:cs typeface="Arial"/>
              </a:rPr>
              <a:t>published.</a:t>
            </a:r>
            <a:endParaRPr sz="2100" dirty="0">
              <a:latin typeface="Arial"/>
              <a:cs typeface="Arial"/>
            </a:endParaRPr>
          </a:p>
        </p:txBody>
      </p:sp>
      <p:sp>
        <p:nvSpPr>
          <p:cNvPr id="10" name="Bevel 9"/>
          <p:cNvSpPr/>
          <p:nvPr/>
        </p:nvSpPr>
        <p:spPr>
          <a:xfrm>
            <a:off x="533400" y="862586"/>
            <a:ext cx="4114800" cy="5280915"/>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219200" y="2514600"/>
            <a:ext cx="2743200" cy="1384995"/>
          </a:xfrm>
          <a:prstGeom prst="rect">
            <a:avLst/>
          </a:prstGeom>
          <a:noFill/>
        </p:spPr>
        <p:txBody>
          <a:bodyPr wrap="square" rtlCol="0">
            <a:spAutoFit/>
          </a:bodyPr>
          <a:lstStyle/>
          <a:p>
            <a:pPr algn="ctr"/>
            <a:r>
              <a:rPr lang="en-US" sz="2800" dirty="0" smtClean="0">
                <a:solidFill>
                  <a:schemeClr val="bg1"/>
                </a:solidFill>
              </a:rPr>
              <a:t>Compliance </a:t>
            </a:r>
          </a:p>
          <a:p>
            <a:pPr algn="ctr"/>
            <a:r>
              <a:rPr lang="en-US" sz="2800" dirty="0" smtClean="0">
                <a:solidFill>
                  <a:schemeClr val="bg1"/>
                </a:solidFill>
              </a:rPr>
              <a:t>with Requirements</a:t>
            </a:r>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2815" y="445395"/>
            <a:ext cx="4766945" cy="854075"/>
          </a:xfrm>
          <a:prstGeom prst="rect">
            <a:avLst/>
          </a:prstGeom>
        </p:spPr>
        <p:txBody>
          <a:bodyPr vert="horz" wrap="square" lIns="0" tIns="12700" rIns="0" bIns="0" rtlCol="0">
            <a:spAutoFit/>
          </a:bodyPr>
          <a:lstStyle/>
          <a:p>
            <a:pPr marL="12700">
              <a:lnSpc>
                <a:spcPts val="4220"/>
              </a:lnSpc>
              <a:spcBef>
                <a:spcPts val="100"/>
              </a:spcBef>
            </a:pPr>
            <a:r>
              <a:rPr sz="3600" dirty="0">
                <a:solidFill>
                  <a:srgbClr val="002C6C"/>
                </a:solidFill>
              </a:rPr>
              <a:t>CAA</a:t>
            </a:r>
            <a:r>
              <a:rPr sz="3600" spc="-165" dirty="0">
                <a:solidFill>
                  <a:srgbClr val="002C6C"/>
                </a:solidFill>
              </a:rPr>
              <a:t> </a:t>
            </a:r>
            <a:r>
              <a:rPr sz="3600" spc="-5" dirty="0">
                <a:solidFill>
                  <a:srgbClr val="002C6C"/>
                </a:solidFill>
              </a:rPr>
              <a:t>and</a:t>
            </a:r>
            <a:r>
              <a:rPr sz="3600" spc="-15" dirty="0">
                <a:solidFill>
                  <a:srgbClr val="002C6C"/>
                </a:solidFill>
              </a:rPr>
              <a:t> </a:t>
            </a:r>
            <a:r>
              <a:rPr sz="3600" spc="-25" dirty="0">
                <a:solidFill>
                  <a:srgbClr val="002C6C"/>
                </a:solidFill>
              </a:rPr>
              <a:t>TiC</a:t>
            </a:r>
            <a:r>
              <a:rPr sz="3600" spc="-15" dirty="0">
                <a:solidFill>
                  <a:srgbClr val="002C6C"/>
                </a:solidFill>
              </a:rPr>
              <a:t> Timeline</a:t>
            </a:r>
            <a:endParaRPr sz="3600" dirty="0"/>
          </a:p>
          <a:p>
            <a:pPr marL="12700">
              <a:lnSpc>
                <a:spcPts val="2300"/>
              </a:lnSpc>
            </a:pPr>
            <a:r>
              <a:rPr sz="2000" i="1" dirty="0">
                <a:solidFill>
                  <a:srgbClr val="002C6C"/>
                </a:solidFill>
                <a:latin typeface="Arial"/>
                <a:cs typeface="Arial"/>
              </a:rPr>
              <a:t>Based</a:t>
            </a:r>
            <a:r>
              <a:rPr sz="2000" i="1" spc="-20" dirty="0">
                <a:solidFill>
                  <a:srgbClr val="002C6C"/>
                </a:solidFill>
                <a:latin typeface="Arial"/>
                <a:cs typeface="Arial"/>
              </a:rPr>
              <a:t> </a:t>
            </a:r>
            <a:r>
              <a:rPr sz="2000" i="1" spc="-5" dirty="0">
                <a:solidFill>
                  <a:srgbClr val="002C6C"/>
                </a:solidFill>
                <a:latin typeface="Arial"/>
                <a:cs typeface="Arial"/>
              </a:rPr>
              <a:t>on</a:t>
            </a:r>
            <a:r>
              <a:rPr sz="2000" i="1" spc="-80" dirty="0">
                <a:solidFill>
                  <a:srgbClr val="002C6C"/>
                </a:solidFill>
                <a:latin typeface="Arial"/>
                <a:cs typeface="Arial"/>
              </a:rPr>
              <a:t> </a:t>
            </a:r>
            <a:r>
              <a:rPr sz="2000" i="1" spc="-5" dirty="0">
                <a:solidFill>
                  <a:srgbClr val="002C6C"/>
                </a:solidFill>
                <a:latin typeface="Arial"/>
                <a:cs typeface="Arial"/>
              </a:rPr>
              <a:t>August</a:t>
            </a:r>
            <a:r>
              <a:rPr sz="2000" i="1" spc="-15" dirty="0">
                <a:solidFill>
                  <a:srgbClr val="002C6C"/>
                </a:solidFill>
                <a:latin typeface="Arial"/>
                <a:cs typeface="Arial"/>
              </a:rPr>
              <a:t> </a:t>
            </a:r>
            <a:r>
              <a:rPr sz="2000" i="1" dirty="0">
                <a:solidFill>
                  <a:srgbClr val="002C6C"/>
                </a:solidFill>
                <a:latin typeface="Arial"/>
                <a:cs typeface="Arial"/>
              </a:rPr>
              <a:t>20,</a:t>
            </a:r>
            <a:r>
              <a:rPr sz="2000" i="1" spc="-25" dirty="0">
                <a:solidFill>
                  <a:srgbClr val="002C6C"/>
                </a:solidFill>
                <a:latin typeface="Arial"/>
                <a:cs typeface="Arial"/>
              </a:rPr>
              <a:t> </a:t>
            </a:r>
            <a:r>
              <a:rPr sz="2000" i="1" dirty="0">
                <a:solidFill>
                  <a:srgbClr val="002C6C"/>
                </a:solidFill>
                <a:latin typeface="Arial"/>
                <a:cs typeface="Arial"/>
              </a:rPr>
              <a:t>2021</a:t>
            </a:r>
            <a:r>
              <a:rPr sz="2000" i="1" spc="-30" dirty="0">
                <a:solidFill>
                  <a:srgbClr val="002C6C"/>
                </a:solidFill>
                <a:latin typeface="Arial"/>
                <a:cs typeface="Arial"/>
              </a:rPr>
              <a:t> </a:t>
            </a:r>
            <a:r>
              <a:rPr sz="2000" i="1" spc="-5" dirty="0">
                <a:solidFill>
                  <a:srgbClr val="002C6C"/>
                </a:solidFill>
                <a:latin typeface="Arial"/>
                <a:cs typeface="Arial"/>
              </a:rPr>
              <a:t>Guidance</a:t>
            </a:r>
            <a:endParaRPr sz="2000" dirty="0">
              <a:latin typeface="Arial"/>
              <a:cs typeface="Arial"/>
            </a:endParaRPr>
          </a:p>
        </p:txBody>
      </p:sp>
      <p:grpSp>
        <p:nvGrpSpPr>
          <p:cNvPr id="3" name="object 3"/>
          <p:cNvGrpSpPr/>
          <p:nvPr/>
        </p:nvGrpSpPr>
        <p:grpSpPr>
          <a:xfrm>
            <a:off x="332231" y="1898904"/>
            <a:ext cx="11351260" cy="885825"/>
            <a:chOff x="332231" y="1898904"/>
            <a:chExt cx="11351260" cy="885825"/>
          </a:xfrm>
        </p:grpSpPr>
        <p:sp>
          <p:nvSpPr>
            <p:cNvPr id="4" name="object 4"/>
            <p:cNvSpPr/>
            <p:nvPr/>
          </p:nvSpPr>
          <p:spPr>
            <a:xfrm>
              <a:off x="332231" y="1955292"/>
              <a:ext cx="11351260" cy="294640"/>
            </a:xfrm>
            <a:custGeom>
              <a:avLst/>
              <a:gdLst/>
              <a:ahLst/>
              <a:cxnLst/>
              <a:rect l="l" t="t" r="r" b="b"/>
              <a:pathLst>
                <a:path w="11351260" h="294639">
                  <a:moveTo>
                    <a:pt x="11212944" y="0"/>
                  </a:moveTo>
                  <a:lnTo>
                    <a:pt x="0" y="0"/>
                  </a:lnTo>
                  <a:lnTo>
                    <a:pt x="0" y="294132"/>
                  </a:lnTo>
                  <a:lnTo>
                    <a:pt x="11212944" y="294132"/>
                  </a:lnTo>
                  <a:lnTo>
                    <a:pt x="11350752" y="147066"/>
                  </a:lnTo>
                  <a:lnTo>
                    <a:pt x="11212944" y="0"/>
                  </a:lnTo>
                  <a:close/>
                </a:path>
              </a:pathLst>
            </a:custGeom>
            <a:solidFill>
              <a:srgbClr val="A6A6A6">
                <a:alpha val="50195"/>
              </a:srgbClr>
            </a:solidFill>
          </p:spPr>
          <p:txBody>
            <a:bodyPr wrap="square" lIns="0" tIns="0" rIns="0" bIns="0" rtlCol="0"/>
            <a:lstStyle/>
            <a:p>
              <a:endParaRPr dirty="0"/>
            </a:p>
          </p:txBody>
        </p:sp>
        <p:sp>
          <p:nvSpPr>
            <p:cNvPr id="5" name="object 5"/>
            <p:cNvSpPr/>
            <p:nvPr/>
          </p:nvSpPr>
          <p:spPr>
            <a:xfrm>
              <a:off x="2839211" y="2071116"/>
              <a:ext cx="323215" cy="707390"/>
            </a:xfrm>
            <a:custGeom>
              <a:avLst/>
              <a:gdLst/>
              <a:ahLst/>
              <a:cxnLst/>
              <a:rect l="l" t="t" r="r" b="b"/>
              <a:pathLst>
                <a:path w="323214" h="707389">
                  <a:moveTo>
                    <a:pt x="323088" y="707136"/>
                  </a:moveTo>
                  <a:lnTo>
                    <a:pt x="0" y="707136"/>
                  </a:lnTo>
                  <a:lnTo>
                    <a:pt x="0" y="0"/>
                  </a:lnTo>
                </a:path>
              </a:pathLst>
            </a:custGeom>
            <a:ln w="12700">
              <a:solidFill>
                <a:srgbClr val="44536A"/>
              </a:solidFill>
            </a:ln>
          </p:spPr>
          <p:txBody>
            <a:bodyPr wrap="square" lIns="0" tIns="0" rIns="0" bIns="0" rtlCol="0"/>
            <a:lstStyle/>
            <a:p>
              <a:endParaRPr dirty="0"/>
            </a:p>
          </p:txBody>
        </p:sp>
        <p:pic>
          <p:nvPicPr>
            <p:cNvPr id="6" name="object 6"/>
            <p:cNvPicPr/>
            <p:nvPr/>
          </p:nvPicPr>
          <p:blipFill>
            <a:blip r:embed="rId2" cstate="print"/>
            <a:stretch>
              <a:fillRect/>
            </a:stretch>
          </p:blipFill>
          <p:spPr>
            <a:xfrm>
              <a:off x="2763011" y="1898904"/>
              <a:ext cx="156972" cy="195072"/>
            </a:xfrm>
            <a:prstGeom prst="rect">
              <a:avLst/>
            </a:prstGeom>
          </p:spPr>
        </p:pic>
      </p:grpSp>
      <p:sp>
        <p:nvSpPr>
          <p:cNvPr id="7" name="object 7"/>
          <p:cNvSpPr txBox="1"/>
          <p:nvPr/>
        </p:nvSpPr>
        <p:spPr>
          <a:xfrm>
            <a:off x="3066288" y="2514600"/>
            <a:ext cx="1600200" cy="434340"/>
          </a:xfrm>
          <a:prstGeom prst="rect">
            <a:avLst/>
          </a:prstGeom>
          <a:solidFill>
            <a:srgbClr val="44536A"/>
          </a:solidFill>
        </p:spPr>
        <p:txBody>
          <a:bodyPr vert="horz" wrap="square" lIns="0" tIns="60325" rIns="0" bIns="0" rtlCol="0">
            <a:spAutoFit/>
          </a:bodyPr>
          <a:lstStyle/>
          <a:p>
            <a:pPr marL="355600">
              <a:lnSpc>
                <a:spcPct val="100000"/>
              </a:lnSpc>
              <a:spcBef>
                <a:spcPts val="475"/>
              </a:spcBef>
            </a:pPr>
            <a:r>
              <a:rPr sz="1800" spc="-10" dirty="0">
                <a:solidFill>
                  <a:srgbClr val="FFFFFF"/>
                </a:solidFill>
                <a:latin typeface="Arial"/>
                <a:cs typeface="Arial"/>
              </a:rPr>
              <a:t>1/1/2022</a:t>
            </a:r>
            <a:endParaRPr sz="1800" dirty="0">
              <a:latin typeface="Arial"/>
              <a:cs typeface="Arial"/>
            </a:endParaRPr>
          </a:p>
        </p:txBody>
      </p:sp>
      <p:grpSp>
        <p:nvGrpSpPr>
          <p:cNvPr id="8" name="object 8"/>
          <p:cNvGrpSpPr/>
          <p:nvPr/>
        </p:nvGrpSpPr>
        <p:grpSpPr>
          <a:xfrm>
            <a:off x="5041391" y="1898904"/>
            <a:ext cx="405765" cy="885825"/>
            <a:chOff x="5041391" y="1898904"/>
            <a:chExt cx="405765" cy="885825"/>
          </a:xfrm>
        </p:grpSpPr>
        <p:sp>
          <p:nvSpPr>
            <p:cNvPr id="9" name="object 9"/>
            <p:cNvSpPr/>
            <p:nvPr/>
          </p:nvSpPr>
          <p:spPr>
            <a:xfrm>
              <a:off x="5119115" y="2071116"/>
              <a:ext cx="321945" cy="707390"/>
            </a:xfrm>
            <a:custGeom>
              <a:avLst/>
              <a:gdLst/>
              <a:ahLst/>
              <a:cxnLst/>
              <a:rect l="l" t="t" r="r" b="b"/>
              <a:pathLst>
                <a:path w="321945" h="707389">
                  <a:moveTo>
                    <a:pt x="321563" y="707136"/>
                  </a:moveTo>
                  <a:lnTo>
                    <a:pt x="0" y="707136"/>
                  </a:lnTo>
                  <a:lnTo>
                    <a:pt x="0" y="0"/>
                  </a:lnTo>
                </a:path>
              </a:pathLst>
            </a:custGeom>
            <a:ln w="12699">
              <a:solidFill>
                <a:srgbClr val="004D81"/>
              </a:solidFill>
            </a:ln>
          </p:spPr>
          <p:txBody>
            <a:bodyPr wrap="square" lIns="0" tIns="0" rIns="0" bIns="0" rtlCol="0"/>
            <a:lstStyle/>
            <a:p>
              <a:endParaRPr dirty="0"/>
            </a:p>
          </p:txBody>
        </p:sp>
        <p:pic>
          <p:nvPicPr>
            <p:cNvPr id="10" name="object 10"/>
            <p:cNvPicPr/>
            <p:nvPr/>
          </p:nvPicPr>
          <p:blipFill>
            <a:blip r:embed="rId3" cstate="print"/>
            <a:stretch>
              <a:fillRect/>
            </a:stretch>
          </p:blipFill>
          <p:spPr>
            <a:xfrm>
              <a:off x="5041391" y="1898904"/>
              <a:ext cx="156972" cy="195072"/>
            </a:xfrm>
            <a:prstGeom prst="rect">
              <a:avLst/>
            </a:prstGeom>
          </p:spPr>
        </p:pic>
      </p:grpSp>
      <p:sp>
        <p:nvSpPr>
          <p:cNvPr id="11" name="object 11"/>
          <p:cNvSpPr txBox="1"/>
          <p:nvPr/>
        </p:nvSpPr>
        <p:spPr>
          <a:xfrm>
            <a:off x="5344667" y="2514600"/>
            <a:ext cx="1600200" cy="434340"/>
          </a:xfrm>
          <a:prstGeom prst="rect">
            <a:avLst/>
          </a:prstGeom>
          <a:solidFill>
            <a:srgbClr val="004D81"/>
          </a:solidFill>
        </p:spPr>
        <p:txBody>
          <a:bodyPr vert="horz" wrap="square" lIns="0" tIns="60325" rIns="0" bIns="0" rtlCol="0">
            <a:spAutoFit/>
          </a:bodyPr>
          <a:lstStyle/>
          <a:p>
            <a:pPr marL="356235">
              <a:lnSpc>
                <a:spcPct val="100000"/>
              </a:lnSpc>
              <a:spcBef>
                <a:spcPts val="475"/>
              </a:spcBef>
            </a:pPr>
            <a:r>
              <a:rPr sz="1800" spc="-10" dirty="0">
                <a:solidFill>
                  <a:srgbClr val="FFFFFF"/>
                </a:solidFill>
                <a:latin typeface="Arial"/>
                <a:cs typeface="Arial"/>
              </a:rPr>
              <a:t>7/1/2022</a:t>
            </a:r>
            <a:endParaRPr sz="1800" dirty="0">
              <a:latin typeface="Arial"/>
              <a:cs typeface="Arial"/>
            </a:endParaRPr>
          </a:p>
        </p:txBody>
      </p:sp>
      <p:grpSp>
        <p:nvGrpSpPr>
          <p:cNvPr id="12" name="object 12"/>
          <p:cNvGrpSpPr/>
          <p:nvPr/>
        </p:nvGrpSpPr>
        <p:grpSpPr>
          <a:xfrm>
            <a:off x="7316533" y="1894141"/>
            <a:ext cx="408940" cy="890905"/>
            <a:chOff x="7316533" y="1894141"/>
            <a:chExt cx="408940" cy="890905"/>
          </a:xfrm>
        </p:grpSpPr>
        <p:sp>
          <p:nvSpPr>
            <p:cNvPr id="13" name="object 13"/>
            <p:cNvSpPr/>
            <p:nvPr/>
          </p:nvSpPr>
          <p:spPr>
            <a:xfrm>
              <a:off x="7397495" y="2071116"/>
              <a:ext cx="321945" cy="707390"/>
            </a:xfrm>
            <a:custGeom>
              <a:avLst/>
              <a:gdLst/>
              <a:ahLst/>
              <a:cxnLst/>
              <a:rect l="l" t="t" r="r" b="b"/>
              <a:pathLst>
                <a:path w="321945" h="707389">
                  <a:moveTo>
                    <a:pt x="321564" y="707136"/>
                  </a:moveTo>
                  <a:lnTo>
                    <a:pt x="0" y="707136"/>
                  </a:lnTo>
                  <a:lnTo>
                    <a:pt x="0" y="0"/>
                  </a:lnTo>
                </a:path>
              </a:pathLst>
            </a:custGeom>
            <a:ln w="12699">
              <a:solidFill>
                <a:srgbClr val="0067AC"/>
              </a:solidFill>
            </a:ln>
          </p:spPr>
          <p:txBody>
            <a:bodyPr wrap="square" lIns="0" tIns="0" rIns="0" bIns="0" rtlCol="0"/>
            <a:lstStyle/>
            <a:p>
              <a:endParaRPr dirty="0"/>
            </a:p>
          </p:txBody>
        </p:sp>
        <p:pic>
          <p:nvPicPr>
            <p:cNvPr id="14" name="object 14"/>
            <p:cNvPicPr/>
            <p:nvPr/>
          </p:nvPicPr>
          <p:blipFill>
            <a:blip r:embed="rId4" cstate="print"/>
            <a:stretch>
              <a:fillRect/>
            </a:stretch>
          </p:blipFill>
          <p:spPr>
            <a:xfrm>
              <a:off x="7316533" y="1894141"/>
              <a:ext cx="166496" cy="204597"/>
            </a:xfrm>
            <a:prstGeom prst="rect">
              <a:avLst/>
            </a:prstGeom>
          </p:spPr>
        </p:pic>
      </p:grpSp>
      <p:sp>
        <p:nvSpPr>
          <p:cNvPr id="15" name="object 15"/>
          <p:cNvSpPr txBox="1"/>
          <p:nvPr/>
        </p:nvSpPr>
        <p:spPr>
          <a:xfrm>
            <a:off x="7623047" y="2514600"/>
            <a:ext cx="1602105" cy="434340"/>
          </a:xfrm>
          <a:prstGeom prst="rect">
            <a:avLst/>
          </a:prstGeom>
          <a:solidFill>
            <a:srgbClr val="0067AC"/>
          </a:solidFill>
        </p:spPr>
        <p:txBody>
          <a:bodyPr vert="horz" wrap="square" lIns="0" tIns="60325" rIns="0" bIns="0" rtlCol="0">
            <a:spAutoFit/>
          </a:bodyPr>
          <a:lstStyle/>
          <a:p>
            <a:pPr marL="356870">
              <a:lnSpc>
                <a:spcPct val="100000"/>
              </a:lnSpc>
              <a:spcBef>
                <a:spcPts val="475"/>
              </a:spcBef>
            </a:pPr>
            <a:r>
              <a:rPr sz="1800" spc="-10" dirty="0">
                <a:solidFill>
                  <a:srgbClr val="FFFFFF"/>
                </a:solidFill>
                <a:latin typeface="Arial"/>
                <a:cs typeface="Arial"/>
              </a:rPr>
              <a:t>1/1/2023</a:t>
            </a:r>
            <a:endParaRPr sz="1800" dirty="0">
              <a:latin typeface="Arial"/>
              <a:cs typeface="Arial"/>
            </a:endParaRPr>
          </a:p>
        </p:txBody>
      </p:sp>
      <p:sp>
        <p:nvSpPr>
          <p:cNvPr id="16" name="object 16"/>
          <p:cNvSpPr txBox="1"/>
          <p:nvPr/>
        </p:nvSpPr>
        <p:spPr>
          <a:xfrm>
            <a:off x="3052904" y="3094723"/>
            <a:ext cx="1800860" cy="3231013"/>
          </a:xfrm>
          <a:prstGeom prst="rect">
            <a:avLst/>
          </a:prstGeom>
        </p:spPr>
        <p:txBody>
          <a:bodyPr vert="horz" wrap="square" lIns="0" tIns="37465" rIns="0" bIns="0" rtlCol="0">
            <a:spAutoFit/>
          </a:bodyPr>
          <a:lstStyle/>
          <a:p>
            <a:pPr marL="140335" marR="613410" indent="-128270">
              <a:lnSpc>
                <a:spcPts val="1510"/>
              </a:lnSpc>
              <a:spcBef>
                <a:spcPts val="295"/>
              </a:spcBef>
              <a:buChar char="•"/>
              <a:tabLst>
                <a:tab pos="140970" algn="l"/>
              </a:tabLst>
            </a:pPr>
            <a:r>
              <a:rPr sz="1400" dirty="0">
                <a:solidFill>
                  <a:srgbClr val="232200"/>
                </a:solidFill>
                <a:latin typeface="Arial"/>
                <a:cs typeface="Arial"/>
              </a:rPr>
              <a:t>ID card </a:t>
            </a:r>
            <a:r>
              <a:rPr sz="1400" spc="5" dirty="0">
                <a:solidFill>
                  <a:srgbClr val="232200"/>
                </a:solidFill>
                <a:latin typeface="Arial"/>
                <a:cs typeface="Arial"/>
              </a:rPr>
              <a:t> </a:t>
            </a:r>
            <a:r>
              <a:rPr sz="1400" dirty="0">
                <a:solidFill>
                  <a:srgbClr val="232200"/>
                </a:solidFill>
                <a:latin typeface="Arial"/>
                <a:cs typeface="Arial"/>
              </a:rPr>
              <a:t>r</a:t>
            </a:r>
            <a:r>
              <a:rPr sz="1400" spc="-5" dirty="0">
                <a:solidFill>
                  <a:srgbClr val="232200"/>
                </a:solidFill>
                <a:latin typeface="Arial"/>
                <a:cs typeface="Arial"/>
              </a:rPr>
              <a:t>equ</a:t>
            </a:r>
            <a:r>
              <a:rPr sz="1400" dirty="0">
                <a:solidFill>
                  <a:srgbClr val="232200"/>
                </a:solidFill>
                <a:latin typeface="Arial"/>
                <a:cs typeface="Arial"/>
              </a:rPr>
              <a:t>ir</a:t>
            </a:r>
            <a:r>
              <a:rPr sz="1400" spc="-5" dirty="0">
                <a:solidFill>
                  <a:srgbClr val="232200"/>
                </a:solidFill>
                <a:latin typeface="Arial"/>
                <a:cs typeface="Arial"/>
              </a:rPr>
              <a:t>e</a:t>
            </a:r>
            <a:r>
              <a:rPr sz="1400" spc="-10" dirty="0">
                <a:solidFill>
                  <a:srgbClr val="232200"/>
                </a:solidFill>
                <a:latin typeface="Arial"/>
                <a:cs typeface="Arial"/>
              </a:rPr>
              <a:t>m</a:t>
            </a:r>
            <a:r>
              <a:rPr sz="1400" spc="-5" dirty="0">
                <a:solidFill>
                  <a:srgbClr val="232200"/>
                </a:solidFill>
                <a:latin typeface="Arial"/>
                <a:cs typeface="Arial"/>
              </a:rPr>
              <a:t>e</a:t>
            </a:r>
            <a:r>
              <a:rPr sz="1400" spc="-15" dirty="0">
                <a:solidFill>
                  <a:srgbClr val="232200"/>
                </a:solidFill>
                <a:latin typeface="Arial"/>
                <a:cs typeface="Arial"/>
              </a:rPr>
              <a:t>n</a:t>
            </a:r>
            <a:r>
              <a:rPr sz="1400" spc="5" dirty="0">
                <a:solidFill>
                  <a:srgbClr val="232200"/>
                </a:solidFill>
                <a:latin typeface="Arial"/>
                <a:cs typeface="Arial"/>
              </a:rPr>
              <a:t>t</a:t>
            </a:r>
            <a:r>
              <a:rPr sz="1400" dirty="0">
                <a:solidFill>
                  <a:srgbClr val="232200"/>
                </a:solidFill>
                <a:latin typeface="Arial"/>
                <a:cs typeface="Arial"/>
              </a:rPr>
              <a:t>s</a:t>
            </a:r>
            <a:endParaRPr sz="1400" dirty="0">
              <a:latin typeface="Arial"/>
              <a:cs typeface="Arial"/>
            </a:endParaRPr>
          </a:p>
          <a:p>
            <a:pPr marL="140335" marR="227965" indent="-128270">
              <a:lnSpc>
                <a:spcPts val="1510"/>
              </a:lnSpc>
              <a:spcBef>
                <a:spcPts val="605"/>
              </a:spcBef>
              <a:buChar char="•"/>
              <a:tabLst>
                <a:tab pos="140970" algn="l"/>
              </a:tabLst>
            </a:pPr>
            <a:r>
              <a:rPr sz="1400" spc="-5" dirty="0">
                <a:solidFill>
                  <a:srgbClr val="232200"/>
                </a:solidFill>
                <a:latin typeface="Arial"/>
                <a:cs typeface="Arial"/>
              </a:rPr>
              <a:t>Provider Directory </a:t>
            </a:r>
            <a:r>
              <a:rPr sz="1400" spc="-375" dirty="0">
                <a:solidFill>
                  <a:srgbClr val="232200"/>
                </a:solidFill>
                <a:latin typeface="Arial"/>
                <a:cs typeface="Arial"/>
              </a:rPr>
              <a:t> </a:t>
            </a:r>
            <a:r>
              <a:rPr sz="1400" spc="-5" dirty="0">
                <a:solidFill>
                  <a:srgbClr val="232200"/>
                </a:solidFill>
                <a:latin typeface="Arial"/>
                <a:cs typeface="Arial"/>
              </a:rPr>
              <a:t>requirements</a:t>
            </a:r>
            <a:endParaRPr sz="1400" dirty="0">
              <a:latin typeface="Arial"/>
              <a:cs typeface="Arial"/>
            </a:endParaRPr>
          </a:p>
          <a:p>
            <a:pPr marL="140335" marR="457200" indent="-128270">
              <a:lnSpc>
                <a:spcPts val="1510"/>
              </a:lnSpc>
              <a:spcBef>
                <a:spcPts val="600"/>
              </a:spcBef>
              <a:buChar char="•"/>
              <a:tabLst>
                <a:tab pos="140970" algn="l"/>
              </a:tabLst>
            </a:pPr>
            <a:r>
              <a:rPr sz="1400" spc="-5" dirty="0">
                <a:solidFill>
                  <a:srgbClr val="232200"/>
                </a:solidFill>
                <a:latin typeface="Arial"/>
                <a:cs typeface="Arial"/>
              </a:rPr>
              <a:t>Balance </a:t>
            </a:r>
            <a:r>
              <a:rPr sz="1400" dirty="0">
                <a:solidFill>
                  <a:srgbClr val="232200"/>
                </a:solidFill>
                <a:latin typeface="Arial"/>
                <a:cs typeface="Arial"/>
              </a:rPr>
              <a:t>billing </a:t>
            </a:r>
            <a:r>
              <a:rPr sz="1400" spc="-375" dirty="0">
                <a:solidFill>
                  <a:srgbClr val="232200"/>
                </a:solidFill>
                <a:latin typeface="Arial"/>
                <a:cs typeface="Arial"/>
              </a:rPr>
              <a:t> </a:t>
            </a:r>
            <a:r>
              <a:rPr sz="1400" spc="-5" dirty="0">
                <a:solidFill>
                  <a:srgbClr val="232200"/>
                </a:solidFill>
                <a:latin typeface="Arial"/>
                <a:cs typeface="Arial"/>
              </a:rPr>
              <a:t>pub</a:t>
            </a:r>
            <a:r>
              <a:rPr sz="1400" dirty="0">
                <a:solidFill>
                  <a:srgbClr val="232200"/>
                </a:solidFill>
                <a:latin typeface="Arial"/>
                <a:cs typeface="Arial"/>
              </a:rPr>
              <a:t>li</a:t>
            </a:r>
            <a:r>
              <a:rPr sz="1400" spc="5" dirty="0">
                <a:solidFill>
                  <a:srgbClr val="232200"/>
                </a:solidFill>
                <a:latin typeface="Arial"/>
                <a:cs typeface="Arial"/>
              </a:rPr>
              <a:t>c</a:t>
            </a:r>
            <a:r>
              <a:rPr sz="1400" spc="-5" dirty="0">
                <a:solidFill>
                  <a:srgbClr val="232200"/>
                </a:solidFill>
                <a:latin typeface="Arial"/>
                <a:cs typeface="Arial"/>
              </a:rPr>
              <a:t>a</a:t>
            </a:r>
            <a:r>
              <a:rPr sz="1400" spc="5" dirty="0">
                <a:solidFill>
                  <a:srgbClr val="232200"/>
                </a:solidFill>
                <a:latin typeface="Arial"/>
                <a:cs typeface="Arial"/>
              </a:rPr>
              <a:t>t</a:t>
            </a:r>
            <a:r>
              <a:rPr sz="1400" dirty="0">
                <a:solidFill>
                  <a:srgbClr val="232200"/>
                </a:solidFill>
                <a:latin typeface="Arial"/>
                <a:cs typeface="Arial"/>
              </a:rPr>
              <a:t>i</a:t>
            </a:r>
            <a:r>
              <a:rPr sz="1400" spc="-5" dirty="0">
                <a:solidFill>
                  <a:srgbClr val="232200"/>
                </a:solidFill>
                <a:latin typeface="Arial"/>
                <a:cs typeface="Arial"/>
              </a:rPr>
              <a:t>o</a:t>
            </a:r>
            <a:r>
              <a:rPr sz="1400" dirty="0">
                <a:solidFill>
                  <a:srgbClr val="232200"/>
                </a:solidFill>
                <a:latin typeface="Arial"/>
                <a:cs typeface="Arial"/>
              </a:rPr>
              <a:t>n</a:t>
            </a:r>
            <a:r>
              <a:rPr sz="1400" spc="-45" dirty="0">
                <a:solidFill>
                  <a:srgbClr val="232200"/>
                </a:solidFill>
                <a:latin typeface="Arial"/>
                <a:cs typeface="Arial"/>
              </a:rPr>
              <a:t> </a:t>
            </a:r>
            <a:r>
              <a:rPr sz="1400" spc="-5" dirty="0">
                <a:solidFill>
                  <a:srgbClr val="232200"/>
                </a:solidFill>
                <a:latin typeface="Arial"/>
                <a:cs typeface="Arial"/>
              </a:rPr>
              <a:t>an</a:t>
            </a:r>
            <a:r>
              <a:rPr sz="1400" dirty="0">
                <a:solidFill>
                  <a:srgbClr val="232200"/>
                </a:solidFill>
                <a:latin typeface="Arial"/>
                <a:cs typeface="Arial"/>
              </a:rPr>
              <a:t>d  disclosure </a:t>
            </a:r>
            <a:r>
              <a:rPr sz="1400" spc="5" dirty="0">
                <a:solidFill>
                  <a:srgbClr val="232200"/>
                </a:solidFill>
                <a:latin typeface="Arial"/>
                <a:cs typeface="Arial"/>
              </a:rPr>
              <a:t> </a:t>
            </a:r>
            <a:r>
              <a:rPr sz="1400" spc="-5" dirty="0">
                <a:solidFill>
                  <a:srgbClr val="232200"/>
                </a:solidFill>
                <a:latin typeface="Arial"/>
                <a:cs typeface="Arial"/>
              </a:rPr>
              <a:t>requirements</a:t>
            </a:r>
            <a:endParaRPr sz="1400" dirty="0">
              <a:latin typeface="Arial"/>
              <a:cs typeface="Arial"/>
            </a:endParaRPr>
          </a:p>
          <a:p>
            <a:pPr marL="140335" marR="200660">
              <a:lnSpc>
                <a:spcPts val="1510"/>
              </a:lnSpc>
              <a:spcBef>
                <a:spcPts val="10"/>
              </a:spcBef>
            </a:pPr>
            <a:r>
              <a:rPr sz="1400" spc="-5" dirty="0">
                <a:solidFill>
                  <a:srgbClr val="232200"/>
                </a:solidFill>
                <a:latin typeface="Arial"/>
                <a:cs typeface="Arial"/>
              </a:rPr>
              <a:t>(via</a:t>
            </a:r>
            <a:r>
              <a:rPr sz="1400" spc="-15" dirty="0">
                <a:solidFill>
                  <a:srgbClr val="232200"/>
                </a:solidFill>
                <a:latin typeface="Arial"/>
                <a:cs typeface="Arial"/>
              </a:rPr>
              <a:t> </a:t>
            </a:r>
            <a:r>
              <a:rPr sz="1400" spc="-5" dirty="0">
                <a:solidFill>
                  <a:srgbClr val="232200"/>
                </a:solidFill>
                <a:latin typeface="Arial"/>
                <a:cs typeface="Arial"/>
              </a:rPr>
              <a:t>public</a:t>
            </a:r>
            <a:r>
              <a:rPr sz="1400" spc="-45" dirty="0">
                <a:solidFill>
                  <a:srgbClr val="232200"/>
                </a:solidFill>
                <a:latin typeface="Arial"/>
                <a:cs typeface="Arial"/>
              </a:rPr>
              <a:t> </a:t>
            </a:r>
            <a:r>
              <a:rPr sz="1400" spc="-5" dirty="0">
                <a:solidFill>
                  <a:srgbClr val="232200"/>
                </a:solidFill>
                <a:latin typeface="Arial"/>
                <a:cs typeface="Arial"/>
              </a:rPr>
              <a:t>website </a:t>
            </a:r>
            <a:r>
              <a:rPr sz="1400" spc="-375" dirty="0">
                <a:solidFill>
                  <a:srgbClr val="232200"/>
                </a:solidFill>
                <a:latin typeface="Arial"/>
                <a:cs typeface="Arial"/>
              </a:rPr>
              <a:t> </a:t>
            </a:r>
            <a:r>
              <a:rPr sz="1400" spc="-5" dirty="0">
                <a:solidFill>
                  <a:srgbClr val="232200"/>
                </a:solidFill>
                <a:latin typeface="Arial"/>
                <a:cs typeface="Arial"/>
              </a:rPr>
              <a:t>and</a:t>
            </a:r>
            <a:r>
              <a:rPr sz="1400" spc="-30" dirty="0">
                <a:solidFill>
                  <a:srgbClr val="232200"/>
                </a:solidFill>
                <a:latin typeface="Arial"/>
                <a:cs typeface="Arial"/>
              </a:rPr>
              <a:t> </a:t>
            </a:r>
            <a:r>
              <a:rPr sz="1400" dirty="0">
                <a:solidFill>
                  <a:srgbClr val="232200"/>
                </a:solidFill>
                <a:latin typeface="Arial"/>
                <a:cs typeface="Arial"/>
              </a:rPr>
              <a:t>EOBs)</a:t>
            </a:r>
            <a:endParaRPr sz="1400" dirty="0">
              <a:latin typeface="Arial"/>
              <a:cs typeface="Arial"/>
            </a:endParaRPr>
          </a:p>
          <a:p>
            <a:pPr marL="140335" marR="231775" indent="-128270">
              <a:lnSpc>
                <a:spcPts val="1510"/>
              </a:lnSpc>
              <a:spcBef>
                <a:spcPts val="605"/>
              </a:spcBef>
              <a:buChar char="•"/>
              <a:tabLst>
                <a:tab pos="140970" algn="l"/>
              </a:tabLst>
            </a:pPr>
            <a:r>
              <a:rPr sz="1400" spc="-5" dirty="0">
                <a:solidFill>
                  <a:srgbClr val="232200"/>
                </a:solidFill>
                <a:latin typeface="Arial"/>
                <a:cs typeface="Arial"/>
              </a:rPr>
              <a:t>Continuity</a:t>
            </a:r>
            <a:r>
              <a:rPr sz="1400" spc="-50" dirty="0">
                <a:solidFill>
                  <a:srgbClr val="232200"/>
                </a:solidFill>
                <a:latin typeface="Arial"/>
                <a:cs typeface="Arial"/>
              </a:rPr>
              <a:t> </a:t>
            </a:r>
            <a:r>
              <a:rPr sz="1400" spc="-5" dirty="0">
                <a:solidFill>
                  <a:srgbClr val="232200"/>
                </a:solidFill>
                <a:latin typeface="Arial"/>
                <a:cs typeface="Arial"/>
              </a:rPr>
              <a:t>of</a:t>
            </a:r>
            <a:r>
              <a:rPr sz="1400" spc="-30" dirty="0">
                <a:solidFill>
                  <a:srgbClr val="232200"/>
                </a:solidFill>
                <a:latin typeface="Arial"/>
                <a:cs typeface="Arial"/>
              </a:rPr>
              <a:t> </a:t>
            </a:r>
            <a:r>
              <a:rPr sz="1400" spc="-5" dirty="0">
                <a:solidFill>
                  <a:srgbClr val="232200"/>
                </a:solidFill>
                <a:latin typeface="Arial"/>
                <a:cs typeface="Arial"/>
              </a:rPr>
              <a:t>Care </a:t>
            </a:r>
            <a:r>
              <a:rPr sz="1400" spc="-375" dirty="0">
                <a:solidFill>
                  <a:srgbClr val="232200"/>
                </a:solidFill>
                <a:latin typeface="Arial"/>
                <a:cs typeface="Arial"/>
              </a:rPr>
              <a:t> </a:t>
            </a:r>
            <a:r>
              <a:rPr sz="1400" spc="-5" dirty="0">
                <a:solidFill>
                  <a:srgbClr val="232200"/>
                </a:solidFill>
                <a:latin typeface="Arial"/>
                <a:cs typeface="Arial"/>
              </a:rPr>
              <a:t>requirements</a:t>
            </a:r>
            <a:endParaRPr sz="1400" dirty="0">
              <a:latin typeface="Arial"/>
              <a:cs typeface="Arial"/>
            </a:endParaRPr>
          </a:p>
          <a:p>
            <a:pPr marL="140335" marR="5080" indent="-128270">
              <a:lnSpc>
                <a:spcPts val="1510"/>
              </a:lnSpc>
              <a:spcBef>
                <a:spcPts val="605"/>
              </a:spcBef>
              <a:buChar char="•"/>
              <a:tabLst>
                <a:tab pos="140970" algn="l"/>
              </a:tabLst>
            </a:pPr>
            <a:r>
              <a:rPr lang="en-US" sz="1400" dirty="0" smtClean="0">
                <a:solidFill>
                  <a:srgbClr val="232200"/>
                </a:solidFill>
                <a:latin typeface="Arial"/>
                <a:cs typeface="Arial"/>
              </a:rPr>
              <a:t>No </a:t>
            </a:r>
            <a:r>
              <a:rPr sz="1400" dirty="0" smtClean="0">
                <a:solidFill>
                  <a:srgbClr val="232200"/>
                </a:solidFill>
                <a:latin typeface="Arial"/>
                <a:cs typeface="Arial"/>
              </a:rPr>
              <a:t>Prior</a:t>
            </a:r>
            <a:r>
              <a:rPr sz="1400" spc="-90" dirty="0" smtClean="0">
                <a:solidFill>
                  <a:srgbClr val="232200"/>
                </a:solidFill>
                <a:latin typeface="Arial"/>
                <a:cs typeface="Arial"/>
              </a:rPr>
              <a:t> </a:t>
            </a:r>
            <a:r>
              <a:rPr sz="1400" dirty="0">
                <a:solidFill>
                  <a:srgbClr val="232200"/>
                </a:solidFill>
                <a:latin typeface="Arial"/>
                <a:cs typeface="Arial"/>
              </a:rPr>
              <a:t>Au</a:t>
            </a:r>
            <a:r>
              <a:rPr sz="1400" spc="5" dirty="0">
                <a:solidFill>
                  <a:srgbClr val="232200"/>
                </a:solidFill>
                <a:latin typeface="Arial"/>
                <a:cs typeface="Arial"/>
              </a:rPr>
              <a:t>t</a:t>
            </a:r>
            <a:r>
              <a:rPr sz="1400" spc="-5" dirty="0">
                <a:solidFill>
                  <a:srgbClr val="232200"/>
                </a:solidFill>
                <a:latin typeface="Arial"/>
                <a:cs typeface="Arial"/>
              </a:rPr>
              <a:t>hori</a:t>
            </a:r>
            <a:r>
              <a:rPr sz="1400" spc="5" dirty="0">
                <a:solidFill>
                  <a:srgbClr val="232200"/>
                </a:solidFill>
                <a:latin typeface="Arial"/>
                <a:cs typeface="Arial"/>
              </a:rPr>
              <a:t>z</a:t>
            </a:r>
            <a:r>
              <a:rPr sz="1400" spc="-15" dirty="0">
                <a:solidFill>
                  <a:srgbClr val="232200"/>
                </a:solidFill>
                <a:latin typeface="Arial"/>
                <a:cs typeface="Arial"/>
              </a:rPr>
              <a:t>a</a:t>
            </a:r>
            <a:r>
              <a:rPr sz="1400" spc="5" dirty="0">
                <a:solidFill>
                  <a:srgbClr val="232200"/>
                </a:solidFill>
                <a:latin typeface="Arial"/>
                <a:cs typeface="Arial"/>
              </a:rPr>
              <a:t>t</a:t>
            </a:r>
            <a:r>
              <a:rPr sz="1400" spc="-5" dirty="0">
                <a:solidFill>
                  <a:srgbClr val="232200"/>
                </a:solidFill>
                <a:latin typeface="Arial"/>
                <a:cs typeface="Arial"/>
              </a:rPr>
              <a:t>i</a:t>
            </a:r>
            <a:r>
              <a:rPr sz="1400" spc="-15" dirty="0">
                <a:solidFill>
                  <a:srgbClr val="232200"/>
                </a:solidFill>
                <a:latin typeface="Arial"/>
                <a:cs typeface="Arial"/>
              </a:rPr>
              <a:t>o</a:t>
            </a:r>
            <a:r>
              <a:rPr sz="1400" dirty="0">
                <a:solidFill>
                  <a:srgbClr val="232200"/>
                </a:solidFill>
                <a:latin typeface="Arial"/>
                <a:cs typeface="Arial"/>
              </a:rPr>
              <a:t>n</a:t>
            </a:r>
            <a:r>
              <a:rPr sz="1400" spc="-45" dirty="0">
                <a:solidFill>
                  <a:srgbClr val="232200"/>
                </a:solidFill>
                <a:latin typeface="Arial"/>
                <a:cs typeface="Arial"/>
              </a:rPr>
              <a:t> </a:t>
            </a:r>
            <a:r>
              <a:rPr sz="1400" spc="-5" dirty="0">
                <a:solidFill>
                  <a:srgbClr val="232200"/>
                </a:solidFill>
                <a:latin typeface="Arial"/>
                <a:cs typeface="Arial"/>
              </a:rPr>
              <a:t>of  </a:t>
            </a:r>
            <a:r>
              <a:rPr sz="1400" dirty="0">
                <a:solidFill>
                  <a:srgbClr val="232200"/>
                </a:solidFill>
                <a:latin typeface="Arial"/>
                <a:cs typeface="Arial"/>
              </a:rPr>
              <a:t>OB/GYN</a:t>
            </a:r>
            <a:r>
              <a:rPr sz="1400" spc="-30" dirty="0">
                <a:solidFill>
                  <a:srgbClr val="232200"/>
                </a:solidFill>
                <a:latin typeface="Arial"/>
                <a:cs typeface="Arial"/>
              </a:rPr>
              <a:t> </a:t>
            </a:r>
            <a:r>
              <a:rPr sz="1400" spc="-5" dirty="0">
                <a:solidFill>
                  <a:srgbClr val="232200"/>
                </a:solidFill>
                <a:latin typeface="Arial"/>
                <a:cs typeface="Arial"/>
              </a:rPr>
              <a:t>services</a:t>
            </a:r>
            <a:endParaRPr sz="1400" dirty="0">
              <a:latin typeface="Arial"/>
              <a:cs typeface="Arial"/>
            </a:endParaRPr>
          </a:p>
        </p:txBody>
      </p:sp>
      <p:sp>
        <p:nvSpPr>
          <p:cNvPr id="17" name="object 17"/>
          <p:cNvSpPr txBox="1"/>
          <p:nvPr/>
        </p:nvSpPr>
        <p:spPr>
          <a:xfrm>
            <a:off x="5324548" y="3094723"/>
            <a:ext cx="1576705" cy="1688464"/>
          </a:xfrm>
          <a:prstGeom prst="rect">
            <a:avLst/>
          </a:prstGeom>
        </p:spPr>
        <p:txBody>
          <a:bodyPr vert="horz" wrap="square" lIns="0" tIns="37465" rIns="0" bIns="0" rtlCol="0">
            <a:spAutoFit/>
          </a:bodyPr>
          <a:lstStyle/>
          <a:p>
            <a:pPr marL="140335" marR="5080" indent="-128270" algn="just">
              <a:lnSpc>
                <a:spcPts val="1510"/>
              </a:lnSpc>
              <a:spcBef>
                <a:spcPts val="295"/>
              </a:spcBef>
              <a:buChar char="•"/>
              <a:tabLst>
                <a:tab pos="140970" algn="l"/>
              </a:tabLst>
            </a:pPr>
            <a:r>
              <a:rPr sz="1400" spc="-10" dirty="0">
                <a:solidFill>
                  <a:srgbClr val="232200"/>
                </a:solidFill>
                <a:latin typeface="Arial"/>
                <a:cs typeface="Arial"/>
              </a:rPr>
              <a:t>M</a:t>
            </a:r>
            <a:r>
              <a:rPr sz="1400" spc="-5" dirty="0">
                <a:solidFill>
                  <a:srgbClr val="232200"/>
                </a:solidFill>
                <a:latin typeface="Arial"/>
                <a:cs typeface="Arial"/>
              </a:rPr>
              <a:t>a</a:t>
            </a:r>
            <a:r>
              <a:rPr sz="1400" spc="5" dirty="0">
                <a:solidFill>
                  <a:srgbClr val="232200"/>
                </a:solidFill>
                <a:latin typeface="Arial"/>
                <a:cs typeface="Arial"/>
              </a:rPr>
              <a:t>c</a:t>
            </a:r>
            <a:r>
              <a:rPr sz="1400" spc="-5" dirty="0">
                <a:solidFill>
                  <a:srgbClr val="232200"/>
                </a:solidFill>
                <a:latin typeface="Arial"/>
                <a:cs typeface="Arial"/>
              </a:rPr>
              <a:t>h</a:t>
            </a:r>
            <a:r>
              <a:rPr sz="1400" dirty="0">
                <a:solidFill>
                  <a:srgbClr val="232200"/>
                </a:solidFill>
                <a:latin typeface="Arial"/>
                <a:cs typeface="Arial"/>
              </a:rPr>
              <a:t>i</a:t>
            </a:r>
            <a:r>
              <a:rPr sz="1400" spc="-5" dirty="0">
                <a:solidFill>
                  <a:srgbClr val="232200"/>
                </a:solidFill>
                <a:latin typeface="Arial"/>
                <a:cs typeface="Arial"/>
              </a:rPr>
              <a:t>ne</a:t>
            </a:r>
            <a:r>
              <a:rPr sz="1400" dirty="0">
                <a:solidFill>
                  <a:srgbClr val="232200"/>
                </a:solidFill>
                <a:latin typeface="Arial"/>
                <a:cs typeface="Arial"/>
              </a:rPr>
              <a:t>-r</a:t>
            </a:r>
            <a:r>
              <a:rPr sz="1400" spc="-15" dirty="0">
                <a:solidFill>
                  <a:srgbClr val="232200"/>
                </a:solidFill>
                <a:latin typeface="Arial"/>
                <a:cs typeface="Arial"/>
              </a:rPr>
              <a:t>e</a:t>
            </a:r>
            <a:r>
              <a:rPr sz="1400" spc="-5" dirty="0">
                <a:solidFill>
                  <a:srgbClr val="232200"/>
                </a:solidFill>
                <a:latin typeface="Arial"/>
                <a:cs typeface="Arial"/>
              </a:rPr>
              <a:t>a</a:t>
            </a:r>
            <a:r>
              <a:rPr sz="1400" spc="-15" dirty="0">
                <a:solidFill>
                  <a:srgbClr val="232200"/>
                </a:solidFill>
                <a:latin typeface="Arial"/>
                <a:cs typeface="Arial"/>
              </a:rPr>
              <a:t>d</a:t>
            </a:r>
            <a:r>
              <a:rPr sz="1400" spc="-5" dirty="0">
                <a:solidFill>
                  <a:srgbClr val="232200"/>
                </a:solidFill>
                <a:latin typeface="Arial"/>
                <a:cs typeface="Arial"/>
              </a:rPr>
              <a:t>ab</a:t>
            </a:r>
            <a:r>
              <a:rPr sz="1400" dirty="0">
                <a:solidFill>
                  <a:srgbClr val="232200"/>
                </a:solidFill>
                <a:latin typeface="Arial"/>
                <a:cs typeface="Arial"/>
              </a:rPr>
              <a:t>le  </a:t>
            </a:r>
            <a:r>
              <a:rPr sz="1400" spc="-5" dirty="0">
                <a:solidFill>
                  <a:srgbClr val="232200"/>
                </a:solidFill>
                <a:latin typeface="Arial"/>
                <a:cs typeface="Arial"/>
              </a:rPr>
              <a:t>files </a:t>
            </a:r>
            <a:r>
              <a:rPr sz="1400" dirty="0">
                <a:solidFill>
                  <a:srgbClr val="232200"/>
                </a:solidFill>
                <a:latin typeface="Arial"/>
                <a:cs typeface="Arial"/>
              </a:rPr>
              <a:t>for INN/OON </a:t>
            </a:r>
            <a:r>
              <a:rPr sz="1400" spc="-375" dirty="0">
                <a:solidFill>
                  <a:srgbClr val="232200"/>
                </a:solidFill>
                <a:latin typeface="Arial"/>
                <a:cs typeface="Arial"/>
              </a:rPr>
              <a:t> </a:t>
            </a:r>
            <a:r>
              <a:rPr sz="1400" spc="-5" dirty="0">
                <a:solidFill>
                  <a:srgbClr val="232200"/>
                </a:solidFill>
                <a:latin typeface="Arial"/>
                <a:cs typeface="Arial"/>
              </a:rPr>
              <a:t>(not</a:t>
            </a:r>
            <a:r>
              <a:rPr sz="1400" spc="-30" dirty="0">
                <a:solidFill>
                  <a:srgbClr val="232200"/>
                </a:solidFill>
                <a:latin typeface="Arial"/>
                <a:cs typeface="Arial"/>
              </a:rPr>
              <a:t> </a:t>
            </a:r>
            <a:r>
              <a:rPr sz="1400" spc="-10" dirty="0">
                <a:solidFill>
                  <a:srgbClr val="232200"/>
                </a:solidFill>
                <a:latin typeface="Arial"/>
                <a:cs typeface="Arial"/>
              </a:rPr>
              <a:t>Rx)</a:t>
            </a:r>
            <a:endParaRPr sz="1400" dirty="0">
              <a:latin typeface="Arial"/>
              <a:cs typeface="Arial"/>
            </a:endParaRPr>
          </a:p>
          <a:p>
            <a:pPr marL="62865" marR="5715" indent="-635" algn="ctr">
              <a:lnSpc>
                <a:spcPts val="1300"/>
              </a:lnSpc>
              <a:spcBef>
                <a:spcPts val="605"/>
              </a:spcBef>
            </a:pPr>
            <a:r>
              <a:rPr sz="1200" i="1" spc="-5" dirty="0">
                <a:solidFill>
                  <a:srgbClr val="232200"/>
                </a:solidFill>
                <a:latin typeface="Arial"/>
                <a:cs typeface="Arial"/>
              </a:rPr>
              <a:t>Applies </a:t>
            </a:r>
            <a:r>
              <a:rPr sz="1200" i="1" dirty="0">
                <a:solidFill>
                  <a:srgbClr val="232200"/>
                </a:solidFill>
                <a:latin typeface="Arial"/>
                <a:cs typeface="Arial"/>
              </a:rPr>
              <a:t>to </a:t>
            </a:r>
            <a:r>
              <a:rPr sz="1200" i="1" spc="-5" dirty="0">
                <a:solidFill>
                  <a:srgbClr val="232200"/>
                </a:solidFill>
                <a:latin typeface="Arial"/>
                <a:cs typeface="Arial"/>
              </a:rPr>
              <a:t>plan years </a:t>
            </a:r>
            <a:r>
              <a:rPr sz="1200" i="1" dirty="0">
                <a:solidFill>
                  <a:srgbClr val="232200"/>
                </a:solidFill>
                <a:latin typeface="Arial"/>
                <a:cs typeface="Arial"/>
              </a:rPr>
              <a:t> </a:t>
            </a:r>
            <a:r>
              <a:rPr sz="1200" i="1" spc="-5" dirty="0">
                <a:solidFill>
                  <a:srgbClr val="232200"/>
                </a:solidFill>
                <a:latin typeface="Arial"/>
                <a:cs typeface="Arial"/>
              </a:rPr>
              <a:t>starting 1/1/22-7/1/22; </a:t>
            </a:r>
            <a:r>
              <a:rPr sz="1200" i="1" spc="-320" dirty="0">
                <a:solidFill>
                  <a:srgbClr val="232200"/>
                </a:solidFill>
                <a:latin typeface="Arial"/>
                <a:cs typeface="Arial"/>
              </a:rPr>
              <a:t> </a:t>
            </a:r>
            <a:r>
              <a:rPr sz="1200" i="1" dirty="0">
                <a:solidFill>
                  <a:srgbClr val="232200"/>
                </a:solidFill>
                <a:latin typeface="Arial"/>
                <a:cs typeface="Arial"/>
              </a:rPr>
              <a:t>for 2022 </a:t>
            </a:r>
            <a:r>
              <a:rPr sz="1200" i="1" spc="-5" dirty="0">
                <a:solidFill>
                  <a:srgbClr val="232200"/>
                </a:solidFill>
                <a:latin typeface="Arial"/>
                <a:cs typeface="Arial"/>
              </a:rPr>
              <a:t>plan years </a:t>
            </a:r>
            <a:r>
              <a:rPr sz="1200" i="1" dirty="0">
                <a:solidFill>
                  <a:srgbClr val="232200"/>
                </a:solidFill>
                <a:latin typeface="Arial"/>
                <a:cs typeface="Arial"/>
              </a:rPr>
              <a:t> </a:t>
            </a:r>
            <a:r>
              <a:rPr sz="1200" i="1" spc="-5" dirty="0">
                <a:solidFill>
                  <a:srgbClr val="232200"/>
                </a:solidFill>
                <a:latin typeface="Arial"/>
                <a:cs typeface="Arial"/>
              </a:rPr>
              <a:t>starting</a:t>
            </a:r>
            <a:r>
              <a:rPr sz="1200" i="1" spc="-35" dirty="0">
                <a:solidFill>
                  <a:srgbClr val="232200"/>
                </a:solidFill>
                <a:latin typeface="Arial"/>
                <a:cs typeface="Arial"/>
              </a:rPr>
              <a:t> </a:t>
            </a:r>
            <a:r>
              <a:rPr sz="1200" i="1" dirty="0">
                <a:solidFill>
                  <a:srgbClr val="232200"/>
                </a:solidFill>
                <a:latin typeface="Arial"/>
                <a:cs typeface="Arial"/>
              </a:rPr>
              <a:t>after</a:t>
            </a:r>
            <a:r>
              <a:rPr sz="1200" i="1" spc="-25" dirty="0">
                <a:solidFill>
                  <a:srgbClr val="232200"/>
                </a:solidFill>
                <a:latin typeface="Arial"/>
                <a:cs typeface="Arial"/>
              </a:rPr>
              <a:t> </a:t>
            </a:r>
            <a:r>
              <a:rPr sz="1200" i="1" dirty="0">
                <a:solidFill>
                  <a:srgbClr val="232200"/>
                </a:solidFill>
                <a:latin typeface="Arial"/>
                <a:cs typeface="Arial"/>
              </a:rPr>
              <a:t>that,</a:t>
            </a:r>
            <a:r>
              <a:rPr sz="1200" i="1" spc="-25" dirty="0">
                <a:solidFill>
                  <a:srgbClr val="232200"/>
                </a:solidFill>
                <a:latin typeface="Arial"/>
                <a:cs typeface="Arial"/>
              </a:rPr>
              <a:t> </a:t>
            </a:r>
            <a:r>
              <a:rPr sz="1200" i="1" spc="-5" dirty="0">
                <a:solidFill>
                  <a:srgbClr val="232200"/>
                </a:solidFill>
                <a:latin typeface="Arial"/>
                <a:cs typeface="Arial"/>
              </a:rPr>
              <a:t>files </a:t>
            </a:r>
            <a:r>
              <a:rPr sz="1200" i="1" spc="-320" dirty="0">
                <a:solidFill>
                  <a:srgbClr val="232200"/>
                </a:solidFill>
                <a:latin typeface="Arial"/>
                <a:cs typeface="Arial"/>
              </a:rPr>
              <a:t> </a:t>
            </a:r>
            <a:r>
              <a:rPr sz="1200" i="1" spc="-5" dirty="0">
                <a:solidFill>
                  <a:srgbClr val="232200"/>
                </a:solidFill>
                <a:latin typeface="Arial"/>
                <a:cs typeface="Arial"/>
              </a:rPr>
              <a:t>required first month </a:t>
            </a:r>
            <a:r>
              <a:rPr sz="1200" i="1" dirty="0">
                <a:solidFill>
                  <a:srgbClr val="232200"/>
                </a:solidFill>
                <a:latin typeface="Arial"/>
                <a:cs typeface="Arial"/>
              </a:rPr>
              <a:t>of </a:t>
            </a:r>
            <a:r>
              <a:rPr sz="1200" i="1" spc="-320" dirty="0">
                <a:solidFill>
                  <a:srgbClr val="232200"/>
                </a:solidFill>
                <a:latin typeface="Arial"/>
                <a:cs typeface="Arial"/>
              </a:rPr>
              <a:t> </a:t>
            </a:r>
            <a:r>
              <a:rPr sz="1200" i="1" spc="-5" dirty="0">
                <a:solidFill>
                  <a:srgbClr val="232200"/>
                </a:solidFill>
                <a:latin typeface="Arial"/>
                <a:cs typeface="Arial"/>
              </a:rPr>
              <a:t>plan</a:t>
            </a:r>
            <a:r>
              <a:rPr sz="1200" i="1" spc="-25" dirty="0">
                <a:solidFill>
                  <a:srgbClr val="232200"/>
                </a:solidFill>
                <a:latin typeface="Arial"/>
                <a:cs typeface="Arial"/>
              </a:rPr>
              <a:t> </a:t>
            </a:r>
            <a:r>
              <a:rPr sz="1200" i="1" dirty="0">
                <a:solidFill>
                  <a:srgbClr val="232200"/>
                </a:solidFill>
                <a:latin typeface="Arial"/>
                <a:cs typeface="Arial"/>
              </a:rPr>
              <a:t>year</a:t>
            </a:r>
            <a:endParaRPr sz="1200" dirty="0">
              <a:latin typeface="Arial"/>
              <a:cs typeface="Arial"/>
            </a:endParaRPr>
          </a:p>
        </p:txBody>
      </p:sp>
      <p:sp>
        <p:nvSpPr>
          <p:cNvPr id="18" name="object 18"/>
          <p:cNvSpPr txBox="1"/>
          <p:nvPr/>
        </p:nvSpPr>
        <p:spPr>
          <a:xfrm>
            <a:off x="7607330" y="3094718"/>
            <a:ext cx="1567815" cy="623570"/>
          </a:xfrm>
          <a:prstGeom prst="rect">
            <a:avLst/>
          </a:prstGeom>
        </p:spPr>
        <p:txBody>
          <a:bodyPr vert="horz" wrap="square" lIns="0" tIns="37465" rIns="0" bIns="0" rtlCol="0">
            <a:spAutoFit/>
          </a:bodyPr>
          <a:lstStyle/>
          <a:p>
            <a:pPr marL="140335" marR="5080" indent="-128270">
              <a:lnSpc>
                <a:spcPts val="1510"/>
              </a:lnSpc>
              <a:spcBef>
                <a:spcPts val="295"/>
              </a:spcBef>
              <a:buChar char="•"/>
              <a:tabLst>
                <a:tab pos="140970" algn="l"/>
              </a:tabLst>
            </a:pPr>
            <a:r>
              <a:rPr sz="1400" dirty="0">
                <a:solidFill>
                  <a:srgbClr val="232200"/>
                </a:solidFill>
                <a:latin typeface="Arial"/>
                <a:cs typeface="Arial"/>
              </a:rPr>
              <a:t>Price</a:t>
            </a:r>
            <a:r>
              <a:rPr sz="1400" spc="-70" dirty="0">
                <a:solidFill>
                  <a:srgbClr val="232200"/>
                </a:solidFill>
                <a:latin typeface="Arial"/>
                <a:cs typeface="Arial"/>
              </a:rPr>
              <a:t> </a:t>
            </a:r>
            <a:r>
              <a:rPr sz="1400" spc="-5" dirty="0">
                <a:solidFill>
                  <a:srgbClr val="232200"/>
                </a:solidFill>
                <a:latin typeface="Arial"/>
                <a:cs typeface="Arial"/>
              </a:rPr>
              <a:t>Comparison </a:t>
            </a:r>
            <a:r>
              <a:rPr sz="1400" spc="-375" dirty="0">
                <a:solidFill>
                  <a:srgbClr val="232200"/>
                </a:solidFill>
                <a:latin typeface="Arial"/>
                <a:cs typeface="Arial"/>
              </a:rPr>
              <a:t> </a:t>
            </a:r>
            <a:r>
              <a:rPr sz="1400" spc="-45" dirty="0">
                <a:solidFill>
                  <a:srgbClr val="232200"/>
                </a:solidFill>
                <a:latin typeface="Arial"/>
                <a:cs typeface="Arial"/>
              </a:rPr>
              <a:t>Tool </a:t>
            </a:r>
            <a:r>
              <a:rPr sz="1400" dirty="0">
                <a:solidFill>
                  <a:srgbClr val="232200"/>
                </a:solidFill>
                <a:latin typeface="Arial"/>
                <a:cs typeface="Arial"/>
              </a:rPr>
              <a:t>– </a:t>
            </a:r>
            <a:r>
              <a:rPr sz="1400" spc="-5" dirty="0">
                <a:solidFill>
                  <a:srgbClr val="232200"/>
                </a:solidFill>
                <a:latin typeface="Arial"/>
                <a:cs typeface="Arial"/>
              </a:rPr>
              <a:t>500 items </a:t>
            </a:r>
            <a:r>
              <a:rPr sz="1400" dirty="0">
                <a:solidFill>
                  <a:srgbClr val="232200"/>
                </a:solidFill>
                <a:latin typeface="Arial"/>
                <a:cs typeface="Arial"/>
              </a:rPr>
              <a:t> </a:t>
            </a:r>
            <a:r>
              <a:rPr sz="1400" spc="-5" dirty="0">
                <a:solidFill>
                  <a:srgbClr val="232200"/>
                </a:solidFill>
                <a:latin typeface="Arial"/>
                <a:cs typeface="Arial"/>
              </a:rPr>
              <a:t>and</a:t>
            </a:r>
            <a:r>
              <a:rPr sz="1400" spc="-30" dirty="0">
                <a:solidFill>
                  <a:srgbClr val="232200"/>
                </a:solidFill>
                <a:latin typeface="Arial"/>
                <a:cs typeface="Arial"/>
              </a:rPr>
              <a:t> </a:t>
            </a:r>
            <a:r>
              <a:rPr sz="1400" spc="-5" dirty="0">
                <a:solidFill>
                  <a:srgbClr val="232200"/>
                </a:solidFill>
                <a:latin typeface="Arial"/>
                <a:cs typeface="Arial"/>
              </a:rPr>
              <a:t>services</a:t>
            </a:r>
            <a:endParaRPr sz="1400" dirty="0">
              <a:latin typeface="Arial"/>
              <a:cs typeface="Arial"/>
            </a:endParaRPr>
          </a:p>
        </p:txBody>
      </p:sp>
      <p:grpSp>
        <p:nvGrpSpPr>
          <p:cNvPr id="19" name="object 19"/>
          <p:cNvGrpSpPr/>
          <p:nvPr/>
        </p:nvGrpSpPr>
        <p:grpSpPr>
          <a:xfrm>
            <a:off x="9594913" y="1894141"/>
            <a:ext cx="410845" cy="890905"/>
            <a:chOff x="9594913" y="1894141"/>
            <a:chExt cx="410845" cy="890905"/>
          </a:xfrm>
        </p:grpSpPr>
        <p:sp>
          <p:nvSpPr>
            <p:cNvPr id="20" name="object 20"/>
            <p:cNvSpPr/>
            <p:nvPr/>
          </p:nvSpPr>
          <p:spPr>
            <a:xfrm>
              <a:off x="9677400" y="2071116"/>
              <a:ext cx="321945" cy="707390"/>
            </a:xfrm>
            <a:custGeom>
              <a:avLst/>
              <a:gdLst/>
              <a:ahLst/>
              <a:cxnLst/>
              <a:rect l="l" t="t" r="r" b="b"/>
              <a:pathLst>
                <a:path w="321945" h="707389">
                  <a:moveTo>
                    <a:pt x="321564" y="707136"/>
                  </a:moveTo>
                  <a:lnTo>
                    <a:pt x="0" y="707136"/>
                  </a:lnTo>
                  <a:lnTo>
                    <a:pt x="0" y="0"/>
                  </a:lnTo>
                </a:path>
              </a:pathLst>
            </a:custGeom>
            <a:ln w="12699">
              <a:solidFill>
                <a:srgbClr val="92D050"/>
              </a:solidFill>
            </a:ln>
          </p:spPr>
          <p:txBody>
            <a:bodyPr wrap="square" lIns="0" tIns="0" rIns="0" bIns="0" rtlCol="0"/>
            <a:lstStyle/>
            <a:p>
              <a:endParaRPr dirty="0"/>
            </a:p>
          </p:txBody>
        </p:sp>
        <p:pic>
          <p:nvPicPr>
            <p:cNvPr id="21" name="object 21"/>
            <p:cNvPicPr/>
            <p:nvPr/>
          </p:nvPicPr>
          <p:blipFill>
            <a:blip r:embed="rId5" cstate="print"/>
            <a:stretch>
              <a:fillRect/>
            </a:stretch>
          </p:blipFill>
          <p:spPr>
            <a:xfrm>
              <a:off x="9594913" y="1894141"/>
              <a:ext cx="166496" cy="204597"/>
            </a:xfrm>
            <a:prstGeom prst="rect">
              <a:avLst/>
            </a:prstGeom>
          </p:spPr>
        </p:pic>
      </p:grpSp>
      <p:sp>
        <p:nvSpPr>
          <p:cNvPr id="22" name="object 22"/>
          <p:cNvSpPr txBox="1"/>
          <p:nvPr/>
        </p:nvSpPr>
        <p:spPr>
          <a:xfrm>
            <a:off x="9902952" y="2514600"/>
            <a:ext cx="1600200" cy="434340"/>
          </a:xfrm>
          <a:prstGeom prst="rect">
            <a:avLst/>
          </a:prstGeom>
          <a:solidFill>
            <a:srgbClr val="438923"/>
          </a:solidFill>
        </p:spPr>
        <p:txBody>
          <a:bodyPr vert="horz" wrap="square" lIns="0" tIns="60325" rIns="0" bIns="0" rtlCol="0">
            <a:spAutoFit/>
          </a:bodyPr>
          <a:lstStyle/>
          <a:p>
            <a:pPr marL="356235">
              <a:lnSpc>
                <a:spcPct val="100000"/>
              </a:lnSpc>
              <a:spcBef>
                <a:spcPts val="475"/>
              </a:spcBef>
            </a:pPr>
            <a:r>
              <a:rPr sz="1800" spc="-10" dirty="0">
                <a:solidFill>
                  <a:srgbClr val="FFFFFF"/>
                </a:solidFill>
                <a:latin typeface="Arial"/>
                <a:cs typeface="Arial"/>
              </a:rPr>
              <a:t>1/1/2024</a:t>
            </a:r>
            <a:endParaRPr sz="1800" dirty="0">
              <a:latin typeface="Arial"/>
              <a:cs typeface="Arial"/>
            </a:endParaRPr>
          </a:p>
        </p:txBody>
      </p:sp>
      <p:sp>
        <p:nvSpPr>
          <p:cNvPr id="23" name="object 23"/>
          <p:cNvSpPr txBox="1"/>
          <p:nvPr/>
        </p:nvSpPr>
        <p:spPr>
          <a:xfrm>
            <a:off x="9875372" y="3094723"/>
            <a:ext cx="1623060" cy="623570"/>
          </a:xfrm>
          <a:prstGeom prst="rect">
            <a:avLst/>
          </a:prstGeom>
        </p:spPr>
        <p:txBody>
          <a:bodyPr vert="horz" wrap="square" lIns="0" tIns="37465" rIns="0" bIns="0" rtlCol="0">
            <a:spAutoFit/>
          </a:bodyPr>
          <a:lstStyle/>
          <a:p>
            <a:pPr marL="140335" marR="5080" indent="-128270" algn="just">
              <a:lnSpc>
                <a:spcPts val="1510"/>
              </a:lnSpc>
              <a:spcBef>
                <a:spcPts val="295"/>
              </a:spcBef>
              <a:buChar char="•"/>
              <a:tabLst>
                <a:tab pos="140970" algn="l"/>
              </a:tabLst>
            </a:pPr>
            <a:r>
              <a:rPr sz="1400" dirty="0">
                <a:solidFill>
                  <a:srgbClr val="232200"/>
                </a:solidFill>
                <a:latin typeface="Arial"/>
                <a:cs typeface="Arial"/>
              </a:rPr>
              <a:t>Price </a:t>
            </a:r>
            <a:r>
              <a:rPr sz="1400" spc="-5" dirty="0">
                <a:solidFill>
                  <a:srgbClr val="232200"/>
                </a:solidFill>
                <a:latin typeface="Arial"/>
                <a:cs typeface="Arial"/>
              </a:rPr>
              <a:t>Comparison </a:t>
            </a:r>
            <a:r>
              <a:rPr sz="1400" dirty="0">
                <a:solidFill>
                  <a:srgbClr val="232200"/>
                </a:solidFill>
                <a:latin typeface="Arial"/>
                <a:cs typeface="Arial"/>
              </a:rPr>
              <a:t> </a:t>
            </a:r>
            <a:r>
              <a:rPr sz="1400" spc="-45" dirty="0">
                <a:solidFill>
                  <a:srgbClr val="232200"/>
                </a:solidFill>
                <a:latin typeface="Arial"/>
                <a:cs typeface="Arial"/>
              </a:rPr>
              <a:t>Tool </a:t>
            </a:r>
            <a:r>
              <a:rPr sz="1400" dirty="0">
                <a:solidFill>
                  <a:srgbClr val="232200"/>
                </a:solidFill>
                <a:latin typeface="Arial"/>
                <a:cs typeface="Arial"/>
              </a:rPr>
              <a:t>– </a:t>
            </a:r>
            <a:r>
              <a:rPr sz="1400" spc="-5" dirty="0">
                <a:solidFill>
                  <a:srgbClr val="232200"/>
                </a:solidFill>
                <a:latin typeface="Arial"/>
                <a:cs typeface="Arial"/>
              </a:rPr>
              <a:t>all covered </a:t>
            </a:r>
            <a:r>
              <a:rPr sz="1400" dirty="0">
                <a:solidFill>
                  <a:srgbClr val="232200"/>
                </a:solidFill>
                <a:latin typeface="Arial"/>
                <a:cs typeface="Arial"/>
              </a:rPr>
              <a:t> </a:t>
            </a:r>
            <a:r>
              <a:rPr sz="1400" spc="-5" dirty="0">
                <a:solidFill>
                  <a:srgbClr val="232200"/>
                </a:solidFill>
                <a:latin typeface="Arial"/>
                <a:cs typeface="Arial"/>
              </a:rPr>
              <a:t>items</a:t>
            </a:r>
            <a:r>
              <a:rPr sz="1400" spc="-45" dirty="0">
                <a:solidFill>
                  <a:srgbClr val="232200"/>
                </a:solidFill>
                <a:latin typeface="Arial"/>
                <a:cs typeface="Arial"/>
              </a:rPr>
              <a:t> </a:t>
            </a:r>
            <a:r>
              <a:rPr sz="1400" spc="-5" dirty="0">
                <a:solidFill>
                  <a:srgbClr val="232200"/>
                </a:solidFill>
                <a:latin typeface="Arial"/>
                <a:cs typeface="Arial"/>
              </a:rPr>
              <a:t>and</a:t>
            </a:r>
            <a:r>
              <a:rPr sz="1400" spc="-35" dirty="0">
                <a:solidFill>
                  <a:srgbClr val="232200"/>
                </a:solidFill>
                <a:latin typeface="Arial"/>
                <a:cs typeface="Arial"/>
              </a:rPr>
              <a:t> </a:t>
            </a:r>
            <a:r>
              <a:rPr sz="1400" spc="-5" dirty="0">
                <a:solidFill>
                  <a:srgbClr val="232200"/>
                </a:solidFill>
                <a:latin typeface="Arial"/>
                <a:cs typeface="Arial"/>
              </a:rPr>
              <a:t>services</a:t>
            </a:r>
            <a:endParaRPr sz="1400" dirty="0">
              <a:latin typeface="Arial"/>
              <a:cs typeface="Arial"/>
            </a:endParaRPr>
          </a:p>
        </p:txBody>
      </p:sp>
      <p:sp>
        <p:nvSpPr>
          <p:cNvPr id="24" name="object 24"/>
          <p:cNvSpPr txBox="1"/>
          <p:nvPr/>
        </p:nvSpPr>
        <p:spPr>
          <a:xfrm>
            <a:off x="773809" y="3094723"/>
            <a:ext cx="1791335" cy="2580640"/>
          </a:xfrm>
          <a:prstGeom prst="rect">
            <a:avLst/>
          </a:prstGeom>
        </p:spPr>
        <p:txBody>
          <a:bodyPr vert="horz" wrap="square" lIns="0" tIns="37465" rIns="0" bIns="0" rtlCol="0">
            <a:spAutoFit/>
          </a:bodyPr>
          <a:lstStyle/>
          <a:p>
            <a:pPr marL="140335" marR="5080" indent="-128270">
              <a:lnSpc>
                <a:spcPts val="1510"/>
              </a:lnSpc>
              <a:spcBef>
                <a:spcPts val="295"/>
              </a:spcBef>
              <a:buChar char="•"/>
              <a:tabLst>
                <a:tab pos="140970" algn="l"/>
              </a:tabLst>
            </a:pPr>
            <a:r>
              <a:rPr sz="1400" spc="-5" dirty="0">
                <a:solidFill>
                  <a:srgbClr val="232200"/>
                </a:solidFill>
                <a:latin typeface="Arial"/>
                <a:cs typeface="Arial"/>
              </a:rPr>
              <a:t>FSA provisions </a:t>
            </a:r>
            <a:r>
              <a:rPr sz="1400" dirty="0">
                <a:solidFill>
                  <a:srgbClr val="232200"/>
                </a:solidFill>
                <a:latin typeface="Arial"/>
                <a:cs typeface="Arial"/>
              </a:rPr>
              <a:t> </a:t>
            </a:r>
            <a:r>
              <a:rPr sz="1400" spc="-5" dirty="0">
                <a:solidFill>
                  <a:srgbClr val="232200"/>
                </a:solidFill>
                <a:latin typeface="Arial"/>
                <a:cs typeface="Arial"/>
              </a:rPr>
              <a:t>(beginning</a:t>
            </a:r>
            <a:r>
              <a:rPr sz="1400" spc="-65" dirty="0">
                <a:solidFill>
                  <a:srgbClr val="232200"/>
                </a:solidFill>
                <a:latin typeface="Arial"/>
                <a:cs typeface="Arial"/>
              </a:rPr>
              <a:t> </a:t>
            </a:r>
            <a:r>
              <a:rPr sz="1400" spc="-5" dirty="0">
                <a:solidFill>
                  <a:srgbClr val="232200"/>
                </a:solidFill>
                <a:latin typeface="Arial"/>
                <a:cs typeface="Arial"/>
              </a:rPr>
              <a:t>with</a:t>
            </a:r>
            <a:r>
              <a:rPr sz="1400" spc="-15" dirty="0">
                <a:solidFill>
                  <a:srgbClr val="232200"/>
                </a:solidFill>
                <a:latin typeface="Arial"/>
                <a:cs typeface="Arial"/>
              </a:rPr>
              <a:t> </a:t>
            </a:r>
            <a:r>
              <a:rPr sz="1400" spc="-5" dirty="0">
                <a:solidFill>
                  <a:srgbClr val="232200"/>
                </a:solidFill>
                <a:latin typeface="Arial"/>
                <a:cs typeface="Arial"/>
              </a:rPr>
              <a:t>2020 </a:t>
            </a:r>
            <a:r>
              <a:rPr sz="1400" spc="-375" dirty="0">
                <a:solidFill>
                  <a:srgbClr val="232200"/>
                </a:solidFill>
                <a:latin typeface="Arial"/>
                <a:cs typeface="Arial"/>
              </a:rPr>
              <a:t> </a:t>
            </a:r>
            <a:r>
              <a:rPr sz="1400" spc="-5" dirty="0">
                <a:solidFill>
                  <a:srgbClr val="232200"/>
                </a:solidFill>
                <a:latin typeface="Arial"/>
                <a:cs typeface="Arial"/>
              </a:rPr>
              <a:t>plan</a:t>
            </a:r>
            <a:r>
              <a:rPr sz="1400" spc="-25" dirty="0">
                <a:solidFill>
                  <a:srgbClr val="232200"/>
                </a:solidFill>
                <a:latin typeface="Arial"/>
                <a:cs typeface="Arial"/>
              </a:rPr>
              <a:t> </a:t>
            </a:r>
            <a:r>
              <a:rPr sz="1400" spc="-5" dirty="0">
                <a:solidFill>
                  <a:srgbClr val="232200"/>
                </a:solidFill>
                <a:latin typeface="Arial"/>
                <a:cs typeface="Arial"/>
              </a:rPr>
              <a:t>years)</a:t>
            </a:r>
            <a:endParaRPr sz="1400" dirty="0">
              <a:latin typeface="Arial"/>
              <a:cs typeface="Arial"/>
            </a:endParaRPr>
          </a:p>
          <a:p>
            <a:pPr marL="140335" marR="270510" indent="-128270">
              <a:lnSpc>
                <a:spcPts val="1510"/>
              </a:lnSpc>
              <a:spcBef>
                <a:spcPts val="605"/>
              </a:spcBef>
              <a:buChar char="•"/>
              <a:tabLst>
                <a:tab pos="140970" algn="l"/>
              </a:tabLst>
            </a:pPr>
            <a:r>
              <a:rPr sz="1400" dirty="0">
                <a:solidFill>
                  <a:srgbClr val="232200"/>
                </a:solidFill>
                <a:latin typeface="Arial"/>
                <a:cs typeface="Arial"/>
              </a:rPr>
              <a:t>Gag</a:t>
            </a:r>
            <a:r>
              <a:rPr sz="1400" spc="-45" dirty="0">
                <a:solidFill>
                  <a:srgbClr val="232200"/>
                </a:solidFill>
                <a:latin typeface="Arial"/>
                <a:cs typeface="Arial"/>
              </a:rPr>
              <a:t> </a:t>
            </a:r>
            <a:r>
              <a:rPr sz="1400" spc="-5" dirty="0">
                <a:solidFill>
                  <a:srgbClr val="232200"/>
                </a:solidFill>
                <a:latin typeface="Arial"/>
                <a:cs typeface="Arial"/>
              </a:rPr>
              <a:t>Clause</a:t>
            </a:r>
            <a:r>
              <a:rPr sz="1400" spc="-40" dirty="0">
                <a:solidFill>
                  <a:srgbClr val="232200"/>
                </a:solidFill>
                <a:latin typeface="Arial"/>
                <a:cs typeface="Arial"/>
              </a:rPr>
              <a:t> </a:t>
            </a:r>
            <a:r>
              <a:rPr sz="1400" spc="-5" dirty="0">
                <a:solidFill>
                  <a:srgbClr val="232200"/>
                </a:solidFill>
                <a:latin typeface="Arial"/>
                <a:cs typeface="Arial"/>
              </a:rPr>
              <a:t>rules </a:t>
            </a:r>
            <a:r>
              <a:rPr sz="1400" spc="-375" dirty="0">
                <a:solidFill>
                  <a:srgbClr val="232200"/>
                </a:solidFill>
                <a:latin typeface="Arial"/>
                <a:cs typeface="Arial"/>
              </a:rPr>
              <a:t> </a:t>
            </a:r>
            <a:r>
              <a:rPr sz="1400" spc="-5" dirty="0">
                <a:solidFill>
                  <a:srgbClr val="232200"/>
                </a:solidFill>
                <a:latin typeface="Arial"/>
                <a:cs typeface="Arial"/>
              </a:rPr>
              <a:t>12/27/2020</a:t>
            </a:r>
            <a:endParaRPr sz="1400" dirty="0">
              <a:latin typeface="Arial"/>
              <a:cs typeface="Arial"/>
            </a:endParaRPr>
          </a:p>
          <a:p>
            <a:pPr marL="140335" marR="43180" indent="-128270">
              <a:lnSpc>
                <a:spcPts val="1510"/>
              </a:lnSpc>
              <a:spcBef>
                <a:spcPts val="605"/>
              </a:spcBef>
              <a:buChar char="•"/>
              <a:tabLst>
                <a:tab pos="140970" algn="l"/>
              </a:tabLst>
            </a:pPr>
            <a:r>
              <a:rPr sz="1400" spc="-5" dirty="0">
                <a:solidFill>
                  <a:srgbClr val="232200"/>
                </a:solidFill>
                <a:latin typeface="Arial"/>
                <a:cs typeface="Arial"/>
              </a:rPr>
              <a:t>Mental</a:t>
            </a:r>
            <a:r>
              <a:rPr sz="1400" spc="-55" dirty="0">
                <a:solidFill>
                  <a:srgbClr val="232200"/>
                </a:solidFill>
                <a:latin typeface="Arial"/>
                <a:cs typeface="Arial"/>
              </a:rPr>
              <a:t> </a:t>
            </a:r>
            <a:r>
              <a:rPr sz="1400" spc="-5" dirty="0">
                <a:solidFill>
                  <a:srgbClr val="232200"/>
                </a:solidFill>
                <a:latin typeface="Arial"/>
                <a:cs typeface="Arial"/>
              </a:rPr>
              <a:t>Health</a:t>
            </a:r>
            <a:r>
              <a:rPr sz="1400" spc="-40" dirty="0">
                <a:solidFill>
                  <a:srgbClr val="232200"/>
                </a:solidFill>
                <a:latin typeface="Arial"/>
                <a:cs typeface="Arial"/>
              </a:rPr>
              <a:t> </a:t>
            </a:r>
            <a:r>
              <a:rPr sz="1400" dirty="0">
                <a:solidFill>
                  <a:srgbClr val="232200"/>
                </a:solidFill>
                <a:latin typeface="Arial"/>
                <a:cs typeface="Arial"/>
              </a:rPr>
              <a:t>Parity </a:t>
            </a:r>
            <a:r>
              <a:rPr sz="1400" spc="-375" dirty="0">
                <a:solidFill>
                  <a:srgbClr val="232200"/>
                </a:solidFill>
                <a:latin typeface="Arial"/>
                <a:cs typeface="Arial"/>
              </a:rPr>
              <a:t> </a:t>
            </a:r>
            <a:r>
              <a:rPr sz="1400" dirty="0">
                <a:solidFill>
                  <a:srgbClr val="232200"/>
                </a:solidFill>
                <a:latin typeface="Arial"/>
                <a:cs typeface="Arial"/>
              </a:rPr>
              <a:t>2/10/21</a:t>
            </a:r>
            <a:endParaRPr sz="1400" dirty="0">
              <a:latin typeface="Arial"/>
              <a:cs typeface="Arial"/>
            </a:endParaRPr>
          </a:p>
          <a:p>
            <a:pPr marL="140335" marR="495300" indent="-128270">
              <a:lnSpc>
                <a:spcPts val="1510"/>
              </a:lnSpc>
              <a:spcBef>
                <a:spcPts val="605"/>
              </a:spcBef>
              <a:buChar char="•"/>
              <a:tabLst>
                <a:tab pos="140970" algn="l"/>
              </a:tabLst>
            </a:pPr>
            <a:r>
              <a:rPr sz="1400" dirty="0">
                <a:solidFill>
                  <a:srgbClr val="232200"/>
                </a:solidFill>
                <a:latin typeface="Arial"/>
                <a:cs typeface="Arial"/>
              </a:rPr>
              <a:t>Broker </a:t>
            </a:r>
            <a:r>
              <a:rPr sz="1400" spc="-5" dirty="0">
                <a:solidFill>
                  <a:srgbClr val="232200"/>
                </a:solidFill>
                <a:latin typeface="Arial"/>
                <a:cs typeface="Arial"/>
              </a:rPr>
              <a:t>and </a:t>
            </a:r>
            <a:r>
              <a:rPr sz="1400" dirty="0">
                <a:solidFill>
                  <a:srgbClr val="232200"/>
                </a:solidFill>
                <a:latin typeface="Arial"/>
                <a:cs typeface="Arial"/>
              </a:rPr>
              <a:t> </a:t>
            </a:r>
            <a:r>
              <a:rPr sz="1400" spc="-5" dirty="0">
                <a:solidFill>
                  <a:srgbClr val="232200"/>
                </a:solidFill>
                <a:latin typeface="Arial"/>
                <a:cs typeface="Arial"/>
              </a:rPr>
              <a:t>Consultant </a:t>
            </a:r>
            <a:r>
              <a:rPr sz="1400" dirty="0">
                <a:solidFill>
                  <a:srgbClr val="232200"/>
                </a:solidFill>
                <a:latin typeface="Arial"/>
                <a:cs typeface="Arial"/>
              </a:rPr>
              <a:t> </a:t>
            </a:r>
            <a:r>
              <a:rPr sz="1400" spc="-10" dirty="0">
                <a:solidFill>
                  <a:srgbClr val="232200"/>
                </a:solidFill>
                <a:latin typeface="Arial"/>
                <a:cs typeface="Arial"/>
              </a:rPr>
              <a:t>C</a:t>
            </a:r>
            <a:r>
              <a:rPr sz="1400" spc="-5" dirty="0">
                <a:solidFill>
                  <a:srgbClr val="232200"/>
                </a:solidFill>
                <a:latin typeface="Arial"/>
                <a:cs typeface="Arial"/>
              </a:rPr>
              <a:t>o</a:t>
            </a:r>
            <a:r>
              <a:rPr sz="1400" spc="-10" dirty="0">
                <a:solidFill>
                  <a:srgbClr val="232200"/>
                </a:solidFill>
                <a:latin typeface="Arial"/>
                <a:cs typeface="Arial"/>
              </a:rPr>
              <a:t>m</a:t>
            </a:r>
            <a:r>
              <a:rPr sz="1400" spc="-5" dirty="0">
                <a:solidFill>
                  <a:srgbClr val="232200"/>
                </a:solidFill>
                <a:latin typeface="Arial"/>
                <a:cs typeface="Arial"/>
              </a:rPr>
              <a:t>pen</a:t>
            </a:r>
            <a:r>
              <a:rPr sz="1400" spc="5" dirty="0">
                <a:solidFill>
                  <a:srgbClr val="232200"/>
                </a:solidFill>
                <a:latin typeface="Arial"/>
                <a:cs typeface="Arial"/>
              </a:rPr>
              <a:t>s</a:t>
            </a:r>
            <a:r>
              <a:rPr sz="1400" spc="-5" dirty="0">
                <a:solidFill>
                  <a:srgbClr val="232200"/>
                </a:solidFill>
                <a:latin typeface="Arial"/>
                <a:cs typeface="Arial"/>
              </a:rPr>
              <a:t>a</a:t>
            </a:r>
            <a:r>
              <a:rPr sz="1400" spc="5" dirty="0">
                <a:solidFill>
                  <a:srgbClr val="232200"/>
                </a:solidFill>
                <a:latin typeface="Arial"/>
                <a:cs typeface="Arial"/>
              </a:rPr>
              <a:t>t</a:t>
            </a:r>
            <a:r>
              <a:rPr sz="1400" dirty="0">
                <a:solidFill>
                  <a:srgbClr val="232200"/>
                </a:solidFill>
                <a:latin typeface="Arial"/>
                <a:cs typeface="Arial"/>
              </a:rPr>
              <a:t>i</a:t>
            </a:r>
            <a:r>
              <a:rPr sz="1400" spc="-15" dirty="0">
                <a:solidFill>
                  <a:srgbClr val="232200"/>
                </a:solidFill>
                <a:latin typeface="Arial"/>
                <a:cs typeface="Arial"/>
              </a:rPr>
              <a:t>o</a:t>
            </a:r>
            <a:r>
              <a:rPr sz="1400" dirty="0">
                <a:solidFill>
                  <a:srgbClr val="232200"/>
                </a:solidFill>
                <a:latin typeface="Arial"/>
                <a:cs typeface="Arial"/>
              </a:rPr>
              <a:t>n  Disclosure </a:t>
            </a:r>
            <a:r>
              <a:rPr sz="1400" spc="5" dirty="0">
                <a:solidFill>
                  <a:srgbClr val="232200"/>
                </a:solidFill>
                <a:latin typeface="Arial"/>
                <a:cs typeface="Arial"/>
              </a:rPr>
              <a:t> </a:t>
            </a:r>
            <a:r>
              <a:rPr sz="1400" spc="-5" dirty="0">
                <a:solidFill>
                  <a:srgbClr val="232200"/>
                </a:solidFill>
                <a:latin typeface="Arial"/>
                <a:cs typeface="Arial"/>
              </a:rPr>
              <a:t>12/27/21</a:t>
            </a:r>
            <a:endParaRPr sz="1400" dirty="0">
              <a:latin typeface="Arial"/>
              <a:cs typeface="Arial"/>
            </a:endParaRPr>
          </a:p>
        </p:txBody>
      </p:sp>
      <p:grpSp>
        <p:nvGrpSpPr>
          <p:cNvPr id="25" name="object 25"/>
          <p:cNvGrpSpPr/>
          <p:nvPr/>
        </p:nvGrpSpPr>
        <p:grpSpPr>
          <a:xfrm>
            <a:off x="483108" y="1898904"/>
            <a:ext cx="405765" cy="885825"/>
            <a:chOff x="483108" y="1898904"/>
            <a:chExt cx="405765" cy="885825"/>
          </a:xfrm>
        </p:grpSpPr>
        <p:sp>
          <p:nvSpPr>
            <p:cNvPr id="26" name="object 26"/>
            <p:cNvSpPr/>
            <p:nvPr/>
          </p:nvSpPr>
          <p:spPr>
            <a:xfrm>
              <a:off x="560832" y="2071116"/>
              <a:ext cx="321945" cy="707390"/>
            </a:xfrm>
            <a:custGeom>
              <a:avLst/>
              <a:gdLst/>
              <a:ahLst/>
              <a:cxnLst/>
              <a:rect l="l" t="t" r="r" b="b"/>
              <a:pathLst>
                <a:path w="321944" h="707389">
                  <a:moveTo>
                    <a:pt x="321564" y="707136"/>
                  </a:moveTo>
                  <a:lnTo>
                    <a:pt x="0" y="707136"/>
                  </a:lnTo>
                  <a:lnTo>
                    <a:pt x="0" y="0"/>
                  </a:lnTo>
                </a:path>
              </a:pathLst>
            </a:custGeom>
            <a:ln w="12699">
              <a:solidFill>
                <a:srgbClr val="44536A"/>
              </a:solidFill>
            </a:ln>
          </p:spPr>
          <p:txBody>
            <a:bodyPr wrap="square" lIns="0" tIns="0" rIns="0" bIns="0" rtlCol="0"/>
            <a:lstStyle/>
            <a:p>
              <a:endParaRPr dirty="0"/>
            </a:p>
          </p:txBody>
        </p:sp>
        <p:pic>
          <p:nvPicPr>
            <p:cNvPr id="27" name="object 27"/>
            <p:cNvPicPr/>
            <p:nvPr/>
          </p:nvPicPr>
          <p:blipFill>
            <a:blip r:embed="rId6" cstate="print"/>
            <a:stretch>
              <a:fillRect/>
            </a:stretch>
          </p:blipFill>
          <p:spPr>
            <a:xfrm>
              <a:off x="483108" y="1898904"/>
              <a:ext cx="158496" cy="195072"/>
            </a:xfrm>
            <a:prstGeom prst="rect">
              <a:avLst/>
            </a:prstGeom>
          </p:spPr>
        </p:pic>
      </p:grpSp>
      <p:sp>
        <p:nvSpPr>
          <p:cNvPr id="28" name="object 28"/>
          <p:cNvSpPr txBox="1"/>
          <p:nvPr/>
        </p:nvSpPr>
        <p:spPr>
          <a:xfrm>
            <a:off x="786383" y="2514600"/>
            <a:ext cx="1602105" cy="434340"/>
          </a:xfrm>
          <a:prstGeom prst="rect">
            <a:avLst/>
          </a:prstGeom>
          <a:solidFill>
            <a:srgbClr val="464892"/>
          </a:solidFill>
        </p:spPr>
        <p:txBody>
          <a:bodyPr vert="horz" wrap="square" lIns="0" tIns="22225" rIns="0" bIns="0" rtlCol="0">
            <a:spAutoFit/>
          </a:bodyPr>
          <a:lstStyle/>
          <a:p>
            <a:pPr marL="354965" marR="347345" indent="180975">
              <a:lnSpc>
                <a:spcPts val="1510"/>
              </a:lnSpc>
              <a:spcBef>
                <a:spcPts val="175"/>
              </a:spcBef>
            </a:pPr>
            <a:r>
              <a:rPr sz="1400" dirty="0">
                <a:solidFill>
                  <a:srgbClr val="FFFFFF"/>
                </a:solidFill>
                <a:latin typeface="Arial"/>
                <a:cs typeface="Arial"/>
              </a:rPr>
              <a:t>Before </a:t>
            </a:r>
            <a:r>
              <a:rPr sz="1400" spc="5" dirty="0">
                <a:solidFill>
                  <a:srgbClr val="FFFFFF"/>
                </a:solidFill>
                <a:latin typeface="Arial"/>
                <a:cs typeface="Arial"/>
              </a:rPr>
              <a:t> </a:t>
            </a:r>
            <a:r>
              <a:rPr sz="1400" spc="-5" dirty="0">
                <a:solidFill>
                  <a:srgbClr val="FFFFFF"/>
                </a:solidFill>
                <a:latin typeface="Arial"/>
                <a:cs typeface="Arial"/>
              </a:rPr>
              <a:t>12</a:t>
            </a:r>
            <a:r>
              <a:rPr sz="1400" spc="5" dirty="0">
                <a:solidFill>
                  <a:srgbClr val="FFFFFF"/>
                </a:solidFill>
                <a:latin typeface="Arial"/>
                <a:cs typeface="Arial"/>
              </a:rPr>
              <a:t>/</a:t>
            </a:r>
            <a:r>
              <a:rPr sz="1400" spc="-5" dirty="0">
                <a:solidFill>
                  <a:srgbClr val="FFFFFF"/>
                </a:solidFill>
                <a:latin typeface="Arial"/>
                <a:cs typeface="Arial"/>
              </a:rPr>
              <a:t>31</a:t>
            </a:r>
            <a:r>
              <a:rPr sz="1400" spc="5" dirty="0">
                <a:solidFill>
                  <a:srgbClr val="FFFFFF"/>
                </a:solidFill>
                <a:latin typeface="Arial"/>
                <a:cs typeface="Arial"/>
              </a:rPr>
              <a:t>/</a:t>
            </a:r>
            <a:r>
              <a:rPr sz="1400" spc="-15" dirty="0">
                <a:solidFill>
                  <a:srgbClr val="FFFFFF"/>
                </a:solidFill>
                <a:latin typeface="Arial"/>
                <a:cs typeface="Arial"/>
              </a:rPr>
              <a:t>2</a:t>
            </a:r>
            <a:r>
              <a:rPr sz="1400" spc="-5" dirty="0">
                <a:solidFill>
                  <a:srgbClr val="FFFFFF"/>
                </a:solidFill>
                <a:latin typeface="Arial"/>
                <a:cs typeface="Arial"/>
              </a:rPr>
              <a:t>021</a:t>
            </a:r>
            <a:endParaRPr sz="1400" dirty="0">
              <a:latin typeface="Arial"/>
              <a:cs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8819" y="542035"/>
            <a:ext cx="9738360" cy="574040"/>
          </a:xfrm>
          <a:prstGeom prst="rect">
            <a:avLst/>
          </a:prstGeom>
        </p:spPr>
        <p:txBody>
          <a:bodyPr vert="horz" wrap="square" lIns="0" tIns="12700" rIns="0" bIns="0" rtlCol="0">
            <a:spAutoFit/>
          </a:bodyPr>
          <a:lstStyle/>
          <a:p>
            <a:pPr marL="12700">
              <a:lnSpc>
                <a:spcPct val="100000"/>
              </a:lnSpc>
              <a:spcBef>
                <a:spcPts val="100"/>
              </a:spcBef>
            </a:pPr>
            <a:r>
              <a:rPr sz="3600" spc="-5" dirty="0">
                <a:solidFill>
                  <a:srgbClr val="002C6C"/>
                </a:solidFill>
              </a:rPr>
              <a:t>On</a:t>
            </a:r>
            <a:r>
              <a:rPr sz="3600" dirty="0">
                <a:solidFill>
                  <a:srgbClr val="002C6C"/>
                </a:solidFill>
              </a:rPr>
              <a:t> </a:t>
            </a:r>
            <a:r>
              <a:rPr sz="3600" spc="-5" dirty="0">
                <a:solidFill>
                  <a:srgbClr val="002C6C"/>
                </a:solidFill>
              </a:rPr>
              <a:t>Hold</a:t>
            </a:r>
            <a:r>
              <a:rPr sz="3600" dirty="0">
                <a:solidFill>
                  <a:srgbClr val="002C6C"/>
                </a:solidFill>
              </a:rPr>
              <a:t> </a:t>
            </a:r>
            <a:r>
              <a:rPr sz="3600" spc="-5" dirty="0">
                <a:solidFill>
                  <a:srgbClr val="002C6C"/>
                </a:solidFill>
              </a:rPr>
              <a:t>based</a:t>
            </a:r>
            <a:r>
              <a:rPr sz="3600" spc="-15" dirty="0">
                <a:solidFill>
                  <a:srgbClr val="002C6C"/>
                </a:solidFill>
              </a:rPr>
              <a:t> </a:t>
            </a:r>
            <a:r>
              <a:rPr sz="3600" spc="-5" dirty="0">
                <a:solidFill>
                  <a:srgbClr val="002C6C"/>
                </a:solidFill>
              </a:rPr>
              <a:t>on</a:t>
            </a:r>
            <a:r>
              <a:rPr sz="3600" spc="-135" dirty="0">
                <a:solidFill>
                  <a:srgbClr val="002C6C"/>
                </a:solidFill>
              </a:rPr>
              <a:t> </a:t>
            </a:r>
            <a:r>
              <a:rPr sz="3600" spc="-5" dirty="0">
                <a:solidFill>
                  <a:srgbClr val="002C6C"/>
                </a:solidFill>
              </a:rPr>
              <a:t>August</a:t>
            </a:r>
            <a:r>
              <a:rPr sz="3600" dirty="0">
                <a:solidFill>
                  <a:srgbClr val="002C6C"/>
                </a:solidFill>
              </a:rPr>
              <a:t> 20,</a:t>
            </a:r>
            <a:r>
              <a:rPr sz="3600" spc="-15" dirty="0">
                <a:solidFill>
                  <a:srgbClr val="002C6C"/>
                </a:solidFill>
              </a:rPr>
              <a:t> </a:t>
            </a:r>
            <a:r>
              <a:rPr sz="3600" dirty="0">
                <a:solidFill>
                  <a:srgbClr val="002C6C"/>
                </a:solidFill>
              </a:rPr>
              <a:t>2021</a:t>
            </a:r>
            <a:r>
              <a:rPr sz="3600" spc="-15" dirty="0">
                <a:solidFill>
                  <a:srgbClr val="002C6C"/>
                </a:solidFill>
              </a:rPr>
              <a:t> </a:t>
            </a:r>
            <a:r>
              <a:rPr sz="3600" spc="-5" dirty="0">
                <a:solidFill>
                  <a:srgbClr val="002C6C"/>
                </a:solidFill>
              </a:rPr>
              <a:t>Guidance</a:t>
            </a:r>
            <a:endParaRPr sz="3600" dirty="0"/>
          </a:p>
        </p:txBody>
      </p:sp>
      <p:grpSp>
        <p:nvGrpSpPr>
          <p:cNvPr id="3" name="object 3"/>
          <p:cNvGrpSpPr/>
          <p:nvPr/>
        </p:nvGrpSpPr>
        <p:grpSpPr>
          <a:xfrm>
            <a:off x="2025142" y="1441451"/>
            <a:ext cx="8141970" cy="1555115"/>
            <a:chOff x="2025142" y="1441451"/>
            <a:chExt cx="8141970" cy="1555115"/>
          </a:xfrm>
        </p:grpSpPr>
        <p:sp>
          <p:nvSpPr>
            <p:cNvPr id="4" name="object 4"/>
            <p:cNvSpPr/>
            <p:nvPr/>
          </p:nvSpPr>
          <p:spPr>
            <a:xfrm>
              <a:off x="2031492" y="1714500"/>
              <a:ext cx="8129270" cy="1275715"/>
            </a:xfrm>
            <a:custGeom>
              <a:avLst/>
              <a:gdLst/>
              <a:ahLst/>
              <a:cxnLst/>
              <a:rect l="l" t="t" r="r" b="b"/>
              <a:pathLst>
                <a:path w="8129270" h="1275714">
                  <a:moveTo>
                    <a:pt x="0" y="0"/>
                  </a:moveTo>
                  <a:lnTo>
                    <a:pt x="8129016" y="0"/>
                  </a:lnTo>
                  <a:lnTo>
                    <a:pt x="8129016" y="1275588"/>
                  </a:lnTo>
                  <a:lnTo>
                    <a:pt x="0" y="1275588"/>
                  </a:lnTo>
                  <a:lnTo>
                    <a:pt x="0" y="0"/>
                  </a:lnTo>
                  <a:close/>
                </a:path>
              </a:pathLst>
            </a:custGeom>
            <a:ln w="12700">
              <a:solidFill>
                <a:srgbClr val="0067AC"/>
              </a:solidFill>
            </a:ln>
          </p:spPr>
          <p:txBody>
            <a:bodyPr wrap="square" lIns="0" tIns="0" rIns="0" bIns="0" rtlCol="0"/>
            <a:lstStyle/>
            <a:p>
              <a:endParaRPr dirty="0"/>
            </a:p>
          </p:txBody>
        </p:sp>
        <p:sp>
          <p:nvSpPr>
            <p:cNvPr id="5" name="object 5"/>
            <p:cNvSpPr/>
            <p:nvPr/>
          </p:nvSpPr>
          <p:spPr>
            <a:xfrm>
              <a:off x="2438400" y="1447801"/>
              <a:ext cx="6483350" cy="532130"/>
            </a:xfrm>
            <a:custGeom>
              <a:avLst/>
              <a:gdLst/>
              <a:ahLst/>
              <a:cxnLst/>
              <a:rect l="l" t="t" r="r" b="b"/>
              <a:pathLst>
                <a:path w="6483350" h="532130">
                  <a:moveTo>
                    <a:pt x="6394450" y="0"/>
                  </a:moveTo>
                  <a:lnTo>
                    <a:pt x="88646" y="0"/>
                  </a:lnTo>
                  <a:lnTo>
                    <a:pt x="54140" y="6966"/>
                  </a:lnTo>
                  <a:lnTo>
                    <a:pt x="25963" y="25963"/>
                  </a:lnTo>
                  <a:lnTo>
                    <a:pt x="6966" y="54140"/>
                  </a:lnTo>
                  <a:lnTo>
                    <a:pt x="0" y="88646"/>
                  </a:lnTo>
                  <a:lnTo>
                    <a:pt x="0" y="443230"/>
                  </a:lnTo>
                  <a:lnTo>
                    <a:pt x="6966" y="477735"/>
                  </a:lnTo>
                  <a:lnTo>
                    <a:pt x="25963" y="505912"/>
                  </a:lnTo>
                  <a:lnTo>
                    <a:pt x="54140" y="524909"/>
                  </a:lnTo>
                  <a:lnTo>
                    <a:pt x="88646" y="531876"/>
                  </a:lnTo>
                  <a:lnTo>
                    <a:pt x="6394450" y="531876"/>
                  </a:lnTo>
                  <a:lnTo>
                    <a:pt x="6428955" y="524909"/>
                  </a:lnTo>
                  <a:lnTo>
                    <a:pt x="6457132" y="505912"/>
                  </a:lnTo>
                  <a:lnTo>
                    <a:pt x="6476129" y="477735"/>
                  </a:lnTo>
                  <a:lnTo>
                    <a:pt x="6483096" y="443230"/>
                  </a:lnTo>
                  <a:lnTo>
                    <a:pt x="6483096" y="88646"/>
                  </a:lnTo>
                  <a:lnTo>
                    <a:pt x="6476129" y="54140"/>
                  </a:lnTo>
                  <a:lnTo>
                    <a:pt x="6457132" y="25963"/>
                  </a:lnTo>
                  <a:lnTo>
                    <a:pt x="6428955" y="6966"/>
                  </a:lnTo>
                  <a:lnTo>
                    <a:pt x="6394450" y="0"/>
                  </a:lnTo>
                  <a:close/>
                </a:path>
              </a:pathLst>
            </a:custGeom>
            <a:solidFill>
              <a:srgbClr val="0067AC"/>
            </a:solidFill>
          </p:spPr>
          <p:txBody>
            <a:bodyPr wrap="square" lIns="0" tIns="0" rIns="0" bIns="0" rtlCol="0"/>
            <a:lstStyle/>
            <a:p>
              <a:endParaRPr dirty="0"/>
            </a:p>
          </p:txBody>
        </p:sp>
        <p:sp>
          <p:nvSpPr>
            <p:cNvPr id="6" name="object 6"/>
            <p:cNvSpPr/>
            <p:nvPr/>
          </p:nvSpPr>
          <p:spPr>
            <a:xfrm>
              <a:off x="2438400" y="1447801"/>
              <a:ext cx="6483350" cy="532130"/>
            </a:xfrm>
            <a:custGeom>
              <a:avLst/>
              <a:gdLst/>
              <a:ahLst/>
              <a:cxnLst/>
              <a:rect l="l" t="t" r="r" b="b"/>
              <a:pathLst>
                <a:path w="6483350" h="532130">
                  <a:moveTo>
                    <a:pt x="0" y="88646"/>
                  </a:moveTo>
                  <a:lnTo>
                    <a:pt x="6966" y="54140"/>
                  </a:lnTo>
                  <a:lnTo>
                    <a:pt x="25963" y="25963"/>
                  </a:lnTo>
                  <a:lnTo>
                    <a:pt x="54140" y="6966"/>
                  </a:lnTo>
                  <a:lnTo>
                    <a:pt x="88646" y="0"/>
                  </a:lnTo>
                  <a:lnTo>
                    <a:pt x="6394450" y="0"/>
                  </a:lnTo>
                  <a:lnTo>
                    <a:pt x="6428955" y="6966"/>
                  </a:lnTo>
                  <a:lnTo>
                    <a:pt x="6457132" y="25963"/>
                  </a:lnTo>
                  <a:lnTo>
                    <a:pt x="6476129" y="54140"/>
                  </a:lnTo>
                  <a:lnTo>
                    <a:pt x="6483096" y="88646"/>
                  </a:lnTo>
                  <a:lnTo>
                    <a:pt x="6483096" y="443230"/>
                  </a:lnTo>
                  <a:lnTo>
                    <a:pt x="6476129" y="477735"/>
                  </a:lnTo>
                  <a:lnTo>
                    <a:pt x="6457132" y="505912"/>
                  </a:lnTo>
                  <a:lnTo>
                    <a:pt x="6428955" y="524909"/>
                  </a:lnTo>
                  <a:lnTo>
                    <a:pt x="6394450" y="531876"/>
                  </a:lnTo>
                  <a:lnTo>
                    <a:pt x="88646" y="531876"/>
                  </a:lnTo>
                  <a:lnTo>
                    <a:pt x="54140" y="524909"/>
                  </a:lnTo>
                  <a:lnTo>
                    <a:pt x="25963" y="505912"/>
                  </a:lnTo>
                  <a:lnTo>
                    <a:pt x="6966" y="477735"/>
                  </a:lnTo>
                  <a:lnTo>
                    <a:pt x="0" y="443230"/>
                  </a:lnTo>
                  <a:lnTo>
                    <a:pt x="0" y="88646"/>
                  </a:lnTo>
                  <a:close/>
                </a:path>
              </a:pathLst>
            </a:custGeom>
            <a:ln w="12700">
              <a:solidFill>
                <a:srgbClr val="FFFFFF"/>
              </a:solidFill>
            </a:ln>
          </p:spPr>
          <p:txBody>
            <a:bodyPr wrap="square" lIns="0" tIns="0" rIns="0" bIns="0" rtlCol="0"/>
            <a:lstStyle/>
            <a:p>
              <a:endParaRPr dirty="0"/>
            </a:p>
          </p:txBody>
        </p:sp>
      </p:grpSp>
      <p:sp>
        <p:nvSpPr>
          <p:cNvPr id="7" name="object 7"/>
          <p:cNvSpPr txBox="1"/>
          <p:nvPr/>
        </p:nvSpPr>
        <p:spPr>
          <a:xfrm>
            <a:off x="2650122" y="1541991"/>
            <a:ext cx="6797675" cy="1306830"/>
          </a:xfrm>
          <a:prstGeom prst="rect">
            <a:avLst/>
          </a:prstGeom>
        </p:spPr>
        <p:txBody>
          <a:bodyPr vert="horz" wrap="square" lIns="0" tIns="12700" rIns="0" bIns="0" rtlCol="0">
            <a:spAutoFit/>
          </a:bodyPr>
          <a:lstStyle/>
          <a:p>
            <a:pPr marL="29209">
              <a:lnSpc>
                <a:spcPct val="100000"/>
              </a:lnSpc>
              <a:spcBef>
                <a:spcPts val="100"/>
              </a:spcBef>
            </a:pPr>
            <a:r>
              <a:rPr sz="1800" spc="-25" dirty="0">
                <a:solidFill>
                  <a:srgbClr val="FFFFFF"/>
                </a:solidFill>
                <a:latin typeface="Arial"/>
                <a:cs typeface="Arial"/>
              </a:rPr>
              <a:t>TiC</a:t>
            </a:r>
            <a:r>
              <a:rPr sz="1800" spc="-20" dirty="0">
                <a:solidFill>
                  <a:srgbClr val="FFFFFF"/>
                </a:solidFill>
                <a:latin typeface="Arial"/>
                <a:cs typeface="Arial"/>
              </a:rPr>
              <a:t> </a:t>
            </a:r>
            <a:r>
              <a:rPr sz="1800" dirty="0">
                <a:solidFill>
                  <a:srgbClr val="FFFFFF"/>
                </a:solidFill>
                <a:latin typeface="Arial"/>
                <a:cs typeface="Arial"/>
              </a:rPr>
              <a:t>–</a:t>
            </a:r>
            <a:r>
              <a:rPr sz="1800" spc="-5" dirty="0">
                <a:solidFill>
                  <a:srgbClr val="FFFFFF"/>
                </a:solidFill>
                <a:latin typeface="Arial"/>
                <a:cs typeface="Arial"/>
              </a:rPr>
              <a:t> Prescription</a:t>
            </a:r>
            <a:r>
              <a:rPr sz="1800" spc="15" dirty="0">
                <a:solidFill>
                  <a:srgbClr val="FFFFFF"/>
                </a:solidFill>
                <a:latin typeface="Arial"/>
                <a:cs typeface="Arial"/>
              </a:rPr>
              <a:t> </a:t>
            </a:r>
            <a:r>
              <a:rPr sz="1800" spc="-5" dirty="0">
                <a:solidFill>
                  <a:srgbClr val="FFFFFF"/>
                </a:solidFill>
                <a:latin typeface="Arial"/>
                <a:cs typeface="Arial"/>
              </a:rPr>
              <a:t>Drug</a:t>
            </a:r>
            <a:r>
              <a:rPr sz="1800" spc="10" dirty="0">
                <a:solidFill>
                  <a:srgbClr val="FFFFFF"/>
                </a:solidFill>
                <a:latin typeface="Arial"/>
                <a:cs typeface="Arial"/>
              </a:rPr>
              <a:t> </a:t>
            </a:r>
            <a:r>
              <a:rPr sz="1800" spc="-10" dirty="0">
                <a:solidFill>
                  <a:srgbClr val="FFFFFF"/>
                </a:solidFill>
                <a:latin typeface="Arial"/>
                <a:cs typeface="Arial"/>
              </a:rPr>
              <a:t>Machine</a:t>
            </a:r>
            <a:r>
              <a:rPr sz="1800" spc="15" dirty="0">
                <a:solidFill>
                  <a:srgbClr val="FFFFFF"/>
                </a:solidFill>
                <a:latin typeface="Arial"/>
                <a:cs typeface="Arial"/>
              </a:rPr>
              <a:t> </a:t>
            </a:r>
            <a:r>
              <a:rPr sz="1800" spc="-10" dirty="0">
                <a:solidFill>
                  <a:srgbClr val="FFFFFF"/>
                </a:solidFill>
                <a:latin typeface="Arial"/>
                <a:cs typeface="Arial"/>
              </a:rPr>
              <a:t>Readable</a:t>
            </a:r>
            <a:r>
              <a:rPr sz="1800" spc="20" dirty="0">
                <a:solidFill>
                  <a:srgbClr val="FFFFFF"/>
                </a:solidFill>
                <a:latin typeface="Arial"/>
                <a:cs typeface="Arial"/>
              </a:rPr>
              <a:t> </a:t>
            </a:r>
            <a:r>
              <a:rPr sz="1800" spc="-5" dirty="0">
                <a:solidFill>
                  <a:srgbClr val="FFFFFF"/>
                </a:solidFill>
                <a:latin typeface="Arial"/>
                <a:cs typeface="Arial"/>
              </a:rPr>
              <a:t>File</a:t>
            </a:r>
            <a:endParaRPr sz="1800" dirty="0">
              <a:latin typeface="Arial"/>
              <a:cs typeface="Arial"/>
            </a:endParaRPr>
          </a:p>
          <a:p>
            <a:pPr marL="184785" indent="-172720">
              <a:lnSpc>
                <a:spcPct val="100000"/>
              </a:lnSpc>
              <a:spcBef>
                <a:spcPts val="1720"/>
              </a:spcBef>
              <a:buFont typeface="Arial"/>
              <a:buChar char="•"/>
              <a:tabLst>
                <a:tab pos="185420" algn="l"/>
              </a:tabLst>
            </a:pPr>
            <a:r>
              <a:rPr sz="1800" b="1" spc="-5" dirty="0">
                <a:solidFill>
                  <a:srgbClr val="232200"/>
                </a:solidFill>
                <a:latin typeface="Arial"/>
                <a:cs typeface="Arial"/>
              </a:rPr>
              <a:t>Original</a:t>
            </a:r>
            <a:r>
              <a:rPr sz="1800" b="1" spc="-40" dirty="0">
                <a:solidFill>
                  <a:srgbClr val="232200"/>
                </a:solidFill>
                <a:latin typeface="Arial"/>
                <a:cs typeface="Arial"/>
              </a:rPr>
              <a:t> </a:t>
            </a:r>
            <a:r>
              <a:rPr sz="1800" b="1" spc="-5" dirty="0">
                <a:solidFill>
                  <a:srgbClr val="232200"/>
                </a:solidFill>
                <a:latin typeface="Arial"/>
                <a:cs typeface="Arial"/>
              </a:rPr>
              <a:t>Date:</a:t>
            </a:r>
            <a:r>
              <a:rPr sz="1800" b="1" dirty="0">
                <a:solidFill>
                  <a:srgbClr val="232200"/>
                </a:solidFill>
                <a:latin typeface="Arial"/>
                <a:cs typeface="Arial"/>
              </a:rPr>
              <a:t> </a:t>
            </a:r>
            <a:r>
              <a:rPr sz="1800" b="1" spc="-10" dirty="0">
                <a:solidFill>
                  <a:srgbClr val="232200"/>
                </a:solidFill>
                <a:latin typeface="Arial"/>
                <a:cs typeface="Arial"/>
              </a:rPr>
              <a:t>1/1/2022</a:t>
            </a:r>
            <a:endParaRPr sz="1800" dirty="0">
              <a:latin typeface="Arial"/>
              <a:cs typeface="Arial"/>
            </a:endParaRPr>
          </a:p>
          <a:p>
            <a:pPr marL="184785" marR="5080" indent="-172720">
              <a:lnSpc>
                <a:spcPts val="1860"/>
              </a:lnSpc>
              <a:spcBef>
                <a:spcPts val="335"/>
              </a:spcBef>
              <a:buChar char="•"/>
              <a:tabLst>
                <a:tab pos="185420" algn="l"/>
              </a:tabLst>
            </a:pPr>
            <a:r>
              <a:rPr sz="1800" spc="-10" dirty="0">
                <a:solidFill>
                  <a:srgbClr val="232200"/>
                </a:solidFill>
                <a:latin typeface="Arial"/>
                <a:cs typeface="Arial"/>
              </a:rPr>
              <a:t>Agencies</a:t>
            </a:r>
            <a:r>
              <a:rPr sz="1800" spc="30" dirty="0">
                <a:solidFill>
                  <a:srgbClr val="232200"/>
                </a:solidFill>
                <a:latin typeface="Arial"/>
                <a:cs typeface="Arial"/>
              </a:rPr>
              <a:t> </a:t>
            </a:r>
            <a:r>
              <a:rPr sz="1800" spc="-5" dirty="0">
                <a:solidFill>
                  <a:srgbClr val="232200"/>
                </a:solidFill>
                <a:latin typeface="Arial"/>
                <a:cs typeface="Arial"/>
              </a:rPr>
              <a:t>are</a:t>
            </a:r>
            <a:r>
              <a:rPr sz="1800" spc="5" dirty="0">
                <a:solidFill>
                  <a:srgbClr val="232200"/>
                </a:solidFill>
                <a:latin typeface="Arial"/>
                <a:cs typeface="Arial"/>
              </a:rPr>
              <a:t> </a:t>
            </a:r>
            <a:r>
              <a:rPr sz="1800" spc="-10" dirty="0">
                <a:solidFill>
                  <a:srgbClr val="232200"/>
                </a:solidFill>
                <a:latin typeface="Arial"/>
                <a:cs typeface="Arial"/>
              </a:rPr>
              <a:t>considering</a:t>
            </a:r>
            <a:r>
              <a:rPr sz="1800" spc="40" dirty="0">
                <a:solidFill>
                  <a:srgbClr val="232200"/>
                </a:solidFill>
                <a:latin typeface="Arial"/>
                <a:cs typeface="Arial"/>
              </a:rPr>
              <a:t> </a:t>
            </a:r>
            <a:r>
              <a:rPr sz="1800" spc="-5" dirty="0">
                <a:solidFill>
                  <a:srgbClr val="232200"/>
                </a:solidFill>
                <a:latin typeface="Arial"/>
                <a:cs typeface="Arial"/>
              </a:rPr>
              <a:t>if</a:t>
            </a:r>
            <a:r>
              <a:rPr sz="1800" spc="15" dirty="0">
                <a:solidFill>
                  <a:srgbClr val="232200"/>
                </a:solidFill>
                <a:latin typeface="Arial"/>
                <a:cs typeface="Arial"/>
              </a:rPr>
              <a:t> </a:t>
            </a:r>
            <a:r>
              <a:rPr sz="1800" spc="-5" dirty="0">
                <a:solidFill>
                  <a:srgbClr val="232200"/>
                </a:solidFill>
                <a:latin typeface="Arial"/>
                <a:cs typeface="Arial"/>
              </a:rPr>
              <a:t>this</a:t>
            </a:r>
            <a:r>
              <a:rPr sz="1800" spc="5" dirty="0">
                <a:solidFill>
                  <a:srgbClr val="232200"/>
                </a:solidFill>
                <a:latin typeface="Arial"/>
                <a:cs typeface="Arial"/>
              </a:rPr>
              <a:t> </a:t>
            </a:r>
            <a:r>
              <a:rPr sz="1800" spc="-10" dirty="0">
                <a:solidFill>
                  <a:srgbClr val="232200"/>
                </a:solidFill>
                <a:latin typeface="Arial"/>
                <a:cs typeface="Arial"/>
              </a:rPr>
              <a:t>requirement</a:t>
            </a:r>
            <a:r>
              <a:rPr sz="1800" spc="40" dirty="0">
                <a:solidFill>
                  <a:srgbClr val="232200"/>
                </a:solidFill>
                <a:latin typeface="Arial"/>
                <a:cs typeface="Arial"/>
              </a:rPr>
              <a:t> </a:t>
            </a:r>
            <a:r>
              <a:rPr sz="1800" spc="-5" dirty="0">
                <a:solidFill>
                  <a:srgbClr val="232200"/>
                </a:solidFill>
                <a:latin typeface="Arial"/>
                <a:cs typeface="Arial"/>
              </a:rPr>
              <a:t>remains</a:t>
            </a:r>
            <a:r>
              <a:rPr sz="1800" spc="25" dirty="0">
                <a:solidFill>
                  <a:srgbClr val="232200"/>
                </a:solidFill>
                <a:latin typeface="Arial"/>
                <a:cs typeface="Arial"/>
              </a:rPr>
              <a:t> </a:t>
            </a:r>
            <a:r>
              <a:rPr sz="1800" spc="-10" dirty="0">
                <a:solidFill>
                  <a:srgbClr val="232200"/>
                </a:solidFill>
                <a:latin typeface="Arial"/>
                <a:cs typeface="Arial"/>
              </a:rPr>
              <a:t>appropriate, </a:t>
            </a:r>
            <a:r>
              <a:rPr sz="1800" spc="-484" dirty="0">
                <a:solidFill>
                  <a:srgbClr val="232200"/>
                </a:solidFill>
                <a:latin typeface="Arial"/>
                <a:cs typeface="Arial"/>
              </a:rPr>
              <a:t> </a:t>
            </a:r>
            <a:r>
              <a:rPr sz="1800" spc="-5" dirty="0">
                <a:solidFill>
                  <a:srgbClr val="232200"/>
                </a:solidFill>
                <a:latin typeface="Arial"/>
                <a:cs typeface="Arial"/>
              </a:rPr>
              <a:t>in</a:t>
            </a:r>
            <a:r>
              <a:rPr sz="1800" spc="-10" dirty="0">
                <a:solidFill>
                  <a:srgbClr val="232200"/>
                </a:solidFill>
                <a:latin typeface="Arial"/>
                <a:cs typeface="Arial"/>
              </a:rPr>
              <a:t> light</a:t>
            </a:r>
            <a:r>
              <a:rPr sz="1800" spc="15" dirty="0">
                <a:solidFill>
                  <a:srgbClr val="232200"/>
                </a:solidFill>
                <a:latin typeface="Arial"/>
                <a:cs typeface="Arial"/>
              </a:rPr>
              <a:t> </a:t>
            </a:r>
            <a:r>
              <a:rPr sz="1800" spc="-5" dirty="0">
                <a:solidFill>
                  <a:srgbClr val="232200"/>
                </a:solidFill>
                <a:latin typeface="Arial"/>
                <a:cs typeface="Arial"/>
              </a:rPr>
              <a:t>of</a:t>
            </a:r>
            <a:r>
              <a:rPr sz="1800" spc="5" dirty="0">
                <a:solidFill>
                  <a:srgbClr val="232200"/>
                </a:solidFill>
                <a:latin typeface="Arial"/>
                <a:cs typeface="Arial"/>
              </a:rPr>
              <a:t> </a:t>
            </a:r>
            <a:r>
              <a:rPr sz="1800" spc="-5" dirty="0">
                <a:solidFill>
                  <a:srgbClr val="232200"/>
                </a:solidFill>
                <a:latin typeface="Arial"/>
                <a:cs typeface="Arial"/>
              </a:rPr>
              <a:t>CAA</a:t>
            </a:r>
            <a:r>
              <a:rPr sz="1800" spc="-95" dirty="0">
                <a:solidFill>
                  <a:srgbClr val="232200"/>
                </a:solidFill>
                <a:latin typeface="Arial"/>
                <a:cs typeface="Arial"/>
              </a:rPr>
              <a:t> </a:t>
            </a:r>
            <a:r>
              <a:rPr sz="1800" spc="-5" dirty="0">
                <a:solidFill>
                  <a:srgbClr val="232200"/>
                </a:solidFill>
                <a:latin typeface="Arial"/>
                <a:cs typeface="Arial"/>
              </a:rPr>
              <a:t>prescription</a:t>
            </a:r>
            <a:r>
              <a:rPr sz="1800" spc="20" dirty="0">
                <a:solidFill>
                  <a:srgbClr val="232200"/>
                </a:solidFill>
                <a:latin typeface="Arial"/>
                <a:cs typeface="Arial"/>
              </a:rPr>
              <a:t> </a:t>
            </a:r>
            <a:r>
              <a:rPr sz="1800" spc="-5" dirty="0">
                <a:solidFill>
                  <a:srgbClr val="232200"/>
                </a:solidFill>
                <a:latin typeface="Arial"/>
                <a:cs typeface="Arial"/>
              </a:rPr>
              <a:t>drug</a:t>
            </a:r>
            <a:r>
              <a:rPr sz="1800" spc="5" dirty="0">
                <a:solidFill>
                  <a:srgbClr val="232200"/>
                </a:solidFill>
                <a:latin typeface="Arial"/>
                <a:cs typeface="Arial"/>
              </a:rPr>
              <a:t> </a:t>
            </a:r>
            <a:r>
              <a:rPr sz="1800" spc="-5" dirty="0">
                <a:solidFill>
                  <a:srgbClr val="232200"/>
                </a:solidFill>
                <a:latin typeface="Arial"/>
                <a:cs typeface="Arial"/>
              </a:rPr>
              <a:t>reporting</a:t>
            </a:r>
            <a:r>
              <a:rPr sz="1800" spc="10" dirty="0">
                <a:solidFill>
                  <a:srgbClr val="232200"/>
                </a:solidFill>
                <a:latin typeface="Arial"/>
                <a:cs typeface="Arial"/>
              </a:rPr>
              <a:t> </a:t>
            </a:r>
            <a:r>
              <a:rPr sz="1800" spc="-10" dirty="0">
                <a:solidFill>
                  <a:srgbClr val="232200"/>
                </a:solidFill>
                <a:latin typeface="Arial"/>
                <a:cs typeface="Arial"/>
              </a:rPr>
              <a:t>provisions.</a:t>
            </a:r>
            <a:endParaRPr sz="1800" dirty="0">
              <a:latin typeface="Arial"/>
              <a:cs typeface="Arial"/>
            </a:endParaRPr>
          </a:p>
        </p:txBody>
      </p:sp>
      <p:grpSp>
        <p:nvGrpSpPr>
          <p:cNvPr id="8" name="object 8"/>
          <p:cNvGrpSpPr/>
          <p:nvPr/>
        </p:nvGrpSpPr>
        <p:grpSpPr>
          <a:xfrm>
            <a:off x="2025142" y="3081273"/>
            <a:ext cx="8141970" cy="1553845"/>
            <a:chOff x="2025142" y="3081273"/>
            <a:chExt cx="8141970" cy="1553845"/>
          </a:xfrm>
        </p:grpSpPr>
        <p:sp>
          <p:nvSpPr>
            <p:cNvPr id="9" name="object 9"/>
            <p:cNvSpPr/>
            <p:nvPr/>
          </p:nvSpPr>
          <p:spPr>
            <a:xfrm>
              <a:off x="2031492" y="3352799"/>
              <a:ext cx="8129270" cy="1275715"/>
            </a:xfrm>
            <a:custGeom>
              <a:avLst/>
              <a:gdLst/>
              <a:ahLst/>
              <a:cxnLst/>
              <a:rect l="l" t="t" r="r" b="b"/>
              <a:pathLst>
                <a:path w="8129270" h="1275714">
                  <a:moveTo>
                    <a:pt x="0" y="0"/>
                  </a:moveTo>
                  <a:lnTo>
                    <a:pt x="8129016" y="0"/>
                  </a:lnTo>
                  <a:lnTo>
                    <a:pt x="8129016" y="1275588"/>
                  </a:lnTo>
                  <a:lnTo>
                    <a:pt x="0" y="1275588"/>
                  </a:lnTo>
                  <a:lnTo>
                    <a:pt x="0" y="0"/>
                  </a:lnTo>
                  <a:close/>
                </a:path>
              </a:pathLst>
            </a:custGeom>
            <a:ln w="12700">
              <a:solidFill>
                <a:srgbClr val="0067AC"/>
              </a:solidFill>
            </a:ln>
          </p:spPr>
          <p:txBody>
            <a:bodyPr wrap="square" lIns="0" tIns="0" rIns="0" bIns="0" rtlCol="0"/>
            <a:lstStyle/>
            <a:p>
              <a:endParaRPr dirty="0"/>
            </a:p>
          </p:txBody>
        </p:sp>
        <p:sp>
          <p:nvSpPr>
            <p:cNvPr id="10" name="object 10"/>
            <p:cNvSpPr/>
            <p:nvPr/>
          </p:nvSpPr>
          <p:spPr>
            <a:xfrm>
              <a:off x="2438400" y="3087623"/>
              <a:ext cx="6483350" cy="530860"/>
            </a:xfrm>
            <a:custGeom>
              <a:avLst/>
              <a:gdLst/>
              <a:ahLst/>
              <a:cxnLst/>
              <a:rect l="l" t="t" r="r" b="b"/>
              <a:pathLst>
                <a:path w="6483350" h="530860">
                  <a:moveTo>
                    <a:pt x="6394704" y="0"/>
                  </a:moveTo>
                  <a:lnTo>
                    <a:pt x="88392" y="0"/>
                  </a:lnTo>
                  <a:lnTo>
                    <a:pt x="53985" y="6946"/>
                  </a:lnTo>
                  <a:lnTo>
                    <a:pt x="25888" y="25888"/>
                  </a:lnTo>
                  <a:lnTo>
                    <a:pt x="6946" y="53985"/>
                  </a:lnTo>
                  <a:lnTo>
                    <a:pt x="0" y="88391"/>
                  </a:lnTo>
                  <a:lnTo>
                    <a:pt x="0" y="441959"/>
                  </a:lnTo>
                  <a:lnTo>
                    <a:pt x="6946" y="476366"/>
                  </a:lnTo>
                  <a:lnTo>
                    <a:pt x="25888" y="504463"/>
                  </a:lnTo>
                  <a:lnTo>
                    <a:pt x="53985" y="523405"/>
                  </a:lnTo>
                  <a:lnTo>
                    <a:pt x="88392" y="530351"/>
                  </a:lnTo>
                  <a:lnTo>
                    <a:pt x="6394704" y="530351"/>
                  </a:lnTo>
                  <a:lnTo>
                    <a:pt x="6429110" y="523405"/>
                  </a:lnTo>
                  <a:lnTo>
                    <a:pt x="6457207" y="504463"/>
                  </a:lnTo>
                  <a:lnTo>
                    <a:pt x="6476149" y="476366"/>
                  </a:lnTo>
                  <a:lnTo>
                    <a:pt x="6483096" y="441959"/>
                  </a:lnTo>
                  <a:lnTo>
                    <a:pt x="6483096" y="88391"/>
                  </a:lnTo>
                  <a:lnTo>
                    <a:pt x="6476149" y="53985"/>
                  </a:lnTo>
                  <a:lnTo>
                    <a:pt x="6457207" y="25888"/>
                  </a:lnTo>
                  <a:lnTo>
                    <a:pt x="6429110" y="6946"/>
                  </a:lnTo>
                  <a:lnTo>
                    <a:pt x="6394704" y="0"/>
                  </a:lnTo>
                  <a:close/>
                </a:path>
              </a:pathLst>
            </a:custGeom>
            <a:solidFill>
              <a:srgbClr val="0067AC"/>
            </a:solidFill>
          </p:spPr>
          <p:txBody>
            <a:bodyPr wrap="square" lIns="0" tIns="0" rIns="0" bIns="0" rtlCol="0"/>
            <a:lstStyle/>
            <a:p>
              <a:endParaRPr dirty="0"/>
            </a:p>
          </p:txBody>
        </p:sp>
        <p:sp>
          <p:nvSpPr>
            <p:cNvPr id="11" name="object 11"/>
            <p:cNvSpPr/>
            <p:nvPr/>
          </p:nvSpPr>
          <p:spPr>
            <a:xfrm>
              <a:off x="2438400" y="3087623"/>
              <a:ext cx="6483350" cy="530860"/>
            </a:xfrm>
            <a:custGeom>
              <a:avLst/>
              <a:gdLst/>
              <a:ahLst/>
              <a:cxnLst/>
              <a:rect l="l" t="t" r="r" b="b"/>
              <a:pathLst>
                <a:path w="6483350" h="530860">
                  <a:moveTo>
                    <a:pt x="0" y="88391"/>
                  </a:moveTo>
                  <a:lnTo>
                    <a:pt x="6946" y="53985"/>
                  </a:lnTo>
                  <a:lnTo>
                    <a:pt x="25888" y="25888"/>
                  </a:lnTo>
                  <a:lnTo>
                    <a:pt x="53985" y="6946"/>
                  </a:lnTo>
                  <a:lnTo>
                    <a:pt x="88392" y="0"/>
                  </a:lnTo>
                  <a:lnTo>
                    <a:pt x="6394704" y="0"/>
                  </a:lnTo>
                  <a:lnTo>
                    <a:pt x="6429110" y="6946"/>
                  </a:lnTo>
                  <a:lnTo>
                    <a:pt x="6457207" y="25888"/>
                  </a:lnTo>
                  <a:lnTo>
                    <a:pt x="6476149" y="53985"/>
                  </a:lnTo>
                  <a:lnTo>
                    <a:pt x="6483096" y="88391"/>
                  </a:lnTo>
                  <a:lnTo>
                    <a:pt x="6483096" y="441959"/>
                  </a:lnTo>
                  <a:lnTo>
                    <a:pt x="6476149" y="476366"/>
                  </a:lnTo>
                  <a:lnTo>
                    <a:pt x="6457207" y="504463"/>
                  </a:lnTo>
                  <a:lnTo>
                    <a:pt x="6429110" y="523405"/>
                  </a:lnTo>
                  <a:lnTo>
                    <a:pt x="6394704" y="530351"/>
                  </a:lnTo>
                  <a:lnTo>
                    <a:pt x="88392" y="530351"/>
                  </a:lnTo>
                  <a:lnTo>
                    <a:pt x="53985" y="523405"/>
                  </a:lnTo>
                  <a:lnTo>
                    <a:pt x="25888" y="504463"/>
                  </a:lnTo>
                  <a:lnTo>
                    <a:pt x="6946" y="476366"/>
                  </a:lnTo>
                  <a:lnTo>
                    <a:pt x="0" y="441959"/>
                  </a:lnTo>
                  <a:lnTo>
                    <a:pt x="0" y="88391"/>
                  </a:lnTo>
                  <a:close/>
                </a:path>
              </a:pathLst>
            </a:custGeom>
            <a:ln w="12700">
              <a:solidFill>
                <a:srgbClr val="FFFFFF"/>
              </a:solidFill>
            </a:ln>
          </p:spPr>
          <p:txBody>
            <a:bodyPr wrap="square" lIns="0" tIns="0" rIns="0" bIns="0" rtlCol="0"/>
            <a:lstStyle/>
            <a:p>
              <a:endParaRPr dirty="0"/>
            </a:p>
          </p:txBody>
        </p:sp>
      </p:grpSp>
      <p:sp>
        <p:nvSpPr>
          <p:cNvPr id="12" name="object 12"/>
          <p:cNvSpPr txBox="1"/>
          <p:nvPr/>
        </p:nvSpPr>
        <p:spPr>
          <a:xfrm>
            <a:off x="2650122" y="3180620"/>
            <a:ext cx="6790690" cy="1306830"/>
          </a:xfrm>
          <a:prstGeom prst="rect">
            <a:avLst/>
          </a:prstGeom>
        </p:spPr>
        <p:txBody>
          <a:bodyPr vert="horz" wrap="square" lIns="0" tIns="12700" rIns="0" bIns="0" rtlCol="0">
            <a:spAutoFit/>
          </a:bodyPr>
          <a:lstStyle/>
          <a:p>
            <a:pPr marL="29209">
              <a:lnSpc>
                <a:spcPct val="100000"/>
              </a:lnSpc>
              <a:spcBef>
                <a:spcPts val="100"/>
              </a:spcBef>
            </a:pPr>
            <a:r>
              <a:rPr sz="1800" spc="-5" dirty="0">
                <a:solidFill>
                  <a:srgbClr val="FFFFFF"/>
                </a:solidFill>
                <a:latin typeface="Arial"/>
                <a:cs typeface="Arial"/>
              </a:rPr>
              <a:t>CAA</a:t>
            </a:r>
            <a:r>
              <a:rPr sz="1800" spc="-110" dirty="0">
                <a:solidFill>
                  <a:srgbClr val="FFFFFF"/>
                </a:solidFill>
                <a:latin typeface="Arial"/>
                <a:cs typeface="Arial"/>
              </a:rPr>
              <a:t> </a:t>
            </a:r>
            <a:r>
              <a:rPr sz="1800" dirty="0">
                <a:solidFill>
                  <a:srgbClr val="FFFFFF"/>
                </a:solidFill>
                <a:latin typeface="Arial"/>
                <a:cs typeface="Arial"/>
              </a:rPr>
              <a:t>–</a:t>
            </a:r>
            <a:r>
              <a:rPr sz="1800" spc="-114" dirty="0">
                <a:solidFill>
                  <a:srgbClr val="FFFFFF"/>
                </a:solidFill>
                <a:latin typeface="Arial"/>
                <a:cs typeface="Arial"/>
              </a:rPr>
              <a:t> </a:t>
            </a:r>
            <a:r>
              <a:rPr sz="1800" spc="-10" dirty="0">
                <a:solidFill>
                  <a:srgbClr val="FFFFFF"/>
                </a:solidFill>
                <a:latin typeface="Arial"/>
                <a:cs typeface="Arial"/>
              </a:rPr>
              <a:t>Advance</a:t>
            </a:r>
            <a:r>
              <a:rPr sz="1800" spc="-5" dirty="0">
                <a:solidFill>
                  <a:srgbClr val="FFFFFF"/>
                </a:solidFill>
                <a:latin typeface="Arial"/>
                <a:cs typeface="Arial"/>
              </a:rPr>
              <a:t> EOB</a:t>
            </a:r>
            <a:endParaRPr sz="1800" dirty="0">
              <a:latin typeface="Arial"/>
              <a:cs typeface="Arial"/>
            </a:endParaRPr>
          </a:p>
          <a:p>
            <a:pPr marL="184785" indent="-172720">
              <a:lnSpc>
                <a:spcPct val="100000"/>
              </a:lnSpc>
              <a:spcBef>
                <a:spcPts val="1720"/>
              </a:spcBef>
              <a:buFont typeface="Arial"/>
              <a:buChar char="•"/>
              <a:tabLst>
                <a:tab pos="185420" algn="l"/>
              </a:tabLst>
            </a:pPr>
            <a:r>
              <a:rPr sz="1800" b="1" spc="-5" dirty="0">
                <a:solidFill>
                  <a:srgbClr val="232200"/>
                </a:solidFill>
                <a:latin typeface="Arial"/>
                <a:cs typeface="Arial"/>
              </a:rPr>
              <a:t>Original</a:t>
            </a:r>
            <a:r>
              <a:rPr sz="1800" b="1" spc="-40" dirty="0">
                <a:solidFill>
                  <a:srgbClr val="232200"/>
                </a:solidFill>
                <a:latin typeface="Arial"/>
                <a:cs typeface="Arial"/>
              </a:rPr>
              <a:t> </a:t>
            </a:r>
            <a:r>
              <a:rPr sz="1800" b="1" spc="-5" dirty="0">
                <a:solidFill>
                  <a:srgbClr val="232200"/>
                </a:solidFill>
                <a:latin typeface="Arial"/>
                <a:cs typeface="Arial"/>
              </a:rPr>
              <a:t>Date:</a:t>
            </a:r>
            <a:r>
              <a:rPr sz="1800" b="1" dirty="0">
                <a:solidFill>
                  <a:srgbClr val="232200"/>
                </a:solidFill>
                <a:latin typeface="Arial"/>
                <a:cs typeface="Arial"/>
              </a:rPr>
              <a:t> </a:t>
            </a:r>
            <a:r>
              <a:rPr sz="1800" b="1" spc="-10" dirty="0">
                <a:solidFill>
                  <a:srgbClr val="232200"/>
                </a:solidFill>
                <a:latin typeface="Arial"/>
                <a:cs typeface="Arial"/>
              </a:rPr>
              <a:t>1/1/2022</a:t>
            </a:r>
            <a:endParaRPr sz="1800" dirty="0">
              <a:latin typeface="Arial"/>
              <a:cs typeface="Arial"/>
            </a:endParaRPr>
          </a:p>
          <a:p>
            <a:pPr marL="184785" marR="5080" indent="-172720">
              <a:lnSpc>
                <a:spcPts val="1860"/>
              </a:lnSpc>
              <a:spcBef>
                <a:spcPts val="335"/>
              </a:spcBef>
              <a:buChar char="•"/>
              <a:tabLst>
                <a:tab pos="185420" algn="l"/>
              </a:tabLst>
            </a:pPr>
            <a:r>
              <a:rPr sz="1800" spc="-10" dirty="0">
                <a:solidFill>
                  <a:srgbClr val="232200"/>
                </a:solidFill>
                <a:latin typeface="Arial"/>
                <a:cs typeface="Arial"/>
              </a:rPr>
              <a:t>Pending</a:t>
            </a:r>
            <a:r>
              <a:rPr sz="1800" spc="20" dirty="0">
                <a:solidFill>
                  <a:srgbClr val="232200"/>
                </a:solidFill>
                <a:latin typeface="Arial"/>
                <a:cs typeface="Arial"/>
              </a:rPr>
              <a:t> </a:t>
            </a:r>
            <a:r>
              <a:rPr sz="1800" spc="-5" dirty="0">
                <a:solidFill>
                  <a:srgbClr val="232200"/>
                </a:solidFill>
                <a:latin typeface="Arial"/>
                <a:cs typeface="Arial"/>
              </a:rPr>
              <a:t>rules</a:t>
            </a:r>
            <a:r>
              <a:rPr sz="1800" spc="20" dirty="0">
                <a:solidFill>
                  <a:srgbClr val="232200"/>
                </a:solidFill>
                <a:latin typeface="Arial"/>
                <a:cs typeface="Arial"/>
              </a:rPr>
              <a:t> </a:t>
            </a:r>
            <a:r>
              <a:rPr sz="1800" spc="-5" dirty="0">
                <a:solidFill>
                  <a:srgbClr val="232200"/>
                </a:solidFill>
                <a:latin typeface="Arial"/>
                <a:cs typeface="Arial"/>
              </a:rPr>
              <a:t>on</a:t>
            </a:r>
            <a:r>
              <a:rPr sz="1800" dirty="0">
                <a:solidFill>
                  <a:srgbClr val="232200"/>
                </a:solidFill>
                <a:latin typeface="Arial"/>
                <a:cs typeface="Arial"/>
              </a:rPr>
              <a:t> </a:t>
            </a:r>
            <a:r>
              <a:rPr sz="1800" spc="-10" dirty="0">
                <a:solidFill>
                  <a:srgbClr val="232200"/>
                </a:solidFill>
                <a:latin typeface="Arial"/>
                <a:cs typeface="Arial"/>
              </a:rPr>
              <a:t>standards</a:t>
            </a:r>
            <a:r>
              <a:rPr sz="1800" spc="30" dirty="0">
                <a:solidFill>
                  <a:srgbClr val="232200"/>
                </a:solidFill>
                <a:latin typeface="Arial"/>
                <a:cs typeface="Arial"/>
              </a:rPr>
              <a:t> </a:t>
            </a:r>
            <a:r>
              <a:rPr sz="1800" spc="-5" dirty="0">
                <a:solidFill>
                  <a:srgbClr val="232200"/>
                </a:solidFill>
                <a:latin typeface="Arial"/>
                <a:cs typeface="Arial"/>
              </a:rPr>
              <a:t>for</a:t>
            </a:r>
            <a:r>
              <a:rPr sz="1800" dirty="0">
                <a:solidFill>
                  <a:srgbClr val="232200"/>
                </a:solidFill>
                <a:latin typeface="Arial"/>
                <a:cs typeface="Arial"/>
              </a:rPr>
              <a:t> </a:t>
            </a:r>
            <a:r>
              <a:rPr sz="1800" spc="-5" dirty="0">
                <a:solidFill>
                  <a:srgbClr val="232200"/>
                </a:solidFill>
                <a:latin typeface="Arial"/>
                <a:cs typeface="Arial"/>
              </a:rPr>
              <a:t>data</a:t>
            </a:r>
            <a:r>
              <a:rPr sz="1800" dirty="0">
                <a:solidFill>
                  <a:srgbClr val="232200"/>
                </a:solidFill>
                <a:latin typeface="Arial"/>
                <a:cs typeface="Arial"/>
              </a:rPr>
              <a:t> </a:t>
            </a:r>
            <a:r>
              <a:rPr sz="1800" spc="-5" dirty="0">
                <a:solidFill>
                  <a:srgbClr val="232200"/>
                </a:solidFill>
                <a:latin typeface="Arial"/>
                <a:cs typeface="Arial"/>
              </a:rPr>
              <a:t>transfers</a:t>
            </a:r>
            <a:r>
              <a:rPr sz="1800" spc="5" dirty="0">
                <a:solidFill>
                  <a:srgbClr val="232200"/>
                </a:solidFill>
                <a:latin typeface="Arial"/>
                <a:cs typeface="Arial"/>
              </a:rPr>
              <a:t> </a:t>
            </a:r>
            <a:r>
              <a:rPr sz="1800" spc="-5" dirty="0">
                <a:solidFill>
                  <a:srgbClr val="232200"/>
                </a:solidFill>
                <a:latin typeface="Arial"/>
                <a:cs typeface="Arial"/>
              </a:rPr>
              <a:t>for</a:t>
            </a:r>
            <a:r>
              <a:rPr sz="1800" spc="5" dirty="0">
                <a:solidFill>
                  <a:srgbClr val="232200"/>
                </a:solidFill>
                <a:latin typeface="Arial"/>
                <a:cs typeface="Arial"/>
              </a:rPr>
              <a:t> </a:t>
            </a:r>
            <a:r>
              <a:rPr sz="1800" spc="-10" dirty="0">
                <a:solidFill>
                  <a:srgbClr val="232200"/>
                </a:solidFill>
                <a:latin typeface="Arial"/>
                <a:cs typeface="Arial"/>
              </a:rPr>
              <a:t>providers’</a:t>
            </a:r>
            <a:r>
              <a:rPr sz="1800" spc="-50" dirty="0">
                <a:solidFill>
                  <a:srgbClr val="232200"/>
                </a:solidFill>
                <a:latin typeface="Arial"/>
                <a:cs typeface="Arial"/>
              </a:rPr>
              <a:t> </a:t>
            </a:r>
            <a:r>
              <a:rPr sz="1800" spc="-10" dirty="0">
                <a:solidFill>
                  <a:srgbClr val="232200"/>
                </a:solidFill>
                <a:latin typeface="Arial"/>
                <a:cs typeface="Arial"/>
              </a:rPr>
              <a:t>good- </a:t>
            </a:r>
            <a:r>
              <a:rPr sz="1800" spc="-484" dirty="0">
                <a:solidFill>
                  <a:srgbClr val="232200"/>
                </a:solidFill>
                <a:latin typeface="Arial"/>
                <a:cs typeface="Arial"/>
              </a:rPr>
              <a:t> </a:t>
            </a:r>
            <a:r>
              <a:rPr sz="1800" spc="-5" dirty="0">
                <a:solidFill>
                  <a:srgbClr val="232200"/>
                </a:solidFill>
                <a:latin typeface="Arial"/>
                <a:cs typeface="Arial"/>
              </a:rPr>
              <a:t>faith</a:t>
            </a:r>
            <a:r>
              <a:rPr sz="1800" spc="-10" dirty="0">
                <a:solidFill>
                  <a:srgbClr val="232200"/>
                </a:solidFill>
                <a:latin typeface="Arial"/>
                <a:cs typeface="Arial"/>
              </a:rPr>
              <a:t> </a:t>
            </a:r>
            <a:r>
              <a:rPr sz="1800" spc="-5" dirty="0">
                <a:solidFill>
                  <a:srgbClr val="232200"/>
                </a:solidFill>
                <a:latin typeface="Arial"/>
                <a:cs typeface="Arial"/>
              </a:rPr>
              <a:t>estimates.</a:t>
            </a:r>
            <a:r>
              <a:rPr sz="1800" spc="5" dirty="0">
                <a:solidFill>
                  <a:srgbClr val="232200"/>
                </a:solidFill>
                <a:latin typeface="Arial"/>
                <a:cs typeface="Arial"/>
              </a:rPr>
              <a:t> </a:t>
            </a:r>
            <a:r>
              <a:rPr sz="1800" spc="-5" dirty="0">
                <a:solidFill>
                  <a:srgbClr val="232200"/>
                </a:solidFill>
                <a:latin typeface="Arial"/>
                <a:cs typeface="Arial"/>
              </a:rPr>
              <a:t>No</a:t>
            </a:r>
            <a:r>
              <a:rPr sz="1800" spc="10" dirty="0">
                <a:solidFill>
                  <a:srgbClr val="232200"/>
                </a:solidFill>
                <a:latin typeface="Arial"/>
                <a:cs typeface="Arial"/>
              </a:rPr>
              <a:t> </a:t>
            </a:r>
            <a:r>
              <a:rPr sz="1800" spc="-10" dirty="0">
                <a:solidFill>
                  <a:srgbClr val="232200"/>
                </a:solidFill>
                <a:latin typeface="Arial"/>
                <a:cs typeface="Arial"/>
              </a:rPr>
              <a:t>requirement</a:t>
            </a:r>
            <a:r>
              <a:rPr sz="1800" spc="30" dirty="0">
                <a:solidFill>
                  <a:srgbClr val="232200"/>
                </a:solidFill>
                <a:latin typeface="Arial"/>
                <a:cs typeface="Arial"/>
              </a:rPr>
              <a:t> </a:t>
            </a:r>
            <a:r>
              <a:rPr sz="1800" spc="-5" dirty="0">
                <a:solidFill>
                  <a:srgbClr val="232200"/>
                </a:solidFill>
                <a:latin typeface="Arial"/>
                <a:cs typeface="Arial"/>
              </a:rPr>
              <a:t>until</a:t>
            </a:r>
            <a:r>
              <a:rPr sz="1800" spc="10" dirty="0">
                <a:solidFill>
                  <a:srgbClr val="232200"/>
                </a:solidFill>
                <a:latin typeface="Arial"/>
                <a:cs typeface="Arial"/>
              </a:rPr>
              <a:t> </a:t>
            </a:r>
            <a:r>
              <a:rPr sz="1800" spc="-5" dirty="0">
                <a:solidFill>
                  <a:srgbClr val="232200"/>
                </a:solidFill>
                <a:latin typeface="Arial"/>
                <a:cs typeface="Arial"/>
              </a:rPr>
              <a:t>rules</a:t>
            </a:r>
            <a:r>
              <a:rPr sz="1800" dirty="0">
                <a:solidFill>
                  <a:srgbClr val="232200"/>
                </a:solidFill>
                <a:latin typeface="Arial"/>
                <a:cs typeface="Arial"/>
              </a:rPr>
              <a:t> </a:t>
            </a:r>
            <a:r>
              <a:rPr sz="1800" spc="-5" dirty="0">
                <a:solidFill>
                  <a:srgbClr val="232200"/>
                </a:solidFill>
                <a:latin typeface="Arial"/>
                <a:cs typeface="Arial"/>
              </a:rPr>
              <a:t>are</a:t>
            </a:r>
            <a:r>
              <a:rPr sz="1800" spc="10" dirty="0">
                <a:solidFill>
                  <a:srgbClr val="232200"/>
                </a:solidFill>
                <a:latin typeface="Arial"/>
                <a:cs typeface="Arial"/>
              </a:rPr>
              <a:t> </a:t>
            </a:r>
            <a:r>
              <a:rPr sz="1800" spc="-10" dirty="0">
                <a:solidFill>
                  <a:srgbClr val="232200"/>
                </a:solidFill>
                <a:latin typeface="Arial"/>
                <a:cs typeface="Arial"/>
              </a:rPr>
              <a:t>published.</a:t>
            </a:r>
            <a:endParaRPr sz="1800" dirty="0">
              <a:latin typeface="Arial"/>
              <a:cs typeface="Arial"/>
            </a:endParaRPr>
          </a:p>
        </p:txBody>
      </p:sp>
      <p:grpSp>
        <p:nvGrpSpPr>
          <p:cNvPr id="13" name="object 13"/>
          <p:cNvGrpSpPr/>
          <p:nvPr/>
        </p:nvGrpSpPr>
        <p:grpSpPr>
          <a:xfrm>
            <a:off x="2025142" y="4719575"/>
            <a:ext cx="8141970" cy="1780539"/>
            <a:chOff x="2025142" y="4719575"/>
            <a:chExt cx="8141970" cy="1780539"/>
          </a:xfrm>
        </p:grpSpPr>
        <p:sp>
          <p:nvSpPr>
            <p:cNvPr id="14" name="object 14"/>
            <p:cNvSpPr/>
            <p:nvPr/>
          </p:nvSpPr>
          <p:spPr>
            <a:xfrm>
              <a:off x="2031492" y="4991099"/>
              <a:ext cx="8129270" cy="1503045"/>
            </a:xfrm>
            <a:custGeom>
              <a:avLst/>
              <a:gdLst/>
              <a:ahLst/>
              <a:cxnLst/>
              <a:rect l="l" t="t" r="r" b="b"/>
              <a:pathLst>
                <a:path w="8129270" h="1503045">
                  <a:moveTo>
                    <a:pt x="0" y="0"/>
                  </a:moveTo>
                  <a:lnTo>
                    <a:pt x="8129016" y="0"/>
                  </a:lnTo>
                  <a:lnTo>
                    <a:pt x="8129016" y="1502664"/>
                  </a:lnTo>
                  <a:lnTo>
                    <a:pt x="0" y="1502664"/>
                  </a:lnTo>
                  <a:lnTo>
                    <a:pt x="0" y="0"/>
                  </a:lnTo>
                  <a:close/>
                </a:path>
              </a:pathLst>
            </a:custGeom>
            <a:ln w="12700">
              <a:solidFill>
                <a:srgbClr val="0067AC"/>
              </a:solidFill>
            </a:ln>
          </p:spPr>
          <p:txBody>
            <a:bodyPr wrap="square" lIns="0" tIns="0" rIns="0" bIns="0" rtlCol="0"/>
            <a:lstStyle/>
            <a:p>
              <a:endParaRPr dirty="0"/>
            </a:p>
          </p:txBody>
        </p:sp>
        <p:sp>
          <p:nvSpPr>
            <p:cNvPr id="15" name="object 15"/>
            <p:cNvSpPr/>
            <p:nvPr/>
          </p:nvSpPr>
          <p:spPr>
            <a:xfrm>
              <a:off x="2438400" y="4725925"/>
              <a:ext cx="6482080" cy="532130"/>
            </a:xfrm>
            <a:custGeom>
              <a:avLst/>
              <a:gdLst/>
              <a:ahLst/>
              <a:cxnLst/>
              <a:rect l="l" t="t" r="r" b="b"/>
              <a:pathLst>
                <a:path w="6482080" h="532129">
                  <a:moveTo>
                    <a:pt x="6392926" y="0"/>
                  </a:moveTo>
                  <a:lnTo>
                    <a:pt x="88646" y="0"/>
                  </a:lnTo>
                  <a:lnTo>
                    <a:pt x="54140" y="6966"/>
                  </a:lnTo>
                  <a:lnTo>
                    <a:pt x="25963" y="25963"/>
                  </a:lnTo>
                  <a:lnTo>
                    <a:pt x="6966" y="54140"/>
                  </a:lnTo>
                  <a:lnTo>
                    <a:pt x="0" y="88646"/>
                  </a:lnTo>
                  <a:lnTo>
                    <a:pt x="0" y="443230"/>
                  </a:lnTo>
                  <a:lnTo>
                    <a:pt x="6966" y="477735"/>
                  </a:lnTo>
                  <a:lnTo>
                    <a:pt x="25963" y="505912"/>
                  </a:lnTo>
                  <a:lnTo>
                    <a:pt x="54140" y="524909"/>
                  </a:lnTo>
                  <a:lnTo>
                    <a:pt x="88646" y="531876"/>
                  </a:lnTo>
                  <a:lnTo>
                    <a:pt x="6392926" y="531876"/>
                  </a:lnTo>
                  <a:lnTo>
                    <a:pt x="6427431" y="524909"/>
                  </a:lnTo>
                  <a:lnTo>
                    <a:pt x="6455608" y="505912"/>
                  </a:lnTo>
                  <a:lnTo>
                    <a:pt x="6474605" y="477735"/>
                  </a:lnTo>
                  <a:lnTo>
                    <a:pt x="6481572" y="443230"/>
                  </a:lnTo>
                  <a:lnTo>
                    <a:pt x="6481572" y="88646"/>
                  </a:lnTo>
                  <a:lnTo>
                    <a:pt x="6474605" y="54140"/>
                  </a:lnTo>
                  <a:lnTo>
                    <a:pt x="6455608" y="25963"/>
                  </a:lnTo>
                  <a:lnTo>
                    <a:pt x="6427431" y="6966"/>
                  </a:lnTo>
                  <a:lnTo>
                    <a:pt x="6392926" y="0"/>
                  </a:lnTo>
                  <a:close/>
                </a:path>
              </a:pathLst>
            </a:custGeom>
            <a:solidFill>
              <a:srgbClr val="0067AC"/>
            </a:solidFill>
          </p:spPr>
          <p:txBody>
            <a:bodyPr wrap="square" lIns="0" tIns="0" rIns="0" bIns="0" rtlCol="0"/>
            <a:lstStyle/>
            <a:p>
              <a:endParaRPr dirty="0"/>
            </a:p>
          </p:txBody>
        </p:sp>
        <p:sp>
          <p:nvSpPr>
            <p:cNvPr id="16" name="object 16"/>
            <p:cNvSpPr/>
            <p:nvPr/>
          </p:nvSpPr>
          <p:spPr>
            <a:xfrm>
              <a:off x="2438400" y="4725925"/>
              <a:ext cx="6482080" cy="532130"/>
            </a:xfrm>
            <a:custGeom>
              <a:avLst/>
              <a:gdLst/>
              <a:ahLst/>
              <a:cxnLst/>
              <a:rect l="l" t="t" r="r" b="b"/>
              <a:pathLst>
                <a:path w="6482080" h="532129">
                  <a:moveTo>
                    <a:pt x="0" y="88646"/>
                  </a:moveTo>
                  <a:lnTo>
                    <a:pt x="6966" y="54140"/>
                  </a:lnTo>
                  <a:lnTo>
                    <a:pt x="25963" y="25963"/>
                  </a:lnTo>
                  <a:lnTo>
                    <a:pt x="54140" y="6966"/>
                  </a:lnTo>
                  <a:lnTo>
                    <a:pt x="88646" y="0"/>
                  </a:lnTo>
                  <a:lnTo>
                    <a:pt x="6392926" y="0"/>
                  </a:lnTo>
                  <a:lnTo>
                    <a:pt x="6427431" y="6966"/>
                  </a:lnTo>
                  <a:lnTo>
                    <a:pt x="6455608" y="25963"/>
                  </a:lnTo>
                  <a:lnTo>
                    <a:pt x="6474605" y="54140"/>
                  </a:lnTo>
                  <a:lnTo>
                    <a:pt x="6481572" y="88646"/>
                  </a:lnTo>
                  <a:lnTo>
                    <a:pt x="6481572" y="443230"/>
                  </a:lnTo>
                  <a:lnTo>
                    <a:pt x="6474605" y="477735"/>
                  </a:lnTo>
                  <a:lnTo>
                    <a:pt x="6455608" y="505912"/>
                  </a:lnTo>
                  <a:lnTo>
                    <a:pt x="6427431" y="524909"/>
                  </a:lnTo>
                  <a:lnTo>
                    <a:pt x="6392926" y="531876"/>
                  </a:lnTo>
                  <a:lnTo>
                    <a:pt x="88646" y="531876"/>
                  </a:lnTo>
                  <a:lnTo>
                    <a:pt x="54140" y="524909"/>
                  </a:lnTo>
                  <a:lnTo>
                    <a:pt x="25963" y="505912"/>
                  </a:lnTo>
                  <a:lnTo>
                    <a:pt x="6966" y="477735"/>
                  </a:lnTo>
                  <a:lnTo>
                    <a:pt x="0" y="443230"/>
                  </a:lnTo>
                  <a:lnTo>
                    <a:pt x="0" y="88646"/>
                  </a:lnTo>
                  <a:close/>
                </a:path>
              </a:pathLst>
            </a:custGeom>
            <a:ln w="12700">
              <a:solidFill>
                <a:srgbClr val="FFFFFF"/>
              </a:solidFill>
            </a:ln>
          </p:spPr>
          <p:txBody>
            <a:bodyPr wrap="square" lIns="0" tIns="0" rIns="0" bIns="0" rtlCol="0"/>
            <a:lstStyle/>
            <a:p>
              <a:endParaRPr dirty="0"/>
            </a:p>
          </p:txBody>
        </p:sp>
      </p:grpSp>
      <p:sp>
        <p:nvSpPr>
          <p:cNvPr id="17" name="object 17"/>
          <p:cNvSpPr txBox="1"/>
          <p:nvPr/>
        </p:nvSpPr>
        <p:spPr>
          <a:xfrm>
            <a:off x="2650122" y="4819251"/>
            <a:ext cx="6737984" cy="1543050"/>
          </a:xfrm>
          <a:prstGeom prst="rect">
            <a:avLst/>
          </a:prstGeom>
        </p:spPr>
        <p:txBody>
          <a:bodyPr vert="horz" wrap="square" lIns="0" tIns="12700" rIns="0" bIns="0" rtlCol="0">
            <a:spAutoFit/>
          </a:bodyPr>
          <a:lstStyle/>
          <a:p>
            <a:pPr marL="29209">
              <a:lnSpc>
                <a:spcPct val="100000"/>
              </a:lnSpc>
              <a:spcBef>
                <a:spcPts val="100"/>
              </a:spcBef>
            </a:pPr>
            <a:r>
              <a:rPr sz="1800" spc="-5" dirty="0">
                <a:solidFill>
                  <a:srgbClr val="FFFFFF"/>
                </a:solidFill>
                <a:latin typeface="Arial"/>
                <a:cs typeface="Arial"/>
              </a:rPr>
              <a:t>CAA</a:t>
            </a:r>
            <a:r>
              <a:rPr sz="1800" spc="-100" dirty="0">
                <a:solidFill>
                  <a:srgbClr val="FFFFFF"/>
                </a:solidFill>
                <a:latin typeface="Arial"/>
                <a:cs typeface="Arial"/>
              </a:rPr>
              <a:t> </a:t>
            </a:r>
            <a:r>
              <a:rPr sz="1800" dirty="0">
                <a:solidFill>
                  <a:srgbClr val="FFFFFF"/>
                </a:solidFill>
                <a:latin typeface="Arial"/>
                <a:cs typeface="Arial"/>
              </a:rPr>
              <a:t>–</a:t>
            </a:r>
            <a:r>
              <a:rPr sz="1800" spc="-10" dirty="0">
                <a:solidFill>
                  <a:srgbClr val="FFFFFF"/>
                </a:solidFill>
                <a:latin typeface="Arial"/>
                <a:cs typeface="Arial"/>
              </a:rPr>
              <a:t> Reporting</a:t>
            </a:r>
            <a:r>
              <a:rPr sz="1800" spc="15" dirty="0">
                <a:solidFill>
                  <a:srgbClr val="FFFFFF"/>
                </a:solidFill>
                <a:latin typeface="Arial"/>
                <a:cs typeface="Arial"/>
              </a:rPr>
              <a:t> </a:t>
            </a:r>
            <a:r>
              <a:rPr sz="1800" spc="-5" dirty="0">
                <a:solidFill>
                  <a:srgbClr val="FFFFFF"/>
                </a:solidFill>
                <a:latin typeface="Arial"/>
                <a:cs typeface="Arial"/>
              </a:rPr>
              <a:t>on Pharmacy</a:t>
            </a:r>
            <a:r>
              <a:rPr sz="1800" spc="10" dirty="0">
                <a:solidFill>
                  <a:srgbClr val="FFFFFF"/>
                </a:solidFill>
                <a:latin typeface="Arial"/>
                <a:cs typeface="Arial"/>
              </a:rPr>
              <a:t> </a:t>
            </a:r>
            <a:r>
              <a:rPr sz="1800" spc="-5" dirty="0">
                <a:solidFill>
                  <a:srgbClr val="FFFFFF"/>
                </a:solidFill>
                <a:latin typeface="Arial"/>
                <a:cs typeface="Arial"/>
              </a:rPr>
              <a:t>Benefits</a:t>
            </a:r>
            <a:r>
              <a:rPr sz="1800" spc="10" dirty="0">
                <a:solidFill>
                  <a:srgbClr val="FFFFFF"/>
                </a:solidFill>
                <a:latin typeface="Arial"/>
                <a:cs typeface="Arial"/>
              </a:rPr>
              <a:t> </a:t>
            </a:r>
            <a:r>
              <a:rPr sz="1800" spc="-10" dirty="0">
                <a:solidFill>
                  <a:srgbClr val="FFFFFF"/>
                </a:solidFill>
                <a:latin typeface="Arial"/>
                <a:cs typeface="Arial"/>
              </a:rPr>
              <a:t>and</a:t>
            </a:r>
            <a:r>
              <a:rPr sz="1800" spc="5" dirty="0">
                <a:solidFill>
                  <a:srgbClr val="FFFFFF"/>
                </a:solidFill>
                <a:latin typeface="Arial"/>
                <a:cs typeface="Arial"/>
              </a:rPr>
              <a:t> </a:t>
            </a:r>
            <a:r>
              <a:rPr sz="1800" spc="-5" dirty="0">
                <a:solidFill>
                  <a:srgbClr val="FFFFFF"/>
                </a:solidFill>
                <a:latin typeface="Arial"/>
                <a:cs typeface="Arial"/>
              </a:rPr>
              <a:t>Drug</a:t>
            </a:r>
            <a:r>
              <a:rPr sz="1800" spc="5" dirty="0">
                <a:solidFill>
                  <a:srgbClr val="FFFFFF"/>
                </a:solidFill>
                <a:latin typeface="Arial"/>
                <a:cs typeface="Arial"/>
              </a:rPr>
              <a:t> </a:t>
            </a:r>
            <a:r>
              <a:rPr sz="1800" spc="-5" dirty="0">
                <a:solidFill>
                  <a:srgbClr val="FFFFFF"/>
                </a:solidFill>
                <a:latin typeface="Arial"/>
                <a:cs typeface="Arial"/>
              </a:rPr>
              <a:t>Costs</a:t>
            </a:r>
            <a:endParaRPr sz="1800" dirty="0">
              <a:latin typeface="Arial"/>
              <a:cs typeface="Arial"/>
            </a:endParaRPr>
          </a:p>
          <a:p>
            <a:pPr marL="184785" indent="-172720">
              <a:lnSpc>
                <a:spcPct val="100000"/>
              </a:lnSpc>
              <a:spcBef>
                <a:spcPts val="1720"/>
              </a:spcBef>
              <a:buFont typeface="Arial"/>
              <a:buChar char="•"/>
              <a:tabLst>
                <a:tab pos="185420" algn="l"/>
              </a:tabLst>
            </a:pPr>
            <a:r>
              <a:rPr sz="1800" b="1" spc="-5" dirty="0">
                <a:solidFill>
                  <a:srgbClr val="232200"/>
                </a:solidFill>
                <a:latin typeface="Arial"/>
                <a:cs typeface="Arial"/>
              </a:rPr>
              <a:t>Original</a:t>
            </a:r>
            <a:r>
              <a:rPr sz="1800" b="1" spc="-20" dirty="0">
                <a:solidFill>
                  <a:srgbClr val="232200"/>
                </a:solidFill>
                <a:latin typeface="Arial"/>
                <a:cs typeface="Arial"/>
              </a:rPr>
              <a:t> </a:t>
            </a:r>
            <a:r>
              <a:rPr sz="1800" b="1" spc="-10" dirty="0">
                <a:solidFill>
                  <a:srgbClr val="232200"/>
                </a:solidFill>
                <a:latin typeface="Arial"/>
                <a:cs typeface="Arial"/>
              </a:rPr>
              <a:t>Dates:</a:t>
            </a:r>
            <a:r>
              <a:rPr sz="1800" b="1" spc="25" dirty="0">
                <a:solidFill>
                  <a:srgbClr val="232200"/>
                </a:solidFill>
                <a:latin typeface="Arial"/>
                <a:cs typeface="Arial"/>
              </a:rPr>
              <a:t> </a:t>
            </a:r>
            <a:r>
              <a:rPr sz="1800" b="1" spc="-10" dirty="0">
                <a:solidFill>
                  <a:srgbClr val="232200"/>
                </a:solidFill>
                <a:latin typeface="Arial"/>
                <a:cs typeface="Arial"/>
              </a:rPr>
              <a:t>12/27/2021</a:t>
            </a:r>
            <a:r>
              <a:rPr sz="1800" b="1" spc="20" dirty="0">
                <a:solidFill>
                  <a:srgbClr val="232200"/>
                </a:solidFill>
                <a:latin typeface="Arial"/>
                <a:cs typeface="Arial"/>
              </a:rPr>
              <a:t> </a:t>
            </a:r>
            <a:r>
              <a:rPr sz="1800" b="1" spc="-5" dirty="0">
                <a:solidFill>
                  <a:srgbClr val="232200"/>
                </a:solidFill>
                <a:latin typeface="Arial"/>
                <a:cs typeface="Arial"/>
              </a:rPr>
              <a:t>and </a:t>
            </a:r>
            <a:r>
              <a:rPr sz="1800" b="1" spc="-10" dirty="0">
                <a:solidFill>
                  <a:srgbClr val="232200"/>
                </a:solidFill>
                <a:latin typeface="Arial"/>
                <a:cs typeface="Arial"/>
              </a:rPr>
              <a:t>6/1/2022</a:t>
            </a:r>
            <a:endParaRPr sz="1800" dirty="0">
              <a:latin typeface="Arial"/>
              <a:cs typeface="Arial"/>
            </a:endParaRPr>
          </a:p>
          <a:p>
            <a:pPr marL="184785" marR="5080" indent="-172720">
              <a:lnSpc>
                <a:spcPts val="1860"/>
              </a:lnSpc>
              <a:spcBef>
                <a:spcPts val="335"/>
              </a:spcBef>
              <a:buChar char="•"/>
              <a:tabLst>
                <a:tab pos="185420" algn="l"/>
              </a:tabLst>
            </a:pPr>
            <a:r>
              <a:rPr sz="1800" spc="-5" dirty="0">
                <a:solidFill>
                  <a:srgbClr val="232200"/>
                </a:solidFill>
                <a:latin typeface="Arial"/>
                <a:cs typeface="Arial"/>
              </a:rPr>
              <a:t>No</a:t>
            </a:r>
            <a:r>
              <a:rPr sz="1800" dirty="0">
                <a:solidFill>
                  <a:srgbClr val="232200"/>
                </a:solidFill>
                <a:latin typeface="Arial"/>
                <a:cs typeface="Arial"/>
              </a:rPr>
              <a:t> </a:t>
            </a:r>
            <a:r>
              <a:rPr sz="1800" spc="-10" dirty="0">
                <a:solidFill>
                  <a:srgbClr val="232200"/>
                </a:solidFill>
                <a:latin typeface="Arial"/>
                <a:cs typeface="Arial"/>
              </a:rPr>
              <a:t>compliance</a:t>
            </a:r>
            <a:r>
              <a:rPr sz="1800" spc="35" dirty="0">
                <a:solidFill>
                  <a:srgbClr val="232200"/>
                </a:solidFill>
                <a:latin typeface="Arial"/>
                <a:cs typeface="Arial"/>
              </a:rPr>
              <a:t> </a:t>
            </a:r>
            <a:r>
              <a:rPr sz="1800" spc="-10" dirty="0">
                <a:solidFill>
                  <a:srgbClr val="232200"/>
                </a:solidFill>
                <a:latin typeface="Arial"/>
                <a:cs typeface="Arial"/>
              </a:rPr>
              <a:t>requirements</a:t>
            </a:r>
            <a:r>
              <a:rPr sz="1800" spc="35" dirty="0">
                <a:solidFill>
                  <a:srgbClr val="232200"/>
                </a:solidFill>
                <a:latin typeface="Arial"/>
                <a:cs typeface="Arial"/>
              </a:rPr>
              <a:t> </a:t>
            </a:r>
            <a:r>
              <a:rPr sz="1800" spc="-10" dirty="0">
                <a:solidFill>
                  <a:srgbClr val="232200"/>
                </a:solidFill>
                <a:latin typeface="Arial"/>
                <a:cs typeface="Arial"/>
              </a:rPr>
              <a:t>pending</a:t>
            </a:r>
            <a:r>
              <a:rPr sz="1800" spc="25" dirty="0">
                <a:solidFill>
                  <a:srgbClr val="232200"/>
                </a:solidFill>
                <a:latin typeface="Arial"/>
                <a:cs typeface="Arial"/>
              </a:rPr>
              <a:t> </a:t>
            </a:r>
            <a:r>
              <a:rPr sz="1800" spc="-5" dirty="0">
                <a:solidFill>
                  <a:srgbClr val="232200"/>
                </a:solidFill>
                <a:latin typeface="Arial"/>
                <a:cs typeface="Arial"/>
              </a:rPr>
              <a:t>issuance</a:t>
            </a:r>
            <a:r>
              <a:rPr sz="1800" spc="25" dirty="0">
                <a:solidFill>
                  <a:srgbClr val="232200"/>
                </a:solidFill>
                <a:latin typeface="Arial"/>
                <a:cs typeface="Arial"/>
              </a:rPr>
              <a:t> </a:t>
            </a:r>
            <a:r>
              <a:rPr sz="1800" spc="-5" dirty="0">
                <a:solidFill>
                  <a:srgbClr val="232200"/>
                </a:solidFill>
                <a:latin typeface="Arial"/>
                <a:cs typeface="Arial"/>
              </a:rPr>
              <a:t>of</a:t>
            </a:r>
            <a:r>
              <a:rPr sz="1800" spc="15" dirty="0">
                <a:solidFill>
                  <a:srgbClr val="232200"/>
                </a:solidFill>
                <a:latin typeface="Arial"/>
                <a:cs typeface="Arial"/>
              </a:rPr>
              <a:t> </a:t>
            </a:r>
            <a:r>
              <a:rPr sz="1800" spc="-10" dirty="0">
                <a:solidFill>
                  <a:srgbClr val="232200"/>
                </a:solidFill>
                <a:latin typeface="Arial"/>
                <a:cs typeface="Arial"/>
              </a:rPr>
              <a:t>regulations</a:t>
            </a:r>
            <a:r>
              <a:rPr sz="1800" spc="30" dirty="0">
                <a:solidFill>
                  <a:srgbClr val="232200"/>
                </a:solidFill>
                <a:latin typeface="Arial"/>
                <a:cs typeface="Arial"/>
              </a:rPr>
              <a:t> </a:t>
            </a:r>
            <a:r>
              <a:rPr sz="1800" spc="-10" dirty="0">
                <a:solidFill>
                  <a:srgbClr val="232200"/>
                </a:solidFill>
                <a:latin typeface="Arial"/>
                <a:cs typeface="Arial"/>
              </a:rPr>
              <a:t>or </a:t>
            </a:r>
            <a:r>
              <a:rPr sz="1800" spc="-5" dirty="0">
                <a:solidFill>
                  <a:srgbClr val="232200"/>
                </a:solidFill>
                <a:latin typeface="Arial"/>
                <a:cs typeface="Arial"/>
              </a:rPr>
              <a:t> further</a:t>
            </a:r>
            <a:r>
              <a:rPr sz="1800" dirty="0">
                <a:solidFill>
                  <a:srgbClr val="232200"/>
                </a:solidFill>
                <a:latin typeface="Arial"/>
                <a:cs typeface="Arial"/>
              </a:rPr>
              <a:t> </a:t>
            </a:r>
            <a:r>
              <a:rPr sz="1800" spc="-10" dirty="0">
                <a:solidFill>
                  <a:srgbClr val="232200"/>
                </a:solidFill>
                <a:latin typeface="Arial"/>
                <a:cs typeface="Arial"/>
              </a:rPr>
              <a:t>guidance.</a:t>
            </a:r>
            <a:r>
              <a:rPr sz="1800" spc="35" dirty="0">
                <a:solidFill>
                  <a:srgbClr val="232200"/>
                </a:solidFill>
                <a:latin typeface="Arial"/>
                <a:cs typeface="Arial"/>
              </a:rPr>
              <a:t> </a:t>
            </a:r>
            <a:r>
              <a:rPr sz="1800" spc="-10" dirty="0">
                <a:solidFill>
                  <a:srgbClr val="232200"/>
                </a:solidFill>
                <a:latin typeface="Arial"/>
                <a:cs typeface="Arial"/>
              </a:rPr>
              <a:t>Plans</a:t>
            </a:r>
            <a:r>
              <a:rPr sz="1800" spc="15" dirty="0">
                <a:solidFill>
                  <a:srgbClr val="232200"/>
                </a:solidFill>
                <a:latin typeface="Arial"/>
                <a:cs typeface="Arial"/>
              </a:rPr>
              <a:t> </a:t>
            </a:r>
            <a:r>
              <a:rPr sz="1800" spc="-10" dirty="0">
                <a:solidFill>
                  <a:srgbClr val="232200"/>
                </a:solidFill>
                <a:latin typeface="Arial"/>
                <a:cs typeface="Arial"/>
              </a:rPr>
              <a:t>should</a:t>
            </a:r>
            <a:r>
              <a:rPr sz="1800" spc="25" dirty="0">
                <a:solidFill>
                  <a:srgbClr val="232200"/>
                </a:solidFill>
                <a:latin typeface="Arial"/>
                <a:cs typeface="Arial"/>
              </a:rPr>
              <a:t> </a:t>
            </a:r>
            <a:r>
              <a:rPr sz="1800" spc="-5" dirty="0">
                <a:solidFill>
                  <a:srgbClr val="232200"/>
                </a:solidFill>
                <a:latin typeface="Arial"/>
                <a:cs typeface="Arial"/>
              </a:rPr>
              <a:t>“start</a:t>
            </a:r>
            <a:r>
              <a:rPr sz="1800" dirty="0">
                <a:solidFill>
                  <a:srgbClr val="232200"/>
                </a:solidFill>
                <a:latin typeface="Arial"/>
                <a:cs typeface="Arial"/>
              </a:rPr>
              <a:t> </a:t>
            </a:r>
            <a:r>
              <a:rPr sz="1800" spc="-10" dirty="0">
                <a:solidFill>
                  <a:srgbClr val="232200"/>
                </a:solidFill>
                <a:latin typeface="Arial"/>
                <a:cs typeface="Arial"/>
              </a:rPr>
              <a:t>working</a:t>
            </a:r>
            <a:r>
              <a:rPr sz="1800" spc="55" dirty="0">
                <a:solidFill>
                  <a:srgbClr val="232200"/>
                </a:solidFill>
                <a:latin typeface="Arial"/>
                <a:cs typeface="Arial"/>
              </a:rPr>
              <a:t> </a:t>
            </a:r>
            <a:r>
              <a:rPr sz="1800" dirty="0">
                <a:solidFill>
                  <a:srgbClr val="232200"/>
                </a:solidFill>
                <a:latin typeface="Arial"/>
                <a:cs typeface="Arial"/>
              </a:rPr>
              <a:t>to </a:t>
            </a:r>
            <a:r>
              <a:rPr sz="1800" spc="-10" dirty="0">
                <a:solidFill>
                  <a:srgbClr val="232200"/>
                </a:solidFill>
                <a:latin typeface="Arial"/>
                <a:cs typeface="Arial"/>
              </a:rPr>
              <a:t>ensure”</a:t>
            </a:r>
            <a:r>
              <a:rPr sz="1800" spc="20" dirty="0">
                <a:solidFill>
                  <a:srgbClr val="232200"/>
                </a:solidFill>
                <a:latin typeface="Arial"/>
                <a:cs typeface="Arial"/>
              </a:rPr>
              <a:t> </a:t>
            </a:r>
            <a:r>
              <a:rPr sz="1800" spc="-5" dirty="0">
                <a:solidFill>
                  <a:srgbClr val="232200"/>
                </a:solidFill>
                <a:latin typeface="Arial"/>
                <a:cs typeface="Arial"/>
              </a:rPr>
              <a:t>they</a:t>
            </a:r>
            <a:r>
              <a:rPr sz="1800" dirty="0">
                <a:solidFill>
                  <a:srgbClr val="232200"/>
                </a:solidFill>
                <a:latin typeface="Arial"/>
                <a:cs typeface="Arial"/>
              </a:rPr>
              <a:t> </a:t>
            </a:r>
            <a:r>
              <a:rPr sz="1800" spc="-10" dirty="0">
                <a:solidFill>
                  <a:srgbClr val="232200"/>
                </a:solidFill>
                <a:latin typeface="Arial"/>
                <a:cs typeface="Arial"/>
              </a:rPr>
              <a:t>can </a:t>
            </a:r>
            <a:r>
              <a:rPr sz="1800" spc="-484" dirty="0">
                <a:solidFill>
                  <a:srgbClr val="232200"/>
                </a:solidFill>
                <a:latin typeface="Arial"/>
                <a:cs typeface="Arial"/>
              </a:rPr>
              <a:t> </a:t>
            </a:r>
            <a:r>
              <a:rPr sz="1800" spc="-10" dirty="0">
                <a:solidFill>
                  <a:srgbClr val="232200"/>
                </a:solidFill>
                <a:latin typeface="Arial"/>
                <a:cs typeface="Arial"/>
              </a:rPr>
              <a:t>begin</a:t>
            </a:r>
            <a:r>
              <a:rPr sz="1800" spc="15" dirty="0">
                <a:solidFill>
                  <a:srgbClr val="232200"/>
                </a:solidFill>
                <a:latin typeface="Arial"/>
                <a:cs typeface="Arial"/>
              </a:rPr>
              <a:t> </a:t>
            </a:r>
            <a:r>
              <a:rPr sz="1800" spc="-5" dirty="0">
                <a:solidFill>
                  <a:srgbClr val="232200"/>
                </a:solidFill>
                <a:latin typeface="Arial"/>
                <a:cs typeface="Arial"/>
              </a:rPr>
              <a:t>reporting</a:t>
            </a:r>
            <a:r>
              <a:rPr sz="1800" spc="10" dirty="0">
                <a:solidFill>
                  <a:srgbClr val="232200"/>
                </a:solidFill>
                <a:latin typeface="Arial"/>
                <a:cs typeface="Arial"/>
              </a:rPr>
              <a:t> </a:t>
            </a:r>
            <a:r>
              <a:rPr sz="1800" spc="-5" dirty="0">
                <a:solidFill>
                  <a:srgbClr val="232200"/>
                </a:solidFill>
                <a:latin typeface="Arial"/>
                <a:cs typeface="Arial"/>
              </a:rPr>
              <a:t>data</a:t>
            </a:r>
            <a:r>
              <a:rPr sz="1800" spc="10" dirty="0">
                <a:solidFill>
                  <a:srgbClr val="232200"/>
                </a:solidFill>
                <a:latin typeface="Arial"/>
                <a:cs typeface="Arial"/>
              </a:rPr>
              <a:t> </a:t>
            </a:r>
            <a:r>
              <a:rPr sz="1800" spc="-5" dirty="0">
                <a:solidFill>
                  <a:srgbClr val="232200"/>
                </a:solidFill>
                <a:latin typeface="Arial"/>
                <a:cs typeface="Arial"/>
              </a:rPr>
              <a:t>for</a:t>
            </a:r>
            <a:r>
              <a:rPr sz="1800" dirty="0">
                <a:solidFill>
                  <a:srgbClr val="232200"/>
                </a:solidFill>
                <a:latin typeface="Arial"/>
                <a:cs typeface="Arial"/>
              </a:rPr>
              <a:t> </a:t>
            </a:r>
            <a:r>
              <a:rPr sz="1800" spc="-10" dirty="0">
                <a:solidFill>
                  <a:srgbClr val="232200"/>
                </a:solidFill>
                <a:latin typeface="Arial"/>
                <a:cs typeface="Arial"/>
              </a:rPr>
              <a:t>2020</a:t>
            </a:r>
            <a:r>
              <a:rPr sz="1800" spc="5" dirty="0">
                <a:solidFill>
                  <a:srgbClr val="232200"/>
                </a:solidFill>
                <a:latin typeface="Arial"/>
                <a:cs typeface="Arial"/>
              </a:rPr>
              <a:t> </a:t>
            </a:r>
            <a:r>
              <a:rPr sz="1800" spc="-10" dirty="0">
                <a:solidFill>
                  <a:srgbClr val="232200"/>
                </a:solidFill>
                <a:latin typeface="Arial"/>
                <a:cs typeface="Arial"/>
              </a:rPr>
              <a:t>and</a:t>
            </a:r>
            <a:r>
              <a:rPr sz="1800" spc="10" dirty="0">
                <a:solidFill>
                  <a:srgbClr val="232200"/>
                </a:solidFill>
                <a:latin typeface="Arial"/>
                <a:cs typeface="Arial"/>
              </a:rPr>
              <a:t> </a:t>
            </a:r>
            <a:r>
              <a:rPr sz="1800" spc="-10" dirty="0">
                <a:solidFill>
                  <a:srgbClr val="232200"/>
                </a:solidFill>
                <a:latin typeface="Arial"/>
                <a:cs typeface="Arial"/>
              </a:rPr>
              <a:t>2021</a:t>
            </a:r>
            <a:r>
              <a:rPr sz="1800" spc="10" dirty="0">
                <a:solidFill>
                  <a:srgbClr val="232200"/>
                </a:solidFill>
                <a:latin typeface="Arial"/>
                <a:cs typeface="Arial"/>
              </a:rPr>
              <a:t> </a:t>
            </a:r>
            <a:r>
              <a:rPr sz="1800" spc="-5" dirty="0">
                <a:solidFill>
                  <a:srgbClr val="232200"/>
                </a:solidFill>
                <a:latin typeface="Arial"/>
                <a:cs typeface="Arial"/>
              </a:rPr>
              <a:t>by</a:t>
            </a:r>
            <a:r>
              <a:rPr sz="1800" dirty="0">
                <a:solidFill>
                  <a:srgbClr val="232200"/>
                </a:solidFill>
                <a:latin typeface="Arial"/>
                <a:cs typeface="Arial"/>
              </a:rPr>
              <a:t> </a:t>
            </a:r>
            <a:r>
              <a:rPr sz="1800" spc="-10" dirty="0">
                <a:solidFill>
                  <a:srgbClr val="232200"/>
                </a:solidFill>
                <a:latin typeface="Arial"/>
                <a:cs typeface="Arial"/>
              </a:rPr>
              <a:t>12/27/2022.</a:t>
            </a:r>
            <a:endParaRPr sz="1800" dirty="0">
              <a:latin typeface="Arial"/>
              <a:cs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noFill/>
        </p:spPr>
        <p:txBody>
          <a:bodyPr wrap="square" lIns="0" tIns="0" rIns="0" bIns="0" rtlCol="0"/>
          <a:lstStyle/>
          <a:p>
            <a:endParaRPr dirty="0"/>
          </a:p>
        </p:txBody>
      </p:sp>
      <p:sp>
        <p:nvSpPr>
          <p:cNvPr id="16" name="object 16"/>
          <p:cNvSpPr txBox="1">
            <a:spLocks noGrp="1"/>
          </p:cNvSpPr>
          <p:nvPr>
            <p:ph type="title"/>
          </p:nvPr>
        </p:nvSpPr>
        <p:spPr>
          <a:xfrm>
            <a:off x="4267200" y="3107489"/>
            <a:ext cx="4038600" cy="566822"/>
          </a:xfrm>
          <a:prstGeom prst="rect">
            <a:avLst/>
          </a:prstGeom>
        </p:spPr>
        <p:txBody>
          <a:bodyPr vert="horz" wrap="square" lIns="0" tIns="12700" rIns="0" bIns="0" rtlCol="0">
            <a:spAutoFit/>
          </a:bodyPr>
          <a:lstStyle/>
          <a:p>
            <a:pPr marL="45720">
              <a:lnSpc>
                <a:spcPct val="100000"/>
              </a:lnSpc>
              <a:spcBef>
                <a:spcPts val="100"/>
              </a:spcBef>
            </a:pPr>
            <a:r>
              <a:rPr sz="3600" spc="-5" dirty="0">
                <a:solidFill>
                  <a:srgbClr val="002C6C"/>
                </a:solidFill>
                <a:latin typeface="Arial"/>
                <a:ea typeface="+mn-ea"/>
                <a:cs typeface="Arial"/>
              </a:rPr>
              <a:t>CAA Deta</a:t>
            </a:r>
            <a:r>
              <a:rPr lang="en-US" sz="3600" spc="-5" dirty="0">
                <a:solidFill>
                  <a:srgbClr val="002C6C"/>
                </a:solidFill>
                <a:latin typeface="Arial"/>
                <a:ea typeface="+mn-ea"/>
                <a:cs typeface="Arial"/>
              </a:rPr>
              <a:t>i</a:t>
            </a:r>
            <a:r>
              <a:rPr sz="3600" spc="-5" dirty="0">
                <a:solidFill>
                  <a:srgbClr val="002C6C"/>
                </a:solidFill>
                <a:latin typeface="Arial"/>
                <a:ea typeface="+mn-ea"/>
                <a:cs typeface="Arial"/>
              </a:rPr>
              <a:t>ls</a:t>
            </a:r>
          </a:p>
        </p:txBody>
      </p:sp>
      <p:cxnSp>
        <p:nvCxnSpPr>
          <p:cNvPr id="18" name="Straight Connector 17"/>
          <p:cNvCxnSpPr/>
          <p:nvPr/>
        </p:nvCxnSpPr>
        <p:spPr>
          <a:xfrm>
            <a:off x="914400" y="381000"/>
            <a:ext cx="0" cy="601980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8" name="Flowchart: Decision 7"/>
          <p:cNvSpPr/>
          <p:nvPr/>
        </p:nvSpPr>
        <p:spPr>
          <a:xfrm rot="5400000">
            <a:off x="591090" y="1998186"/>
            <a:ext cx="646619" cy="612648"/>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Decision 8"/>
          <p:cNvSpPr/>
          <p:nvPr/>
        </p:nvSpPr>
        <p:spPr>
          <a:xfrm rot="5400000">
            <a:off x="10803415" y="5503386"/>
            <a:ext cx="646619" cy="612648"/>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9578" y="381000"/>
            <a:ext cx="3297621" cy="14478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226</TotalTime>
  <Words>3556</Words>
  <Application>Microsoft Office PowerPoint</Application>
  <PresentationFormat>Widescreen</PresentationFormat>
  <Paragraphs>297</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Times New Roman</vt:lpstr>
      <vt:lpstr>Wingdings</vt:lpstr>
      <vt:lpstr>Office Theme</vt:lpstr>
      <vt:lpstr>PowerPoint Presentation</vt:lpstr>
      <vt:lpstr>CAA Overview of Health Provisions</vt:lpstr>
      <vt:lpstr>CAA Key Provisions</vt:lpstr>
      <vt:lpstr>Transparency in Coverage (TiC) Rules</vt:lpstr>
      <vt:lpstr>Transparency in Coverage Dates</vt:lpstr>
      <vt:lpstr>PAI is committed to complying with  the requirements of the Consolidated  Appropriations Act (CAA) and Transparency in  Coverage Rules (TiC) on or before the effective  dates stated in the law and other guidance.</vt:lpstr>
      <vt:lpstr>CAA and TiC Timeline Based on August 20, 2021 Guidance</vt:lpstr>
      <vt:lpstr>On Hold based on August 20, 2021 Guidance</vt:lpstr>
      <vt:lpstr>CAA Details</vt:lpstr>
      <vt:lpstr>Advance Cost Estimates and Explanation of Benefits</vt:lpstr>
      <vt:lpstr>Broker and Consultant Compensation Disclosure</vt:lpstr>
      <vt:lpstr>Continuity of Care (CoC)</vt:lpstr>
      <vt:lpstr>Flexible Spending Accounts</vt:lpstr>
      <vt:lpstr>Prohibition on Gag Clauses</vt:lpstr>
      <vt:lpstr>Insurance ID Cards</vt:lpstr>
      <vt:lpstr>Mental Health Parity</vt:lpstr>
      <vt:lpstr>Pharmacy Benefits and Drug Costs Reporting</vt:lpstr>
      <vt:lpstr>Price Comparison Tool</vt:lpstr>
      <vt:lpstr>Transparency in Coverage (TiC)</vt:lpstr>
      <vt:lpstr>Prohibition on Prior Authorizations of OB/GYN Services</vt:lpstr>
      <vt:lpstr>Provider Directories</vt:lpstr>
      <vt:lpstr>No Surprise Billing</vt:lpstr>
      <vt:lpstr>Frequently Asked Questions</vt:lpstr>
      <vt:lpstr>FAQs</vt:lpstr>
      <vt:lpstr>FAQs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Cesar Orozco</dc:creator>
  <cp:lastModifiedBy>Suzanne Miller</cp:lastModifiedBy>
  <cp:revision>46</cp:revision>
  <dcterms:created xsi:type="dcterms:W3CDTF">2021-09-21T19:09:52Z</dcterms:created>
  <dcterms:modified xsi:type="dcterms:W3CDTF">2022-04-11T22:54:16Z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2021-08-27T00:00:00Z</vt:filetime>
  </property>
  <property fmtid="{D5CDD505-2E9C-101B-9397-08002B2CF9AE}" pid="3" name="Creator">
    <vt:lpwstr>Acrobat PDFMaker 21 for PowerPoint</vt:lpwstr>
  </property>
  <property fmtid="{D5CDD505-2E9C-101B-9397-08002B2CF9AE}" pid="4" name="LastSaved">
    <vt:filetime>2021-09-21T00:00:00Z</vt:filetime>
  </property>
</Properties>
</file>